
<file path=[Content_Types].xml><?xml version="1.0" encoding="utf-8"?>
<Types xmlns="http://schemas.openxmlformats.org/package/2006/content-types">
  <Default Extension="png" ContentType="image/png"/>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19"/>
  </p:notesMasterIdLst>
  <p:handoutMasterIdLst>
    <p:handoutMasterId r:id="rId120"/>
  </p:handoutMasterIdLst>
  <p:sldIdLst>
    <p:sldId id="256" r:id="rId3"/>
    <p:sldId id="302" r:id="rId4"/>
    <p:sldId id="658" r:id="rId5"/>
    <p:sldId id="328" r:id="rId6"/>
    <p:sldId id="326" r:id="rId7"/>
    <p:sldId id="685" r:id="rId8"/>
    <p:sldId id="267" r:id="rId9"/>
    <p:sldId id="278" r:id="rId10"/>
    <p:sldId id="336" r:id="rId11"/>
    <p:sldId id="261" r:id="rId12"/>
    <p:sldId id="268" r:id="rId13"/>
    <p:sldId id="661" r:id="rId14"/>
    <p:sldId id="270" r:id="rId15"/>
    <p:sldId id="317" r:id="rId16"/>
    <p:sldId id="280" r:id="rId17"/>
    <p:sldId id="662" r:id="rId18"/>
    <p:sldId id="273" r:id="rId19"/>
    <p:sldId id="275" r:id="rId20"/>
    <p:sldId id="311" r:id="rId21"/>
    <p:sldId id="664" r:id="rId22"/>
    <p:sldId id="663" r:id="rId23"/>
    <p:sldId id="666" r:id="rId24"/>
    <p:sldId id="282" r:id="rId25"/>
    <p:sldId id="351" r:id="rId26"/>
    <p:sldId id="283" r:id="rId27"/>
    <p:sldId id="346" r:id="rId28"/>
    <p:sldId id="668" r:id="rId29"/>
    <p:sldId id="667" r:id="rId30"/>
    <p:sldId id="339" r:id="rId31"/>
    <p:sldId id="276" r:id="rId32"/>
    <p:sldId id="277" r:id="rId33"/>
    <p:sldId id="391" r:id="rId34"/>
    <p:sldId id="665" r:id="rId35"/>
    <p:sldId id="669" r:id="rId36"/>
    <p:sldId id="670" r:id="rId37"/>
    <p:sldId id="671" r:id="rId38"/>
    <p:sldId id="293" r:id="rId39"/>
    <p:sldId id="292" r:id="rId40"/>
    <p:sldId id="443" r:id="rId41"/>
    <p:sldId id="463" r:id="rId42"/>
    <p:sldId id="673" r:id="rId43"/>
    <p:sldId id="674" r:id="rId44"/>
    <p:sldId id="274" r:id="rId45"/>
    <p:sldId id="675" r:id="rId46"/>
    <p:sldId id="672" r:id="rId47"/>
    <p:sldId id="678" r:id="rId48"/>
    <p:sldId id="470" r:id="rId49"/>
    <p:sldId id="406" r:id="rId50"/>
    <p:sldId id="447" r:id="rId51"/>
    <p:sldId id="410" r:id="rId52"/>
    <p:sldId id="676" r:id="rId53"/>
    <p:sldId id="400" r:id="rId54"/>
    <p:sldId id="679" r:id="rId55"/>
    <p:sldId id="388" r:id="rId56"/>
    <p:sldId id="450" r:id="rId57"/>
    <p:sldId id="260" r:id="rId58"/>
    <p:sldId id="680" r:id="rId59"/>
    <p:sldId id="264" r:id="rId60"/>
    <p:sldId id="453" r:id="rId61"/>
    <p:sldId id="681" r:id="rId62"/>
    <p:sldId id="596" r:id="rId63"/>
    <p:sldId id="597" r:id="rId64"/>
    <p:sldId id="687" r:id="rId65"/>
    <p:sldId id="683" r:id="rId66"/>
    <p:sldId id="682" r:id="rId67"/>
    <p:sldId id="594" r:id="rId68"/>
    <p:sldId id="595" r:id="rId69"/>
    <p:sldId id="296" r:id="rId70"/>
    <p:sldId id="303" r:id="rId71"/>
    <p:sldId id="614" r:id="rId72"/>
    <p:sldId id="619" r:id="rId73"/>
    <p:sldId id="600" r:id="rId74"/>
    <p:sldId id="623" r:id="rId75"/>
    <p:sldId id="625" r:id="rId76"/>
    <p:sldId id="624" r:id="rId77"/>
    <p:sldId id="258" r:id="rId78"/>
    <p:sldId id="345" r:id="rId79"/>
    <p:sldId id="626" r:id="rId80"/>
    <p:sldId id="627" r:id="rId81"/>
    <p:sldId id="628" r:id="rId82"/>
    <p:sldId id="629" r:id="rId83"/>
    <p:sldId id="630" r:id="rId84"/>
    <p:sldId id="631" r:id="rId85"/>
    <p:sldId id="632" r:id="rId86"/>
    <p:sldId id="634" r:id="rId87"/>
    <p:sldId id="635" r:id="rId88"/>
    <p:sldId id="636" r:id="rId89"/>
    <p:sldId id="637" r:id="rId90"/>
    <p:sldId id="638" r:id="rId91"/>
    <p:sldId id="639" r:id="rId92"/>
    <p:sldId id="641" r:id="rId93"/>
    <p:sldId id="642" r:id="rId94"/>
    <p:sldId id="643" r:id="rId95"/>
    <p:sldId id="644" r:id="rId96"/>
    <p:sldId id="645" r:id="rId97"/>
    <p:sldId id="646" r:id="rId98"/>
    <p:sldId id="281" r:id="rId99"/>
    <p:sldId id="647" r:id="rId100"/>
    <p:sldId id="649" r:id="rId101"/>
    <p:sldId id="285" r:id="rId102"/>
    <p:sldId id="650" r:id="rId103"/>
    <p:sldId id="287" r:id="rId104"/>
    <p:sldId id="288" r:id="rId105"/>
    <p:sldId id="290" r:id="rId106"/>
    <p:sldId id="291" r:id="rId107"/>
    <p:sldId id="652" r:id="rId108"/>
    <p:sldId id="653" r:id="rId109"/>
    <p:sldId id="294" r:id="rId110"/>
    <p:sldId id="289" r:id="rId111"/>
    <p:sldId id="654" r:id="rId112"/>
    <p:sldId id="655" r:id="rId113"/>
    <p:sldId id="299" r:id="rId114"/>
    <p:sldId id="300" r:id="rId115"/>
    <p:sldId id="690" r:id="rId116"/>
    <p:sldId id="688" r:id="rId117"/>
    <p:sldId id="689" r:id="rId1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mzdqJTbcUQ9R30SNir2b7w==" hashData="agCrxTEeb/6QzDLZbPqed9tG0+M="/>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458A00"/>
    <a:srgbClr val="009900"/>
    <a:srgbClr val="72A7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notesViewPr>
    <p:cSldViewPr snapToGrid="0">
      <p:cViewPr varScale="1">
        <p:scale>
          <a:sx n="55" d="100"/>
          <a:sy n="55" d="100"/>
        </p:scale>
        <p:origin x="1482" y="90"/>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3" Type="http://schemas.openxmlformats.org/officeDocument/2006/relationships/tableStyles" Target="tableStyles.xml"/><Relationship Id="rId122" Type="http://schemas.openxmlformats.org/officeDocument/2006/relationships/viewProps" Target="viewProps.xml"/><Relationship Id="rId121" Type="http://schemas.openxmlformats.org/officeDocument/2006/relationships/presProps" Target="presProps.xml"/><Relationship Id="rId120" Type="http://schemas.openxmlformats.org/officeDocument/2006/relationships/handoutMaster" Target="handoutMasters/handoutMaster1.xml"/><Relationship Id="rId12" Type="http://schemas.openxmlformats.org/officeDocument/2006/relationships/slide" Target="slides/slide10.xml"/><Relationship Id="rId119" Type="http://schemas.openxmlformats.org/officeDocument/2006/relationships/notesMaster" Target="notesMasters/notesMaster1.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_rels/data2.xml.rels><?xml version="1.0" encoding="UTF-8" standalone="yes"?>
<Relationships xmlns="http://schemas.openxmlformats.org/package/2006/relationships"><Relationship Id="rId1" Type="http://schemas.openxmlformats.org/officeDocument/2006/relationships/hyperlink" Target="https://www.reteclassificazioni.it/portal_main.php?portal_view=public_custom_page&amp;id=24"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reteclassificazioni.it/portal_main.php?portal_view=public_custom_page&amp;id=24"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4E9696E-0D93-485E-86AC-D05A4AC1A58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it-IT"/>
        </a:p>
      </dgm:t>
    </dgm:pt>
    <dgm:pt modelId="{7AD431F4-9A6D-47D6-882C-655EFE4E9195}">
      <dgm:prSet phldrT="[Testo]" custT="1"/>
      <dgm:spPr>
        <a:solidFill>
          <a:schemeClr val="tx2">
            <a:lumMod val="40000"/>
            <a:lumOff val="60000"/>
          </a:schemeClr>
        </a:solidFill>
      </dgm:spPr>
      <dgm:t>
        <a:bodyPr/>
        <a:lstStyle/>
        <a:p>
          <a:r>
            <a:rPr lang="it-IT" sz="2000" b="1" dirty="0">
              <a:solidFill>
                <a:schemeClr val="accent1">
                  <a:lumMod val="75000"/>
                </a:schemeClr>
              </a:solidFill>
            </a:rPr>
            <a:t>. STRUMENTO DI PROGETTAZIONE</a:t>
          </a:r>
          <a:endParaRPr lang="it-IT" sz="2000" b="1" dirty="0">
            <a:solidFill>
              <a:schemeClr val="accent3"/>
            </a:solidFill>
          </a:endParaRPr>
        </a:p>
      </dgm:t>
    </dgm:pt>
    <dgm:pt modelId="{0A213B4E-0428-4E27-B0A3-FAD656B3D997}" cxnId="{9F31B66E-6178-4D21-82FB-2B1AC62A3FFF}" type="parTrans">
      <dgm:prSet/>
      <dgm:spPr/>
      <dgm:t>
        <a:bodyPr/>
        <a:lstStyle/>
        <a:p>
          <a:endParaRPr lang="it-IT"/>
        </a:p>
      </dgm:t>
    </dgm:pt>
    <dgm:pt modelId="{61900FF5-B86B-4A93-81E4-56CC27F94C4A}" cxnId="{9F31B66E-6178-4D21-82FB-2B1AC62A3FFF}" type="sibTrans">
      <dgm:prSet/>
      <dgm:spPr/>
      <dgm:t>
        <a:bodyPr/>
        <a:lstStyle/>
        <a:p>
          <a:endParaRPr lang="it-IT"/>
        </a:p>
      </dgm:t>
    </dgm:pt>
    <dgm:pt modelId="{F22728F1-8C8E-4245-A70B-78FB5EFF39AB}">
      <dgm:prSet phldrT="[Testo]" custT="1"/>
      <dgm:spPr>
        <a:solidFill>
          <a:schemeClr val="tx2">
            <a:lumMod val="40000"/>
            <a:lumOff val="60000"/>
          </a:schemeClr>
        </a:solidFill>
      </dgm:spPr>
      <dgm:t>
        <a:bodyPr/>
        <a:lstStyle/>
        <a:p>
          <a:endParaRPr lang="it-IT" sz="2000" dirty="0"/>
        </a:p>
      </dgm:t>
    </dgm:pt>
    <dgm:pt modelId="{D3D25F0C-17A4-4DA3-9C21-554A4C3F91C9}" cxnId="{C1C55BB7-FFE1-40E5-9A1D-3F77C840B528}" type="parTrans">
      <dgm:prSet/>
      <dgm:spPr/>
      <dgm:t>
        <a:bodyPr/>
        <a:lstStyle/>
        <a:p>
          <a:endParaRPr lang="it-IT"/>
        </a:p>
      </dgm:t>
    </dgm:pt>
    <dgm:pt modelId="{6510BE36-BC16-4F8B-B242-394598412F71}" cxnId="{C1C55BB7-FFE1-40E5-9A1D-3F77C840B528}" type="sibTrans">
      <dgm:prSet/>
      <dgm:spPr/>
      <dgm:t>
        <a:bodyPr/>
        <a:lstStyle/>
        <a:p>
          <a:endParaRPr lang="it-IT"/>
        </a:p>
      </dgm:t>
    </dgm:pt>
    <dgm:pt modelId="{025F2024-32A6-411A-9B4E-BE9323ADD33F}">
      <dgm:prSet phldrT="[Testo]" custT="1"/>
      <dgm:spPr>
        <a:solidFill>
          <a:schemeClr val="accent4">
            <a:lumMod val="40000"/>
            <a:lumOff val="60000"/>
          </a:schemeClr>
        </a:solidFill>
      </dgm:spPr>
      <dgm:t>
        <a:bodyPr/>
        <a:lstStyle/>
        <a:p>
          <a:pPr marL="0" lvl="0" defTabSz="933450">
            <a:lnSpc>
              <a:spcPct val="90000"/>
            </a:lnSpc>
            <a:spcBef>
              <a:spcPct val="0"/>
            </a:spcBef>
            <a:spcAft>
              <a:spcPct val="35000"/>
            </a:spcAft>
            <a:buNone/>
          </a:pPr>
          <a:endParaRPr lang="it-IT" sz="2000" b="1" dirty="0">
            <a:solidFill>
              <a:schemeClr val="accent3">
                <a:lumMod val="60000"/>
                <a:lumOff val="40000"/>
              </a:schemeClr>
            </a:solidFill>
            <a:latin typeface="Bell MT" panose="02020503060305020303" pitchFamily="18" charset="0"/>
          </a:endParaRPr>
        </a:p>
      </dgm:t>
    </dgm:pt>
    <dgm:pt modelId="{40E3B4FD-368A-4D04-9E3C-890467A58ED1}" cxnId="{F5EC0A7A-5B40-44A6-9134-2820EAED5C59}" type="parTrans">
      <dgm:prSet/>
      <dgm:spPr/>
      <dgm:t>
        <a:bodyPr/>
        <a:lstStyle/>
        <a:p>
          <a:endParaRPr lang="it-IT"/>
        </a:p>
      </dgm:t>
    </dgm:pt>
    <dgm:pt modelId="{22FEF557-729C-4CA9-93DE-1AE7741DE0B7}" cxnId="{F5EC0A7A-5B40-44A6-9134-2820EAED5C59}" type="sibTrans">
      <dgm:prSet/>
      <dgm:spPr/>
      <dgm:t>
        <a:bodyPr/>
        <a:lstStyle/>
        <a:p>
          <a:endParaRPr lang="it-IT"/>
        </a:p>
      </dgm:t>
    </dgm:pt>
    <dgm:pt modelId="{359A4F2C-E498-4194-864D-F0851984FF43}">
      <dgm:prSet phldrT="[Testo]" custT="1"/>
      <dgm:spPr>
        <a:solidFill>
          <a:schemeClr val="accent4">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pPr>
          <a:r>
            <a:rPr lang="it-IT" sz="2000" b="1" dirty="0">
              <a:solidFill>
                <a:schemeClr val="accent1">
                  <a:lumMod val="75000"/>
                </a:schemeClr>
              </a:solidFill>
            </a:rPr>
            <a:t>PARTECIPAZIONE GENITORI</a:t>
          </a:r>
        </a:p>
      </dgm:t>
    </dgm:pt>
    <dgm:pt modelId="{606F9DF8-EB67-457C-B0BF-D9780EA6A290}" cxnId="{CE750623-64EE-485C-A573-7186C9907BF7}" type="parTrans">
      <dgm:prSet/>
      <dgm:spPr/>
      <dgm:t>
        <a:bodyPr/>
        <a:lstStyle/>
        <a:p>
          <a:endParaRPr lang="it-IT"/>
        </a:p>
      </dgm:t>
    </dgm:pt>
    <dgm:pt modelId="{64EC0959-FC5B-495C-897E-5F5BD4D5D336}" cxnId="{CE750623-64EE-485C-A573-7186C9907BF7}" type="sibTrans">
      <dgm:prSet/>
      <dgm:spPr/>
      <dgm:t>
        <a:bodyPr/>
        <a:lstStyle/>
        <a:p>
          <a:endParaRPr lang="it-IT"/>
        </a:p>
      </dgm:t>
    </dgm:pt>
    <dgm:pt modelId="{378D5E6C-5A70-4138-907C-88A8C9B9857F}">
      <dgm:prSet phldrT="[Testo]" custT="1"/>
      <dgm:spPr>
        <a:solidFill>
          <a:schemeClr val="tx2">
            <a:lumMod val="40000"/>
            <a:lumOff val="60000"/>
          </a:schemeClr>
        </a:solidFill>
      </dgm:spPr>
      <dgm:t>
        <a:bodyPr/>
        <a:lstStyle/>
        <a:p>
          <a:endParaRPr lang="it-IT" sz="2000" dirty="0"/>
        </a:p>
      </dgm:t>
    </dgm:pt>
    <dgm:pt modelId="{69F855DF-CFCC-4792-B740-1C5742BD661E}" cxnId="{FA5E4A04-EEA9-4745-9B1C-7ADAF628811D}" type="parTrans">
      <dgm:prSet/>
      <dgm:spPr/>
      <dgm:t>
        <a:bodyPr/>
        <a:lstStyle/>
        <a:p>
          <a:endParaRPr lang="it-IT"/>
        </a:p>
      </dgm:t>
    </dgm:pt>
    <dgm:pt modelId="{2877FF58-5472-43E6-96FF-EF09C690B18F}" cxnId="{FA5E4A04-EEA9-4745-9B1C-7ADAF628811D}" type="sibTrans">
      <dgm:prSet/>
      <dgm:spPr/>
      <dgm:t>
        <a:bodyPr/>
        <a:lstStyle/>
        <a:p>
          <a:endParaRPr lang="it-IT"/>
        </a:p>
      </dgm:t>
    </dgm:pt>
    <dgm:pt modelId="{B305177F-386C-43B7-8D16-7662EC9022DC}">
      <dgm:prSet phldrT="[Testo]" custT="1"/>
      <dgm:spPr>
        <a:solidFill>
          <a:schemeClr val="tx2">
            <a:lumMod val="40000"/>
            <a:lumOff val="60000"/>
          </a:schemeClr>
        </a:solidFill>
      </dgm:spPr>
      <dgm:t>
        <a:bodyPr/>
        <a:lstStyle/>
        <a:p>
          <a:r>
            <a:rPr lang="it-IT" sz="2000" b="1" dirty="0">
              <a:solidFill>
                <a:schemeClr val="accent1">
                  <a:lumMod val="75000"/>
                </a:schemeClr>
              </a:solidFill>
            </a:rPr>
            <a:t>CORRESPONSABILITA’ EDUCATIVA</a:t>
          </a:r>
        </a:p>
      </dgm:t>
    </dgm:pt>
    <dgm:pt modelId="{B86E590C-7454-4923-BF88-B62C678EC92D}" cxnId="{5132183D-7BE4-4C21-B852-DE0B6FAEEC15}" type="parTrans">
      <dgm:prSet/>
      <dgm:spPr/>
      <dgm:t>
        <a:bodyPr/>
        <a:lstStyle/>
        <a:p>
          <a:endParaRPr lang="it-IT"/>
        </a:p>
      </dgm:t>
    </dgm:pt>
    <dgm:pt modelId="{ECB7F4AC-4E9D-419D-83AD-FC5B58F958C9}" cxnId="{5132183D-7BE4-4C21-B852-DE0B6FAEEC15}" type="sibTrans">
      <dgm:prSet/>
      <dgm:spPr/>
      <dgm:t>
        <a:bodyPr/>
        <a:lstStyle/>
        <a:p>
          <a:endParaRPr lang="it-IT"/>
        </a:p>
      </dgm:t>
    </dgm:pt>
    <dgm:pt modelId="{3450FE98-C8B1-4EDB-99CE-F2A2D2F12477}">
      <dgm:prSet phldrT="[Testo]" custT="1"/>
      <dgm:spPr>
        <a:solidFill>
          <a:schemeClr val="tx2">
            <a:lumMod val="40000"/>
            <a:lumOff val="60000"/>
          </a:schemeClr>
        </a:solidFill>
      </dgm:spPr>
      <dgm:t>
        <a:bodyPr/>
        <a:lstStyle/>
        <a:p>
          <a:r>
            <a:rPr lang="it-IT" sz="2000" b="1" dirty="0">
              <a:solidFill>
                <a:schemeClr val="accent1">
                  <a:lumMod val="75000"/>
                </a:schemeClr>
              </a:solidFill>
            </a:rPr>
            <a:t>MODELLO BIO-PSICO-SOCIALE</a:t>
          </a:r>
        </a:p>
      </dgm:t>
    </dgm:pt>
    <dgm:pt modelId="{B7F27481-CF78-4D09-9F1F-BE0F6D3CE152}" cxnId="{119BF771-677A-4642-AFF2-5D9A8F21C7B6}" type="parTrans">
      <dgm:prSet/>
      <dgm:spPr/>
      <dgm:t>
        <a:bodyPr/>
        <a:lstStyle/>
        <a:p>
          <a:endParaRPr lang="it-IT"/>
        </a:p>
      </dgm:t>
    </dgm:pt>
    <dgm:pt modelId="{304BDE18-00F7-4BF7-875A-0D0353F6DD32}" cxnId="{119BF771-677A-4642-AFF2-5D9A8F21C7B6}" type="sibTrans">
      <dgm:prSet/>
      <dgm:spPr/>
      <dgm:t>
        <a:bodyPr/>
        <a:lstStyle/>
        <a:p>
          <a:endParaRPr lang="it-IT"/>
        </a:p>
      </dgm:t>
    </dgm:pt>
    <dgm:pt modelId="{62131F47-903A-4488-8A75-51AB467CA61D}">
      <dgm:prSet phldrT="[Testo]" custT="1"/>
      <dgm:spPr>
        <a:solidFill>
          <a:schemeClr val="accent4">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pPr>
          <a:r>
            <a:rPr lang="it-IT" sz="2000" b="1" dirty="0">
              <a:solidFill>
                <a:schemeClr val="accent1">
                  <a:lumMod val="75000"/>
                </a:schemeClr>
              </a:solidFill>
            </a:rPr>
            <a:t>ABBANDONO DELLE MODALITA’ ESCLUDENTI</a:t>
          </a:r>
        </a:p>
      </dgm:t>
    </dgm:pt>
    <dgm:pt modelId="{908F56EC-1198-453D-B93D-D2BCBB7A414A}" cxnId="{5D4EECB2-408E-49AC-8247-2C75DEE5551B}" type="parTrans">
      <dgm:prSet/>
      <dgm:spPr/>
      <dgm:t>
        <a:bodyPr/>
        <a:lstStyle/>
        <a:p>
          <a:endParaRPr lang="it-IT"/>
        </a:p>
      </dgm:t>
    </dgm:pt>
    <dgm:pt modelId="{0774D28E-1CCB-495E-A04D-F96E21CDE5D0}" cxnId="{5D4EECB2-408E-49AC-8247-2C75DEE5551B}" type="sibTrans">
      <dgm:prSet/>
      <dgm:spPr/>
      <dgm:t>
        <a:bodyPr/>
        <a:lstStyle/>
        <a:p>
          <a:endParaRPr lang="it-IT"/>
        </a:p>
      </dgm:t>
    </dgm:pt>
    <dgm:pt modelId="{1143CCE1-762F-4D81-9CA5-D38AE3AFC033}">
      <dgm:prSet phldrT="[Testo]" custT="1"/>
      <dgm:spPr>
        <a:solidFill>
          <a:schemeClr val="accent4">
            <a:lumMod val="40000"/>
            <a:lumOff val="60000"/>
          </a:schemeClr>
        </a:solidFill>
      </dgm:spPr>
      <dgm:t>
        <a:bodyPr/>
        <a:lstStyle/>
        <a:p>
          <a:pPr marL="171450" lvl="1" indent="0" defTabSz="711200">
            <a:lnSpc>
              <a:spcPct val="90000"/>
            </a:lnSpc>
            <a:spcBef>
              <a:spcPct val="0"/>
            </a:spcBef>
            <a:spcAft>
              <a:spcPct val="15000"/>
            </a:spcAft>
          </a:pPr>
          <a:endParaRPr lang="it-IT" sz="1800" dirty="0"/>
        </a:p>
      </dgm:t>
    </dgm:pt>
    <dgm:pt modelId="{50A196D7-F262-43D0-A3DB-CFCD909F4117}" cxnId="{B589750F-9B68-4D85-9C9B-5BC9026ABFFB}" type="parTrans">
      <dgm:prSet/>
      <dgm:spPr/>
      <dgm:t>
        <a:bodyPr/>
        <a:lstStyle/>
        <a:p>
          <a:endParaRPr lang="it-IT"/>
        </a:p>
      </dgm:t>
    </dgm:pt>
    <dgm:pt modelId="{A935305C-A613-4F71-B05F-5000E6D2165C}" cxnId="{B589750F-9B68-4D85-9C9B-5BC9026ABFFB}" type="sibTrans">
      <dgm:prSet/>
      <dgm:spPr/>
      <dgm:t>
        <a:bodyPr/>
        <a:lstStyle/>
        <a:p>
          <a:endParaRPr lang="it-IT"/>
        </a:p>
      </dgm:t>
    </dgm:pt>
    <dgm:pt modelId="{FCCC2BC5-DC96-45A7-AA2E-FCDFC0219790}">
      <dgm:prSet phldrT="[Testo]" custT="1"/>
      <dgm:spPr>
        <a:solidFill>
          <a:schemeClr val="accent4">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pPr>
          <a:endParaRPr lang="it-IT" sz="2000" b="1" dirty="0">
            <a:solidFill>
              <a:schemeClr val="accent1">
                <a:lumMod val="75000"/>
              </a:schemeClr>
            </a:solidFill>
          </a:endParaRPr>
        </a:p>
      </dgm:t>
    </dgm:pt>
    <dgm:pt modelId="{EA53D75F-8568-495D-BEBB-FAADE16DC0ED}" cxnId="{48AD06AD-3BE3-4099-8629-B2478470F5AF}" type="parTrans">
      <dgm:prSet/>
      <dgm:spPr/>
      <dgm:t>
        <a:bodyPr/>
        <a:lstStyle/>
        <a:p>
          <a:endParaRPr lang="it-IT"/>
        </a:p>
      </dgm:t>
    </dgm:pt>
    <dgm:pt modelId="{90D5F8BB-FC2B-4B47-B44D-0B2731D080DA}" cxnId="{48AD06AD-3BE3-4099-8629-B2478470F5AF}" type="sibTrans">
      <dgm:prSet/>
      <dgm:spPr/>
      <dgm:t>
        <a:bodyPr/>
        <a:lstStyle/>
        <a:p>
          <a:endParaRPr lang="it-IT"/>
        </a:p>
      </dgm:t>
    </dgm:pt>
    <dgm:pt modelId="{5CED27AC-AA7A-42E6-88F5-16DCBA3AF89A}">
      <dgm:prSet phldrT="[Testo]" custT="1"/>
      <dgm:spPr>
        <a:solidFill>
          <a:schemeClr val="accent2">
            <a:lumMod val="40000"/>
            <a:lumOff val="60000"/>
          </a:schemeClr>
        </a:solidFill>
      </dgm:spPr>
      <dgm:t>
        <a:bodyPr/>
        <a:lstStyle/>
        <a:p>
          <a:pPr marL="0" lvl="0" algn="l" defTabSz="889000">
            <a:lnSpc>
              <a:spcPct val="90000"/>
            </a:lnSpc>
            <a:spcBef>
              <a:spcPct val="0"/>
            </a:spcBef>
            <a:spcAft>
              <a:spcPct val="35000"/>
            </a:spcAft>
            <a:buNone/>
          </a:pPr>
          <a:endParaRPr lang="it-IT" sz="2000" dirty="0"/>
        </a:p>
      </dgm:t>
    </dgm:pt>
    <dgm:pt modelId="{EE70C52F-D78B-40AD-8DAF-726ED6F5EB70}" cxnId="{AFD6D4C8-8DAB-4787-8787-8464592E0B86}" type="sibTrans">
      <dgm:prSet/>
      <dgm:spPr/>
      <dgm:t>
        <a:bodyPr/>
        <a:lstStyle/>
        <a:p>
          <a:endParaRPr lang="it-IT"/>
        </a:p>
      </dgm:t>
    </dgm:pt>
    <dgm:pt modelId="{ADC66942-471C-4B27-B6BD-2C3F2CA32E9F}" cxnId="{AFD6D4C8-8DAB-4787-8787-8464592E0B86}" type="parTrans">
      <dgm:prSet/>
      <dgm:spPr/>
      <dgm:t>
        <a:bodyPr/>
        <a:lstStyle/>
        <a:p>
          <a:endParaRPr lang="it-IT"/>
        </a:p>
      </dgm:t>
    </dgm:pt>
    <dgm:pt modelId="{EFD4C09A-7A62-4FE8-8630-51DD974178F0}">
      <dgm:prSet phldrT="[Testo]" custT="1"/>
      <dgm:spPr>
        <a:solidFill>
          <a:schemeClr val="accent2">
            <a:lumMod val="40000"/>
            <a:lumOff val="60000"/>
          </a:schemeClr>
        </a:solidFill>
      </dgm:spPr>
      <dgm:t>
        <a:bodyPr/>
        <a:lstStyle/>
        <a:p>
          <a:pPr marL="0" marR="0" lvl="0" indent="0" algn="l" defTabSz="914400" eaLnBrk="1" fontAlgn="auto" latinLnBrk="0" hangingPunct="1">
            <a:lnSpc>
              <a:spcPct val="100000"/>
            </a:lnSpc>
            <a:spcBef>
              <a:spcPts val="0"/>
            </a:spcBef>
            <a:spcAft>
              <a:spcPts val="0"/>
            </a:spcAft>
            <a:buClrTx/>
            <a:buSzTx/>
            <a:buFontTx/>
            <a:buNone/>
          </a:pPr>
          <a:endParaRPr lang="it-IT" sz="2000" dirty="0"/>
        </a:p>
      </dgm:t>
    </dgm:pt>
    <dgm:pt modelId="{9DDA63AC-5095-452B-A80B-B3D29DF111E3}" cxnId="{A125B025-418C-4E78-81BE-04C938539C94}" type="sibTrans">
      <dgm:prSet/>
      <dgm:spPr/>
      <dgm:t>
        <a:bodyPr/>
        <a:lstStyle/>
        <a:p>
          <a:endParaRPr lang="it-IT"/>
        </a:p>
      </dgm:t>
    </dgm:pt>
    <dgm:pt modelId="{E8DAAE81-9A67-4FFB-84AA-997E5C9825EE}" cxnId="{A125B025-418C-4E78-81BE-04C938539C94}" type="parTrans">
      <dgm:prSet/>
      <dgm:spPr/>
      <dgm:t>
        <a:bodyPr/>
        <a:lstStyle/>
        <a:p>
          <a:endParaRPr lang="it-IT"/>
        </a:p>
      </dgm:t>
    </dgm:pt>
    <dgm:pt modelId="{83077D10-E252-415A-A999-9F41B5C6DFEC}">
      <dgm:prSet phldrT="[Testo]" custT="1"/>
      <dgm:spPr>
        <a:solidFill>
          <a:schemeClr val="accent2">
            <a:lumMod val="40000"/>
            <a:lumOff val="60000"/>
          </a:schemeClr>
        </a:solidFill>
      </dgm:spPr>
      <dgm:t>
        <a:bodyPr/>
        <a:lstStyle/>
        <a:p>
          <a:pPr>
            <a:buFont typeface="Arial" panose="020B0604020202020204" pitchFamily="34" charset="0"/>
            <a:buChar char="•"/>
          </a:pPr>
          <a:r>
            <a:rPr lang="it-IT" sz="1900" b="1" dirty="0">
              <a:solidFill>
                <a:schemeClr val="accent1">
                  <a:lumMod val="75000"/>
                </a:schemeClr>
              </a:solidFill>
            </a:rPr>
            <a:t>VALUTAZIONE   CONDIVISA</a:t>
          </a:r>
          <a:endParaRPr lang="it-IT" sz="2000" b="1" dirty="0">
            <a:solidFill>
              <a:schemeClr val="accent1">
                <a:lumMod val="75000"/>
              </a:schemeClr>
            </a:solidFill>
          </a:endParaRPr>
        </a:p>
      </dgm:t>
    </dgm:pt>
    <dgm:pt modelId="{E867395B-0337-4DC0-A840-E406BFBAD8DB}" cxnId="{F4AD039D-B5C9-4FB4-B372-3EE600BC87D8}" type="sibTrans">
      <dgm:prSet/>
      <dgm:spPr/>
      <dgm:t>
        <a:bodyPr/>
        <a:lstStyle/>
        <a:p>
          <a:endParaRPr lang="it-IT"/>
        </a:p>
      </dgm:t>
    </dgm:pt>
    <dgm:pt modelId="{C0C0BEEB-86D6-4E3A-BF0D-96CDACECA88C}" cxnId="{F4AD039D-B5C9-4FB4-B372-3EE600BC87D8}" type="parTrans">
      <dgm:prSet/>
      <dgm:spPr/>
      <dgm:t>
        <a:bodyPr/>
        <a:lstStyle/>
        <a:p>
          <a:endParaRPr lang="it-IT"/>
        </a:p>
      </dgm:t>
    </dgm:pt>
    <dgm:pt modelId="{6CB3B2BD-550F-429B-B0F2-193F57BAAF82}">
      <dgm:prSet phldrT="[Testo]" custT="1"/>
      <dgm:spPr>
        <a:solidFill>
          <a:schemeClr val="accent4">
            <a:lumMod val="40000"/>
            <a:lumOff val="60000"/>
          </a:schemeClr>
        </a:solidFill>
      </dgm:spPr>
      <dgm:t>
        <a:bodyPr/>
        <a:lstStyle/>
        <a:p>
          <a:pPr marL="171450" lvl="1" indent="0" defTabSz="711200">
            <a:lnSpc>
              <a:spcPct val="90000"/>
            </a:lnSpc>
            <a:spcBef>
              <a:spcPct val="0"/>
            </a:spcBef>
            <a:spcAft>
              <a:spcPct val="15000"/>
            </a:spcAft>
          </a:pPr>
          <a:endParaRPr lang="it-IT" sz="1800" dirty="0"/>
        </a:p>
      </dgm:t>
    </dgm:pt>
    <dgm:pt modelId="{D724CFA4-1569-4A53-8027-0A5A559D55C1}" cxnId="{150DE4A7-2CDE-4468-9644-3588F5F789BB}" type="parTrans">
      <dgm:prSet/>
      <dgm:spPr/>
      <dgm:t>
        <a:bodyPr/>
        <a:lstStyle/>
        <a:p>
          <a:endParaRPr lang="it-IT"/>
        </a:p>
      </dgm:t>
    </dgm:pt>
    <dgm:pt modelId="{FEDF14E1-5F41-490D-ADDE-4961796F6A73}" cxnId="{150DE4A7-2CDE-4468-9644-3588F5F789BB}" type="sibTrans">
      <dgm:prSet/>
      <dgm:spPr/>
      <dgm:t>
        <a:bodyPr/>
        <a:lstStyle/>
        <a:p>
          <a:endParaRPr lang="it-IT"/>
        </a:p>
      </dgm:t>
    </dgm:pt>
    <dgm:pt modelId="{7DB52C93-D3A4-4BFF-A22B-C67B6784154D}">
      <dgm:prSet phldrT="[Testo]" custT="1"/>
      <dgm:spPr>
        <a:solidFill>
          <a:schemeClr val="tx2">
            <a:lumMod val="40000"/>
            <a:lumOff val="60000"/>
          </a:schemeClr>
        </a:solidFill>
      </dgm:spPr>
      <dgm:t>
        <a:bodyPr/>
        <a:lstStyle/>
        <a:p>
          <a:r>
            <a:rPr lang="it-IT" sz="2000" b="1" dirty="0">
              <a:solidFill>
                <a:schemeClr val="accent1">
                  <a:lumMod val="75000"/>
                </a:schemeClr>
              </a:solidFill>
            </a:rPr>
            <a:t>STRUMENTO UNITARIO</a:t>
          </a:r>
        </a:p>
      </dgm:t>
    </dgm:pt>
    <dgm:pt modelId="{F9691405-07B4-497C-BB57-C7E1E463CCE6}" cxnId="{3E62343B-EB4C-41F2-87B3-3F7A273BEE26}" type="parTrans">
      <dgm:prSet/>
      <dgm:spPr/>
      <dgm:t>
        <a:bodyPr/>
        <a:lstStyle/>
        <a:p>
          <a:endParaRPr lang="it-IT"/>
        </a:p>
      </dgm:t>
    </dgm:pt>
    <dgm:pt modelId="{873CCACE-D439-4AE9-8E1F-146D462D60DC}" cxnId="{3E62343B-EB4C-41F2-87B3-3F7A273BEE26}" type="sibTrans">
      <dgm:prSet/>
      <dgm:spPr/>
      <dgm:t>
        <a:bodyPr/>
        <a:lstStyle/>
        <a:p>
          <a:endParaRPr lang="it-IT"/>
        </a:p>
      </dgm:t>
    </dgm:pt>
    <dgm:pt modelId="{63B9F550-41C3-44EE-BEBF-A961D78055D2}">
      <dgm:prSet phldrT="[Testo]" custT="1"/>
      <dgm:spPr>
        <a:solidFill>
          <a:schemeClr val="tx2">
            <a:lumMod val="40000"/>
            <a:lumOff val="60000"/>
          </a:schemeClr>
        </a:solidFill>
      </dgm:spPr>
      <dgm:t>
        <a:bodyPr/>
        <a:lstStyle/>
        <a:p>
          <a:r>
            <a:rPr lang="it-IT" sz="2000" b="1" dirty="0">
              <a:solidFill>
                <a:schemeClr val="accent1">
                  <a:lumMod val="75000"/>
                </a:schemeClr>
              </a:solidFill>
            </a:rPr>
            <a:t>CO-PARTECIPAZIONE</a:t>
          </a:r>
        </a:p>
      </dgm:t>
    </dgm:pt>
    <dgm:pt modelId="{EF41CC56-6B68-4AA0-8988-C68F72D16CFD}" cxnId="{E704995B-FF9C-483A-A957-05451EBF8823}" type="parTrans">
      <dgm:prSet/>
      <dgm:spPr/>
      <dgm:t>
        <a:bodyPr/>
        <a:lstStyle/>
        <a:p>
          <a:endParaRPr lang="it-IT"/>
        </a:p>
      </dgm:t>
    </dgm:pt>
    <dgm:pt modelId="{A6346757-85B8-498B-ABD2-D1DF679FEAAF}" cxnId="{E704995B-FF9C-483A-A957-05451EBF8823}" type="sibTrans">
      <dgm:prSet/>
      <dgm:spPr/>
      <dgm:t>
        <a:bodyPr/>
        <a:lstStyle/>
        <a:p>
          <a:endParaRPr lang="it-IT"/>
        </a:p>
      </dgm:t>
    </dgm:pt>
    <dgm:pt modelId="{0FB1E8AC-CA91-4152-9803-2D2FB5397B93}">
      <dgm:prSet phldrT="[Testo]" custT="1"/>
      <dgm:spPr>
        <a:solidFill>
          <a:schemeClr val="accent4">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pPr>
          <a:endParaRPr lang="it-IT" sz="2000" dirty="0"/>
        </a:p>
      </dgm:t>
    </dgm:pt>
    <dgm:pt modelId="{1511AB40-1B3D-4146-A5FC-E4D1B5E98D2F}" cxnId="{9A074890-3454-45F2-BA72-927B7198DA1B}" type="parTrans">
      <dgm:prSet/>
      <dgm:spPr/>
      <dgm:t>
        <a:bodyPr/>
        <a:lstStyle/>
        <a:p>
          <a:endParaRPr lang="it-IT"/>
        </a:p>
      </dgm:t>
    </dgm:pt>
    <dgm:pt modelId="{F17029C1-9A6C-4DE5-AF29-6C0571756914}" cxnId="{9A074890-3454-45F2-BA72-927B7198DA1B}" type="sibTrans">
      <dgm:prSet/>
      <dgm:spPr/>
      <dgm:t>
        <a:bodyPr/>
        <a:lstStyle/>
        <a:p>
          <a:endParaRPr lang="it-IT"/>
        </a:p>
      </dgm:t>
    </dgm:pt>
    <dgm:pt modelId="{89866555-B9A1-4161-A65E-A5E6DE537128}">
      <dgm:prSet phldrT="[Testo]" custT="1"/>
      <dgm:spPr>
        <a:solidFill>
          <a:schemeClr val="accent4">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pPr>
          <a:endParaRPr lang="it-IT" sz="2000" dirty="0">
            <a:solidFill>
              <a:schemeClr val="accent1">
                <a:lumMod val="75000"/>
              </a:schemeClr>
            </a:solidFill>
          </a:endParaRPr>
        </a:p>
      </dgm:t>
    </dgm:pt>
    <dgm:pt modelId="{F79DD6A5-628F-4CC8-8B49-3A2699581AD8}" cxnId="{6C650E55-4E1C-45B6-A68A-558251137F5A}" type="parTrans">
      <dgm:prSet/>
      <dgm:spPr/>
      <dgm:t>
        <a:bodyPr/>
        <a:lstStyle/>
        <a:p>
          <a:endParaRPr lang="it-IT"/>
        </a:p>
      </dgm:t>
    </dgm:pt>
    <dgm:pt modelId="{A7687C07-53A8-48A7-A657-B49E8D2FE517}" cxnId="{6C650E55-4E1C-45B6-A68A-558251137F5A}" type="sibTrans">
      <dgm:prSet/>
      <dgm:spPr/>
      <dgm:t>
        <a:bodyPr/>
        <a:lstStyle/>
        <a:p>
          <a:endParaRPr lang="it-IT"/>
        </a:p>
      </dgm:t>
    </dgm:pt>
    <dgm:pt modelId="{08329DD9-F58E-46BD-911E-AC9664F5B03A}">
      <dgm:prSet phldrT="[Testo]" custT="1"/>
      <dgm:spPr>
        <a:solidFill>
          <a:schemeClr val="accent4">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pPr>
          <a:r>
            <a:rPr lang="it-IT" sz="2000" b="1" dirty="0">
              <a:solidFill>
                <a:schemeClr val="accent1">
                  <a:lumMod val="75000"/>
                </a:schemeClr>
              </a:solidFill>
            </a:rPr>
            <a:t>FOCALIZZAZIONE DIMENSIONI DELL’ATTIVITA’ E PARTECIPAZIONE</a:t>
          </a:r>
        </a:p>
      </dgm:t>
    </dgm:pt>
    <dgm:pt modelId="{D678AB07-F7BD-4BB2-B8C8-52E11D6A4BD5}" cxnId="{D1FA0F40-DF3F-4653-AE7F-E4E6BE3F0729}" type="parTrans">
      <dgm:prSet/>
      <dgm:spPr/>
      <dgm:t>
        <a:bodyPr/>
        <a:lstStyle/>
        <a:p>
          <a:endParaRPr lang="it-IT"/>
        </a:p>
      </dgm:t>
    </dgm:pt>
    <dgm:pt modelId="{CBCD4ED0-4DB9-4796-B456-A02F39E77126}" cxnId="{D1FA0F40-DF3F-4653-AE7F-E4E6BE3F0729}" type="sibTrans">
      <dgm:prSet/>
      <dgm:spPr/>
      <dgm:t>
        <a:bodyPr/>
        <a:lstStyle/>
        <a:p>
          <a:endParaRPr lang="it-IT"/>
        </a:p>
      </dgm:t>
    </dgm:pt>
    <dgm:pt modelId="{0504A72E-833A-420B-B734-F0C4E0B0C585}">
      <dgm:prSet phldrT="[Testo]" custT="1"/>
      <dgm:spPr>
        <a:solidFill>
          <a:schemeClr val="accent4">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pPr>
          <a:endParaRPr lang="it-IT" sz="2000" b="1" dirty="0">
            <a:solidFill>
              <a:schemeClr val="accent1">
                <a:lumMod val="75000"/>
              </a:schemeClr>
            </a:solidFill>
          </a:endParaRPr>
        </a:p>
      </dgm:t>
    </dgm:pt>
    <dgm:pt modelId="{2733FDE0-3C33-4455-A5DA-6DB300B02F00}" cxnId="{02840A12-EABB-47C5-A994-B0FB353FBC9B}" type="parTrans">
      <dgm:prSet/>
      <dgm:spPr/>
      <dgm:t>
        <a:bodyPr/>
        <a:lstStyle/>
        <a:p>
          <a:endParaRPr lang="it-IT"/>
        </a:p>
      </dgm:t>
    </dgm:pt>
    <dgm:pt modelId="{684C6DD7-107E-45F9-934E-A4522D0CD253}" cxnId="{02840A12-EABB-47C5-A994-B0FB353FBC9B}" type="sibTrans">
      <dgm:prSet/>
      <dgm:spPr/>
      <dgm:t>
        <a:bodyPr/>
        <a:lstStyle/>
        <a:p>
          <a:endParaRPr lang="it-IT"/>
        </a:p>
      </dgm:t>
    </dgm:pt>
    <dgm:pt modelId="{9F33B5A6-5ADA-4C0E-904F-A82691573775}">
      <dgm:prSet phldrT="[Testo]" custT="1"/>
      <dgm:spPr>
        <a:solidFill>
          <a:schemeClr val="accent4">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pPr>
          <a:endParaRPr lang="it-IT" sz="2000" b="1" dirty="0">
            <a:solidFill>
              <a:schemeClr val="accent1">
                <a:lumMod val="75000"/>
              </a:schemeClr>
            </a:solidFill>
          </a:endParaRP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pPr>
          <a:r>
            <a:rPr lang="it-IT" sz="2000" b="1" dirty="0">
              <a:solidFill>
                <a:schemeClr val="accent1">
                  <a:lumMod val="75000"/>
                </a:schemeClr>
              </a:solidFill>
            </a:rPr>
            <a:t>MODELLO INCLUSIVO EDUCATIVO</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pPr>
          <a:endParaRPr lang="it-IT" sz="2000" dirty="0">
            <a:solidFill>
              <a:schemeClr val="accent1">
                <a:lumMod val="75000"/>
              </a:schemeClr>
            </a:solidFill>
          </a:endParaRPr>
        </a:p>
      </dgm:t>
    </dgm:pt>
    <dgm:pt modelId="{7F758797-A6F6-4092-8158-4B949A0B18C9}" cxnId="{F1CCBF9D-83A7-41F2-8637-483E137204EE}" type="parTrans">
      <dgm:prSet/>
      <dgm:spPr/>
      <dgm:t>
        <a:bodyPr/>
        <a:lstStyle/>
        <a:p>
          <a:endParaRPr lang="it-IT"/>
        </a:p>
      </dgm:t>
    </dgm:pt>
    <dgm:pt modelId="{2DBAFA00-2D36-439B-83BE-41B4DC2C3343}" cxnId="{F1CCBF9D-83A7-41F2-8637-483E137204EE}" type="sibTrans">
      <dgm:prSet/>
      <dgm:spPr/>
      <dgm:t>
        <a:bodyPr/>
        <a:lstStyle/>
        <a:p>
          <a:endParaRPr lang="it-IT"/>
        </a:p>
      </dgm:t>
    </dgm:pt>
    <dgm:pt modelId="{183480AF-4ECC-4337-9C81-7F1EEDD75705}">
      <dgm:prSet custT="1"/>
      <dgm:spPr>
        <a:solidFill>
          <a:schemeClr val="bg2"/>
        </a:solidFill>
      </dgm:spPr>
      <dgm:t>
        <a:bodyPr/>
        <a:lstStyle/>
        <a:p>
          <a:pPr algn="ctr">
            <a:buNone/>
          </a:pPr>
          <a:endParaRPr lang="it-IT" sz="1800" b="1" dirty="0">
            <a:solidFill>
              <a:srgbClr val="002060"/>
            </a:solidFill>
            <a:latin typeface="Californian FB" panose="0207040306080B030204" pitchFamily="18" charset="0"/>
          </a:endParaRPr>
        </a:p>
        <a:p>
          <a:pPr algn="just">
            <a:buNone/>
          </a:pPr>
          <a:endParaRPr lang="it-IT" sz="1800" b="1" dirty="0">
            <a:solidFill>
              <a:srgbClr val="002060"/>
            </a:solidFill>
            <a:latin typeface="Californian FB" panose="0207040306080B030204" pitchFamily="18" charset="0"/>
          </a:endParaRPr>
        </a:p>
        <a:p>
          <a:pPr algn="ctr">
            <a:buNone/>
          </a:pPr>
          <a:endParaRPr lang="it-IT" sz="1800" b="1" dirty="0">
            <a:solidFill>
              <a:srgbClr val="002060"/>
            </a:solidFill>
            <a:latin typeface="Californian FB" panose="0207040306080B030204" pitchFamily="18" charset="0"/>
          </a:endParaRPr>
        </a:p>
        <a:p>
          <a:pPr algn="just">
            <a:buNone/>
          </a:pPr>
          <a:r>
            <a:rPr lang="it-IT" sz="1800" b="1" dirty="0">
              <a:solidFill>
                <a:schemeClr val="accent1">
                  <a:lumMod val="75000"/>
                </a:schemeClr>
              </a:solidFill>
              <a:latin typeface="+mn-lt"/>
            </a:rPr>
            <a:t>-VERIFICA CONTINUA IN ITINERE PER EVENTUALI CAMBIAMENTI NEL FUNZIONAMENTO DELL’ALUNNO</a:t>
          </a:r>
        </a:p>
        <a:p>
          <a:pPr algn="just">
            <a:buNone/>
          </a:pPr>
          <a:endParaRPr lang="it-IT" sz="1800" b="1" dirty="0">
            <a:solidFill>
              <a:schemeClr val="accent1">
                <a:lumMod val="75000"/>
              </a:schemeClr>
            </a:solidFill>
            <a:latin typeface="+mn-lt"/>
          </a:endParaRPr>
        </a:p>
        <a:p>
          <a:pPr algn="just">
            <a:buNone/>
          </a:pPr>
          <a:r>
            <a:rPr lang="it-IT" sz="1800" b="1" cap="none" dirty="0">
              <a:solidFill>
                <a:schemeClr val="accent1">
                  <a:lumMod val="75000"/>
                </a:schemeClr>
              </a:solidFill>
              <a:latin typeface="+mn-lt"/>
            </a:rPr>
            <a:t>-PEI  COME STRUMENTO OPERATIVO IN DIVENIRE</a:t>
          </a:r>
        </a:p>
        <a:p>
          <a:pPr algn="just">
            <a:buNone/>
          </a:pPr>
          <a:endParaRPr lang="it-IT" sz="1800" b="1" cap="none" dirty="0">
            <a:solidFill>
              <a:schemeClr val="accent1">
                <a:lumMod val="75000"/>
              </a:schemeClr>
            </a:solidFill>
            <a:latin typeface="+mn-lt"/>
          </a:endParaRPr>
        </a:p>
        <a:p>
          <a:pPr algn="just"/>
          <a:r>
            <a:rPr lang="it-IT" sz="1800" b="1" cap="none" dirty="0">
              <a:solidFill>
                <a:schemeClr val="accent1">
                  <a:lumMod val="75000"/>
                </a:schemeClr>
              </a:solidFill>
              <a:latin typeface="+mn-lt"/>
            </a:rPr>
            <a:t>-PEI PROGET</a:t>
          </a:r>
          <a:r>
            <a:rPr lang="it-IT" sz="1800" b="1" dirty="0">
              <a:solidFill>
                <a:schemeClr val="accent1">
                  <a:lumMod val="75000"/>
                </a:schemeClr>
              </a:solidFill>
              <a:latin typeface="+mn-lt"/>
            </a:rPr>
            <a:t>TO NON STATICO MA DINAMICO</a:t>
          </a:r>
        </a:p>
        <a:p>
          <a:pPr algn="just"/>
          <a:endParaRPr lang="it-IT" sz="1800" b="1" dirty="0">
            <a:solidFill>
              <a:schemeClr val="accent1">
                <a:lumMod val="75000"/>
              </a:schemeClr>
            </a:solidFill>
            <a:latin typeface="+mn-lt"/>
          </a:endParaRPr>
        </a:p>
        <a:p>
          <a:pPr algn="just">
            <a:buNone/>
          </a:pPr>
          <a:r>
            <a:rPr lang="it-IT" sz="1800" b="1" dirty="0">
              <a:solidFill>
                <a:schemeClr val="accent1">
                  <a:lumMod val="75000"/>
                </a:schemeClr>
              </a:solidFill>
              <a:latin typeface="+mn-lt"/>
            </a:rPr>
            <a:t>-ORGANIZZAZIONE DI  UN GENERALE AMPIO PROGETTO DI INCLUSIONE</a:t>
          </a:r>
        </a:p>
        <a:p>
          <a:pPr algn="ctr">
            <a:buNone/>
          </a:pPr>
          <a:endParaRPr lang="it-IT" sz="1800" b="1" dirty="0">
            <a:solidFill>
              <a:srgbClr val="002060"/>
            </a:solidFill>
            <a:latin typeface="Californian FB" panose="0207040306080B030204" pitchFamily="18" charset="0"/>
          </a:endParaRPr>
        </a:p>
      </dgm:t>
    </dgm:pt>
    <dgm:pt modelId="{BD7FB8CB-B75B-4DC5-8255-62E10D2EA225}" cxnId="{08DCB9AE-C3E3-4067-AADC-F3760DCA5CE6}" type="parTrans">
      <dgm:prSet/>
      <dgm:spPr/>
      <dgm:t>
        <a:bodyPr/>
        <a:lstStyle/>
        <a:p>
          <a:endParaRPr lang="it-IT"/>
        </a:p>
      </dgm:t>
    </dgm:pt>
    <dgm:pt modelId="{9D0FBA85-8958-4778-A2AB-E4D60547A523}" cxnId="{08DCB9AE-C3E3-4067-AADC-F3760DCA5CE6}" type="sibTrans">
      <dgm:prSet/>
      <dgm:spPr/>
      <dgm:t>
        <a:bodyPr/>
        <a:lstStyle/>
        <a:p>
          <a:endParaRPr lang="it-IT"/>
        </a:p>
      </dgm:t>
    </dgm:pt>
    <dgm:pt modelId="{B0B18316-F640-496C-BC3F-B9E06F4B696F}">
      <dgm:prSet phldrT="[Testo]" custT="1"/>
      <dgm:spPr>
        <a:solidFill>
          <a:schemeClr val="accent2">
            <a:lumMod val="40000"/>
            <a:lumOff val="60000"/>
          </a:schemeClr>
        </a:solidFill>
      </dgm:spPr>
      <dgm:t>
        <a:bodyPr/>
        <a:lstStyle/>
        <a:p>
          <a:pPr>
            <a:buFont typeface="Arial" panose="020B0604020202020204" pitchFamily="34" charset="0"/>
            <a:buChar char="•"/>
          </a:pPr>
          <a:r>
            <a:rPr lang="it-IT" sz="1900" b="1" dirty="0">
              <a:solidFill>
                <a:schemeClr val="accent1">
                  <a:lumMod val="75000"/>
                </a:schemeClr>
              </a:solidFill>
            </a:rPr>
            <a:t>ANNULLAMENTO   DELLA DELEGA</a:t>
          </a:r>
          <a:endParaRPr lang="it-IT" sz="2000" b="1" dirty="0">
            <a:solidFill>
              <a:schemeClr val="accent1">
                <a:lumMod val="75000"/>
              </a:schemeClr>
            </a:solidFill>
          </a:endParaRPr>
        </a:p>
      </dgm:t>
    </dgm:pt>
    <dgm:pt modelId="{3E80BD6D-E028-49A4-94DF-AB46FCA7EA3B}" cxnId="{2A97510E-D5BE-49C1-A7B3-755FAF3851A1}" type="parTrans">
      <dgm:prSet/>
      <dgm:spPr/>
      <dgm:t>
        <a:bodyPr/>
        <a:lstStyle/>
        <a:p>
          <a:endParaRPr lang="it-IT"/>
        </a:p>
      </dgm:t>
    </dgm:pt>
    <dgm:pt modelId="{A13011B4-ED09-4FEB-8BAA-EA7B29C2E673}" cxnId="{2A97510E-D5BE-49C1-A7B3-755FAF3851A1}" type="sibTrans">
      <dgm:prSet/>
      <dgm:spPr/>
      <dgm:t>
        <a:bodyPr/>
        <a:lstStyle/>
        <a:p>
          <a:endParaRPr lang="it-IT"/>
        </a:p>
      </dgm:t>
    </dgm:pt>
    <dgm:pt modelId="{23A6F760-3C3C-4FF3-BF65-4D201BAED48F}">
      <dgm:prSet phldrT="[Testo]" custT="1"/>
      <dgm:spPr>
        <a:solidFill>
          <a:schemeClr val="tx2">
            <a:lumMod val="40000"/>
            <a:lumOff val="60000"/>
          </a:schemeClr>
        </a:solidFill>
      </dgm:spPr>
      <dgm:t>
        <a:bodyPr/>
        <a:lstStyle/>
        <a:p>
          <a:r>
            <a:rPr lang="it-IT" sz="2000" b="1" dirty="0">
              <a:solidFill>
                <a:schemeClr val="accent1">
                  <a:lumMod val="75000"/>
                </a:schemeClr>
              </a:solidFill>
            </a:rPr>
            <a:t>CONDIVISIONE DEL PROGETTO</a:t>
          </a:r>
        </a:p>
      </dgm:t>
    </dgm:pt>
    <dgm:pt modelId="{A54D1DAA-8A5C-498E-8219-3A93B49A15C6}" cxnId="{91D9E80C-05EC-49AA-9235-2ECD903C9880}" type="parTrans">
      <dgm:prSet/>
      <dgm:spPr/>
      <dgm:t>
        <a:bodyPr/>
        <a:lstStyle/>
        <a:p>
          <a:endParaRPr lang="it-IT"/>
        </a:p>
      </dgm:t>
    </dgm:pt>
    <dgm:pt modelId="{EBEA8B9E-3516-4BAD-8A7E-38472E124FE7}" cxnId="{91D9E80C-05EC-49AA-9235-2ECD903C9880}" type="sibTrans">
      <dgm:prSet/>
      <dgm:spPr/>
      <dgm:t>
        <a:bodyPr/>
        <a:lstStyle/>
        <a:p>
          <a:endParaRPr lang="it-IT"/>
        </a:p>
      </dgm:t>
    </dgm:pt>
    <dgm:pt modelId="{D5162B2C-9AED-46A9-8D25-37CB58F5120D}">
      <dgm:prSet phldrT="[Testo]" custT="1"/>
      <dgm:spPr>
        <a:solidFill>
          <a:schemeClr val="accent2">
            <a:lumMod val="40000"/>
            <a:lumOff val="60000"/>
          </a:schemeClr>
        </a:solidFill>
      </dgm:spPr>
      <dgm:t>
        <a:bodyPr/>
        <a:lstStyle/>
        <a:p>
          <a:pPr marR="0" eaLnBrk="1" fontAlgn="auto" latinLnBrk="0" hangingPunct="1">
            <a:buClrTx/>
            <a:buSzTx/>
            <a:buFont typeface="Arial" panose="020B0604020202020204" pitchFamily="34" charset="0"/>
            <a:buChar char="•"/>
          </a:pPr>
          <a:r>
            <a:rPr lang="it-IT" sz="2000" b="1" dirty="0">
              <a:solidFill>
                <a:schemeClr val="accent1">
                  <a:lumMod val="75000"/>
                </a:schemeClr>
              </a:solidFill>
            </a:rPr>
            <a:t>TEMPI SCANDITI</a:t>
          </a:r>
        </a:p>
        <a:p>
          <a:pPr marR="0" eaLnBrk="1" fontAlgn="auto" latinLnBrk="0" hangingPunct="1">
            <a:buClrTx/>
            <a:buSzTx/>
            <a:buFontTx/>
            <a:buNone/>
          </a:pPr>
          <a:endParaRPr lang="it-IT" sz="2000" b="1" dirty="0">
            <a:solidFill>
              <a:schemeClr val="accent1">
                <a:lumMod val="75000"/>
              </a:schemeClr>
            </a:solidFill>
          </a:endParaRPr>
        </a:p>
        <a:p>
          <a:pPr marL="228600" lvl="1" indent="0" algn="l" defTabSz="889000">
            <a:lnSpc>
              <a:spcPct val="90000"/>
            </a:lnSpc>
            <a:spcBef>
              <a:spcPct val="0"/>
            </a:spcBef>
            <a:spcAft>
              <a:spcPct val="15000"/>
            </a:spcAft>
          </a:pPr>
          <a:endParaRPr lang="it-IT" sz="2000" dirty="0"/>
        </a:p>
      </dgm:t>
    </dgm:pt>
    <dgm:pt modelId="{14256B82-325D-4737-AA3F-651C50910E41}" cxnId="{7200EAC9-35C4-4A49-96DE-32327C64DD23}" type="sibTrans">
      <dgm:prSet/>
      <dgm:spPr/>
      <dgm:t>
        <a:bodyPr/>
        <a:lstStyle/>
        <a:p>
          <a:endParaRPr lang="it-IT"/>
        </a:p>
      </dgm:t>
    </dgm:pt>
    <dgm:pt modelId="{576180B5-11CF-4941-8AC6-E8CD9076143A}" cxnId="{7200EAC9-35C4-4A49-96DE-32327C64DD23}" type="parTrans">
      <dgm:prSet/>
      <dgm:spPr/>
      <dgm:t>
        <a:bodyPr/>
        <a:lstStyle/>
        <a:p>
          <a:endParaRPr lang="it-IT"/>
        </a:p>
      </dgm:t>
    </dgm:pt>
    <dgm:pt modelId="{CFF0606A-5B6D-4105-B490-4D86559FE0F4}">
      <dgm:prSet phldrT="[Testo]" custT="1"/>
      <dgm:spPr>
        <a:solidFill>
          <a:schemeClr val="accent2">
            <a:lumMod val="40000"/>
            <a:lumOff val="60000"/>
          </a:schemeClr>
        </a:solidFill>
      </dgm:spPr>
      <dgm:t>
        <a:bodyPr/>
        <a:lstStyle/>
        <a:p>
          <a:pPr>
            <a:buFont typeface="Arial" panose="020B0604020202020204" pitchFamily="34" charset="0"/>
            <a:buChar char="•"/>
          </a:pPr>
          <a:endParaRPr lang="it-IT" sz="2000" b="1" dirty="0">
            <a:solidFill>
              <a:schemeClr val="accent1">
                <a:lumMod val="75000"/>
              </a:schemeClr>
            </a:solidFill>
          </a:endParaRPr>
        </a:p>
      </dgm:t>
    </dgm:pt>
    <dgm:pt modelId="{AB75024A-CF57-4275-9851-C1BF7EFE4C9C}" cxnId="{5D46C477-9C44-49B5-87BA-9C31F5E761C8}" type="parTrans">
      <dgm:prSet/>
      <dgm:spPr/>
      <dgm:t>
        <a:bodyPr/>
        <a:lstStyle/>
        <a:p>
          <a:endParaRPr lang="it-IT"/>
        </a:p>
      </dgm:t>
    </dgm:pt>
    <dgm:pt modelId="{C3B4AE40-2A44-4E2E-AEFF-5984B1235C8B}" cxnId="{5D46C477-9C44-49B5-87BA-9C31F5E761C8}" type="sibTrans">
      <dgm:prSet/>
      <dgm:spPr/>
      <dgm:t>
        <a:bodyPr/>
        <a:lstStyle/>
        <a:p>
          <a:endParaRPr lang="it-IT"/>
        </a:p>
      </dgm:t>
    </dgm:pt>
    <dgm:pt modelId="{8EB4EED8-CBCE-43D5-B4B0-A4C48F9B0288}">
      <dgm:prSet phldrT="[Testo]" custT="1"/>
      <dgm:spPr>
        <a:solidFill>
          <a:schemeClr val="accent2">
            <a:lumMod val="40000"/>
            <a:lumOff val="60000"/>
          </a:schemeClr>
        </a:solidFill>
      </dgm:spPr>
      <dgm:t>
        <a:bodyPr/>
        <a:lstStyle/>
        <a:p>
          <a:pPr>
            <a:buFont typeface="Arial" panose="020B0604020202020204" pitchFamily="34" charset="0"/>
            <a:buChar char="•"/>
          </a:pPr>
          <a:endParaRPr lang="it-IT" sz="2000" b="1" dirty="0">
            <a:solidFill>
              <a:schemeClr val="accent1">
                <a:lumMod val="75000"/>
              </a:schemeClr>
            </a:solidFill>
          </a:endParaRPr>
        </a:p>
      </dgm:t>
    </dgm:pt>
    <dgm:pt modelId="{DE5A638B-235C-4026-BFFC-E06E4161A719}" cxnId="{075A7F2B-1786-4965-8322-C01FC642E9E6}" type="parTrans">
      <dgm:prSet/>
      <dgm:spPr/>
      <dgm:t>
        <a:bodyPr/>
        <a:lstStyle/>
        <a:p>
          <a:endParaRPr lang="it-IT"/>
        </a:p>
      </dgm:t>
    </dgm:pt>
    <dgm:pt modelId="{F8606C80-4975-40CF-A2B4-0620ACCA5C6B}" cxnId="{075A7F2B-1786-4965-8322-C01FC642E9E6}" type="sibTrans">
      <dgm:prSet/>
      <dgm:spPr/>
      <dgm:t>
        <a:bodyPr/>
        <a:lstStyle/>
        <a:p>
          <a:endParaRPr lang="it-IT"/>
        </a:p>
      </dgm:t>
    </dgm:pt>
    <dgm:pt modelId="{617DC69F-72F0-49A8-8397-F75884201429}">
      <dgm:prSet phldrT="[Testo]" custT="1"/>
      <dgm:spPr>
        <a:solidFill>
          <a:schemeClr val="tx2">
            <a:lumMod val="40000"/>
            <a:lumOff val="60000"/>
          </a:schemeClr>
        </a:solidFill>
      </dgm:spPr>
      <dgm:t>
        <a:bodyPr/>
        <a:lstStyle/>
        <a:p>
          <a:endParaRPr lang="it-IT" sz="2000" b="1" dirty="0">
            <a:solidFill>
              <a:schemeClr val="accent1">
                <a:lumMod val="75000"/>
              </a:schemeClr>
            </a:solidFill>
          </a:endParaRPr>
        </a:p>
      </dgm:t>
    </dgm:pt>
    <dgm:pt modelId="{6A4FF86B-F563-4132-8B50-E1575B965F5A}" cxnId="{877FF0EF-7AB1-4299-9038-9794D775872F}" type="parTrans">
      <dgm:prSet/>
      <dgm:spPr/>
      <dgm:t>
        <a:bodyPr/>
        <a:lstStyle/>
        <a:p>
          <a:endParaRPr lang="it-IT"/>
        </a:p>
      </dgm:t>
    </dgm:pt>
    <dgm:pt modelId="{37B5DDB0-909B-42D6-9B64-1FE60EFF1D3C}" cxnId="{877FF0EF-7AB1-4299-9038-9794D775872F}" type="sibTrans">
      <dgm:prSet/>
      <dgm:spPr/>
      <dgm:t>
        <a:bodyPr/>
        <a:lstStyle/>
        <a:p>
          <a:endParaRPr lang="it-IT"/>
        </a:p>
      </dgm:t>
    </dgm:pt>
    <dgm:pt modelId="{5041723D-F1E1-4BAF-BE5C-5B9314A329FC}">
      <dgm:prSet phldrT="[Testo]" custT="1"/>
      <dgm:spPr>
        <a:solidFill>
          <a:schemeClr val="tx2">
            <a:lumMod val="40000"/>
            <a:lumOff val="60000"/>
          </a:schemeClr>
        </a:solidFill>
      </dgm:spPr>
      <dgm:t>
        <a:bodyPr/>
        <a:lstStyle/>
        <a:p>
          <a:endParaRPr lang="it-IT" sz="2000" b="1" dirty="0">
            <a:solidFill>
              <a:schemeClr val="accent1">
                <a:lumMod val="75000"/>
              </a:schemeClr>
            </a:solidFill>
          </a:endParaRPr>
        </a:p>
      </dgm:t>
    </dgm:pt>
    <dgm:pt modelId="{BF249CCF-BE92-426B-9BAC-F8E6796FD1E1}" cxnId="{83EE8ADB-C39A-41DD-89C2-EFD28D1B7A2B}" type="parTrans">
      <dgm:prSet/>
      <dgm:spPr/>
      <dgm:t>
        <a:bodyPr/>
        <a:lstStyle/>
        <a:p>
          <a:endParaRPr lang="it-IT"/>
        </a:p>
      </dgm:t>
    </dgm:pt>
    <dgm:pt modelId="{1A411284-3E44-4195-8896-23E7402E6198}" cxnId="{83EE8ADB-C39A-41DD-89C2-EFD28D1B7A2B}" type="sibTrans">
      <dgm:prSet/>
      <dgm:spPr/>
      <dgm:t>
        <a:bodyPr/>
        <a:lstStyle/>
        <a:p>
          <a:endParaRPr lang="it-IT"/>
        </a:p>
      </dgm:t>
    </dgm:pt>
    <dgm:pt modelId="{7F2FBE1F-22FB-42CD-90D3-04E111D71CB6}">
      <dgm:prSet phldrT="[Testo]" custT="1"/>
      <dgm:spPr>
        <a:solidFill>
          <a:schemeClr val="tx2">
            <a:lumMod val="40000"/>
            <a:lumOff val="60000"/>
          </a:schemeClr>
        </a:solidFill>
      </dgm:spPr>
      <dgm:t>
        <a:bodyPr/>
        <a:lstStyle/>
        <a:p>
          <a:endParaRPr lang="it-IT" sz="2000" b="1" dirty="0">
            <a:solidFill>
              <a:schemeClr val="accent1">
                <a:lumMod val="75000"/>
              </a:schemeClr>
            </a:solidFill>
          </a:endParaRPr>
        </a:p>
      </dgm:t>
    </dgm:pt>
    <dgm:pt modelId="{0176C338-5E3E-4DA4-8C51-E586EEBC2C21}" cxnId="{C34EFA5A-395B-447B-AD08-A0B5617AD272}" type="parTrans">
      <dgm:prSet/>
      <dgm:spPr/>
      <dgm:t>
        <a:bodyPr/>
        <a:lstStyle/>
        <a:p>
          <a:endParaRPr lang="it-IT"/>
        </a:p>
      </dgm:t>
    </dgm:pt>
    <dgm:pt modelId="{8E5403B6-FE81-4D4B-802F-F141E3B9A115}" cxnId="{C34EFA5A-395B-447B-AD08-A0B5617AD272}" type="sibTrans">
      <dgm:prSet/>
      <dgm:spPr/>
      <dgm:t>
        <a:bodyPr/>
        <a:lstStyle/>
        <a:p>
          <a:endParaRPr lang="it-IT"/>
        </a:p>
      </dgm:t>
    </dgm:pt>
    <dgm:pt modelId="{59B29393-712B-4FFE-8599-59A1CB63A7A3}">
      <dgm:prSet phldrT="[Testo]" custT="1"/>
      <dgm:spPr>
        <a:solidFill>
          <a:schemeClr val="tx2">
            <a:lumMod val="40000"/>
            <a:lumOff val="60000"/>
          </a:schemeClr>
        </a:solidFill>
      </dgm:spPr>
      <dgm:t>
        <a:bodyPr/>
        <a:lstStyle/>
        <a:p>
          <a:endParaRPr lang="it-IT" sz="2000" b="1" dirty="0">
            <a:solidFill>
              <a:schemeClr val="accent1">
                <a:lumMod val="75000"/>
              </a:schemeClr>
            </a:solidFill>
          </a:endParaRPr>
        </a:p>
      </dgm:t>
    </dgm:pt>
    <dgm:pt modelId="{43CAB15E-2968-4B80-ADBD-A64A2129B22C}" cxnId="{BCD9D997-BE71-4596-8F09-C252CA63B729}" type="parTrans">
      <dgm:prSet/>
      <dgm:spPr/>
      <dgm:t>
        <a:bodyPr/>
        <a:lstStyle/>
        <a:p>
          <a:endParaRPr lang="it-IT"/>
        </a:p>
      </dgm:t>
    </dgm:pt>
    <dgm:pt modelId="{5565A8B2-BF19-4730-B0D3-8FABC2D32EF7}" cxnId="{BCD9D997-BE71-4596-8F09-C252CA63B729}" type="sibTrans">
      <dgm:prSet/>
      <dgm:spPr/>
      <dgm:t>
        <a:bodyPr/>
        <a:lstStyle/>
        <a:p>
          <a:endParaRPr lang="it-IT"/>
        </a:p>
      </dgm:t>
    </dgm:pt>
    <dgm:pt modelId="{FC760040-8C51-4B0F-9C98-E4FE53864DE3}" type="pres">
      <dgm:prSet presAssocID="{A4E9696E-0D93-485E-86AC-D05A4AC1A58A}" presName="Name0" presStyleCnt="0">
        <dgm:presLayoutVars>
          <dgm:dir/>
          <dgm:resizeHandles val="exact"/>
        </dgm:presLayoutVars>
      </dgm:prSet>
      <dgm:spPr/>
    </dgm:pt>
    <dgm:pt modelId="{F4EA2343-3FE9-4C43-B9CD-0DFC8FBF2D11}" type="pres">
      <dgm:prSet presAssocID="{7AD431F4-9A6D-47D6-882C-655EFE4E9195}" presName="node" presStyleLbl="node1" presStyleIdx="0" presStyleCnt="4" custScaleX="90889" custLinFactNeighborX="25985" custLinFactNeighborY="3162">
        <dgm:presLayoutVars>
          <dgm:bulletEnabled val="1"/>
        </dgm:presLayoutVars>
      </dgm:prSet>
      <dgm:spPr/>
    </dgm:pt>
    <dgm:pt modelId="{A9756BD4-A867-45D4-B1B5-807544C36B71}" type="pres">
      <dgm:prSet presAssocID="{61900FF5-B86B-4A93-81E4-56CC27F94C4A}" presName="sibTrans" presStyleCnt="0"/>
      <dgm:spPr/>
    </dgm:pt>
    <dgm:pt modelId="{B08B901B-CBED-4764-9283-60C58449A847}" type="pres">
      <dgm:prSet presAssocID="{5CED27AC-AA7A-42E6-88F5-16DCBA3AF89A}" presName="node" presStyleLbl="node1" presStyleIdx="1" presStyleCnt="4" custScaleX="71206" custLinFactNeighborX="25128" custLinFactNeighborY="0">
        <dgm:presLayoutVars>
          <dgm:bulletEnabled val="1"/>
        </dgm:presLayoutVars>
      </dgm:prSet>
      <dgm:spPr/>
    </dgm:pt>
    <dgm:pt modelId="{D4770247-D654-4527-A40D-AF19FDED8956}" type="pres">
      <dgm:prSet presAssocID="{EE70C52F-D78B-40AD-8DAF-726ED6F5EB70}" presName="sibTrans" presStyleCnt="0"/>
      <dgm:spPr/>
    </dgm:pt>
    <dgm:pt modelId="{F95C0597-2842-4357-AA83-7D279287659B}" type="pres">
      <dgm:prSet presAssocID="{025F2024-32A6-411A-9B4E-BE9323ADD33F}" presName="node" presStyleLbl="node1" presStyleIdx="2" presStyleCnt="4" custScaleX="81621" custScaleY="99907">
        <dgm:presLayoutVars>
          <dgm:bulletEnabled val="1"/>
        </dgm:presLayoutVars>
      </dgm:prSet>
      <dgm:spPr/>
    </dgm:pt>
    <dgm:pt modelId="{52BE8EC7-C116-42AE-93CD-B0B408B1F002}" type="pres">
      <dgm:prSet presAssocID="{22FEF557-729C-4CA9-93DE-1AE7741DE0B7}" presName="sibTrans" presStyleCnt="0"/>
      <dgm:spPr/>
    </dgm:pt>
    <dgm:pt modelId="{7FDBC910-97F7-47A8-9373-B7944D93F1BF}" type="pres">
      <dgm:prSet presAssocID="{183480AF-4ECC-4337-9C81-7F1EEDD75705}" presName="node" presStyleLbl="node1" presStyleIdx="3" presStyleCnt="4">
        <dgm:presLayoutVars>
          <dgm:bulletEnabled val="1"/>
        </dgm:presLayoutVars>
      </dgm:prSet>
      <dgm:spPr/>
    </dgm:pt>
  </dgm:ptLst>
  <dgm:cxnLst>
    <dgm:cxn modelId="{FA5E4A04-EEA9-4745-9B1C-7ADAF628811D}" srcId="{7AD431F4-9A6D-47D6-882C-655EFE4E9195}" destId="{378D5E6C-5A70-4138-907C-88A8C9B9857F}" srcOrd="10" destOrd="0" parTransId="{69F855DF-CFCC-4792-B740-1C5742BD661E}" sibTransId="{2877FF58-5472-43E6-96FF-EF09C690B18F}"/>
    <dgm:cxn modelId="{B40F2509-8293-4C6B-9A3D-2770B3ABF87B}" type="presOf" srcId="{F22728F1-8C8E-4245-A70B-78FB5EFF39AB}" destId="{F4EA2343-3FE9-4C43-B9CD-0DFC8FBF2D11}" srcOrd="0" destOrd="10" presId="urn:microsoft.com/office/officeart/2005/8/layout/hList6"/>
    <dgm:cxn modelId="{91D9E80C-05EC-49AA-9235-2ECD903C9880}" srcId="{7AD431F4-9A6D-47D6-882C-655EFE4E9195}" destId="{23A6F760-3C3C-4FF3-BF65-4D201BAED48F}" srcOrd="5" destOrd="0" parTransId="{A54D1DAA-8A5C-498E-8219-3A93B49A15C6}" sibTransId="{EBEA8B9E-3516-4BAD-8A7E-38472E124FE7}"/>
    <dgm:cxn modelId="{2A97510E-D5BE-49C1-A7B3-755FAF3851A1}" srcId="{5CED27AC-AA7A-42E6-88F5-16DCBA3AF89A}" destId="{B0B18316-F640-496C-BC3F-B9E06F4B696F}" srcOrd="3" destOrd="0" parTransId="{3E80BD6D-E028-49A4-94DF-AB46FCA7EA3B}" sibTransId="{A13011B4-ED09-4FEB-8BAA-EA7B29C2E673}"/>
    <dgm:cxn modelId="{B589750F-9B68-4D85-9C9B-5BC9026ABFFB}" srcId="{025F2024-32A6-411A-9B4E-BE9323ADD33F}" destId="{1143CCE1-762F-4D81-9CA5-D38AE3AFC033}" srcOrd="9" destOrd="0" parTransId="{50A196D7-F262-43D0-A3DB-CFCD909F4117}" sibTransId="{A935305C-A613-4F71-B05F-5000E6D2165C}"/>
    <dgm:cxn modelId="{02840A12-EABB-47C5-A994-B0FB353FBC9B}" srcId="{025F2024-32A6-411A-9B4E-BE9323ADD33F}" destId="{0504A72E-833A-420B-B734-F0C4E0B0C585}" srcOrd="3" destOrd="0" parTransId="{2733FDE0-3C33-4455-A5DA-6DB300B02F00}" sibTransId="{684C6DD7-107E-45F9-934E-A4522D0CD253}"/>
    <dgm:cxn modelId="{1E5C541C-C7D6-4403-80BA-E64D5EA42750}" type="presOf" srcId="{62131F47-903A-4488-8A75-51AB467CA61D}" destId="{F95C0597-2842-4357-AA83-7D279287659B}" srcOrd="0" destOrd="3" presId="urn:microsoft.com/office/officeart/2005/8/layout/hList6"/>
    <dgm:cxn modelId="{CE750623-64EE-485C-A573-7186C9907BF7}" srcId="{025F2024-32A6-411A-9B4E-BE9323ADD33F}" destId="{359A4F2C-E498-4194-864D-F0851984FF43}" srcOrd="0" destOrd="0" parTransId="{606F9DF8-EB67-457C-B0BF-D9780EA6A290}" sibTransId="{64EC0959-FC5B-495C-897E-5F5BD4D5D336}"/>
    <dgm:cxn modelId="{A125B025-418C-4E78-81BE-04C938539C94}" srcId="{5CED27AC-AA7A-42E6-88F5-16DCBA3AF89A}" destId="{EFD4C09A-7A62-4FE8-8630-51DD974178F0}" srcOrd="0" destOrd="0" parTransId="{E8DAAE81-9A67-4FFB-84AA-997E5C9825EE}" sibTransId="{9DDA63AC-5095-452B-A80B-B3D29DF111E3}"/>
    <dgm:cxn modelId="{075A7F2B-1786-4965-8322-C01FC642E9E6}" srcId="{5CED27AC-AA7A-42E6-88F5-16DCBA3AF89A}" destId="{8EB4EED8-CBCE-43D5-B4B0-A4C48F9B0288}" srcOrd="4" destOrd="0" parTransId="{DE5A638B-235C-4026-BFFC-E06E4161A719}" sibTransId="{F8606C80-4975-40CF-A2B4-0620ACCA5C6B}"/>
    <dgm:cxn modelId="{20448C31-D2E3-46DF-AE7A-CE0596006171}" type="presOf" srcId="{59B29393-712B-4FFE-8599-59A1CB63A7A3}" destId="{F4EA2343-3FE9-4C43-B9CD-0DFC8FBF2D11}" srcOrd="0" destOrd="8" presId="urn:microsoft.com/office/officeart/2005/8/layout/hList6"/>
    <dgm:cxn modelId="{6F14E535-7233-4189-A9E8-6883E53B962D}" type="presOf" srcId="{23A6F760-3C3C-4FF3-BF65-4D201BAED48F}" destId="{F4EA2343-3FE9-4C43-B9CD-0DFC8FBF2D11}" srcOrd="0" destOrd="6" presId="urn:microsoft.com/office/officeart/2005/8/layout/hList6"/>
    <dgm:cxn modelId="{F956E739-9E8B-4FFF-BAAA-EF1B10C1069A}" type="presOf" srcId="{83077D10-E252-415A-A999-9F41B5C6DFEC}" destId="{B08B901B-CBED-4764-9283-60C58449A847}" srcOrd="0" destOrd="2" presId="urn:microsoft.com/office/officeart/2005/8/layout/hList6"/>
    <dgm:cxn modelId="{3E62343B-EB4C-41F2-87B3-3F7A273BEE26}" srcId="{7AD431F4-9A6D-47D6-882C-655EFE4E9195}" destId="{7DB52C93-D3A4-4BFF-A22B-C67B6784154D}" srcOrd="6" destOrd="0" parTransId="{F9691405-07B4-497C-BB57-C7E1E463CCE6}" sibTransId="{873CCACE-D439-4AE9-8E1F-146D462D60DC}"/>
    <dgm:cxn modelId="{B2CBC53C-C1D7-40AA-9584-A697D2B7CAE6}" type="presOf" srcId="{617DC69F-72F0-49A8-8397-F75884201429}" destId="{F4EA2343-3FE9-4C43-B9CD-0DFC8FBF2D11}" srcOrd="0" destOrd="1" presId="urn:microsoft.com/office/officeart/2005/8/layout/hList6"/>
    <dgm:cxn modelId="{5132183D-7BE4-4C21-B852-DE0B6FAEEC15}" srcId="{7AD431F4-9A6D-47D6-882C-655EFE4E9195}" destId="{B305177F-386C-43B7-8D16-7662EC9022DC}" srcOrd="3" destOrd="0" parTransId="{B86E590C-7454-4923-BF88-B62C678EC92D}" sibTransId="{ECB7F4AC-4E9D-419D-83AD-FC5B58F958C9}"/>
    <dgm:cxn modelId="{D1FA0F40-DF3F-4653-AE7F-E4E6BE3F0729}" srcId="{025F2024-32A6-411A-9B4E-BE9323ADD33F}" destId="{08329DD9-F58E-46BD-911E-AC9664F5B03A}" srcOrd="4" destOrd="0" parTransId="{D678AB07-F7BD-4BB2-B8C8-52E11D6A4BD5}" sibTransId="{CBCD4ED0-4DB9-4796-B456-A02F39E77126}"/>
    <dgm:cxn modelId="{E704995B-FF9C-483A-A957-05451EBF8823}" srcId="{7AD431F4-9A6D-47D6-882C-655EFE4E9195}" destId="{63B9F550-41C3-44EE-BEBF-A961D78055D2}" srcOrd="1" destOrd="0" parTransId="{EF41CC56-6B68-4AA0-8988-C68F72D16CFD}" sibTransId="{A6346757-85B8-498B-ABD2-D1DF679FEAAF}"/>
    <dgm:cxn modelId="{4A7AF943-D1EB-4D93-A2D9-7FC27DDC311D}" type="presOf" srcId="{8EB4EED8-CBCE-43D5-B4B0-A4C48F9B0288}" destId="{B08B901B-CBED-4764-9283-60C58449A847}" srcOrd="0" destOrd="5" presId="urn:microsoft.com/office/officeart/2005/8/layout/hList6"/>
    <dgm:cxn modelId="{9F31B66E-6178-4D21-82FB-2B1AC62A3FFF}" srcId="{A4E9696E-0D93-485E-86AC-D05A4AC1A58A}" destId="{7AD431F4-9A6D-47D6-882C-655EFE4E9195}" srcOrd="0" destOrd="0" parTransId="{0A213B4E-0428-4E27-B0A3-FAD656B3D997}" sibTransId="{61900FF5-B86B-4A93-81E4-56CC27F94C4A}"/>
    <dgm:cxn modelId="{115CA670-D7D3-4278-889E-A8D476A16203}" type="presOf" srcId="{5041723D-F1E1-4BAF-BE5C-5B9314A329FC}" destId="{F4EA2343-3FE9-4C43-B9CD-0DFC8FBF2D11}" srcOrd="0" destOrd="3" presId="urn:microsoft.com/office/officeart/2005/8/layout/hList6"/>
    <dgm:cxn modelId="{3D433671-289F-47B5-8F4A-AE72F997241F}" type="presOf" srcId="{FCCC2BC5-DC96-45A7-AA2E-FCDFC0219790}" destId="{F95C0597-2842-4357-AA83-7D279287659B}" srcOrd="0" destOrd="2" presId="urn:microsoft.com/office/officeart/2005/8/layout/hList6"/>
    <dgm:cxn modelId="{119BF771-677A-4642-AFF2-5D9A8F21C7B6}" srcId="{7AD431F4-9A6D-47D6-882C-655EFE4E9195}" destId="{3450FE98-C8B1-4EDB-99CE-F2A2D2F12477}" srcOrd="8" destOrd="0" parTransId="{B7F27481-CF78-4D09-9F1F-BE0F6D3CE152}" sibTransId="{304BDE18-00F7-4BF7-875A-0D0353F6DD32}"/>
    <dgm:cxn modelId="{6C650E55-4E1C-45B6-A68A-558251137F5A}" srcId="{025F2024-32A6-411A-9B4E-BE9323ADD33F}" destId="{89866555-B9A1-4161-A65E-A5E6DE537128}" srcOrd="6" destOrd="0" parTransId="{F79DD6A5-628F-4CC8-8B49-3A2699581AD8}" sibTransId="{A7687C07-53A8-48A7-A657-B49E8D2FE517}"/>
    <dgm:cxn modelId="{0689AD55-EFC0-4122-8C60-54A6D6B401A9}" type="presOf" srcId="{6CB3B2BD-550F-429B-B0F2-193F57BAAF82}" destId="{F95C0597-2842-4357-AA83-7D279287659B}" srcOrd="0" destOrd="9" presId="urn:microsoft.com/office/officeart/2005/8/layout/hList6"/>
    <dgm:cxn modelId="{4AE79056-EB23-4941-AAC1-73D56281B46A}" type="presOf" srcId="{D5162B2C-9AED-46A9-8D25-37CB58F5120D}" destId="{B08B901B-CBED-4764-9283-60C58449A847}" srcOrd="0" destOrd="6" presId="urn:microsoft.com/office/officeart/2005/8/layout/hList6"/>
    <dgm:cxn modelId="{5D46C477-9C44-49B5-87BA-9C31F5E761C8}" srcId="{5CED27AC-AA7A-42E6-88F5-16DCBA3AF89A}" destId="{CFF0606A-5B6D-4105-B490-4D86559FE0F4}" srcOrd="2" destOrd="0" parTransId="{AB75024A-CF57-4275-9851-C1BF7EFE4C9C}" sibTransId="{C3B4AE40-2A44-4E2E-AEFF-5984B1235C8B}"/>
    <dgm:cxn modelId="{4B662E58-9A6F-421E-A6D9-E79F9B4D6B0D}" type="presOf" srcId="{7AD431F4-9A6D-47D6-882C-655EFE4E9195}" destId="{F4EA2343-3FE9-4C43-B9CD-0DFC8FBF2D11}" srcOrd="0" destOrd="0" presId="urn:microsoft.com/office/officeart/2005/8/layout/hList6"/>
    <dgm:cxn modelId="{F5EC0A7A-5B40-44A6-9134-2820EAED5C59}" srcId="{A4E9696E-0D93-485E-86AC-D05A4AC1A58A}" destId="{025F2024-32A6-411A-9B4E-BE9323ADD33F}" srcOrd="2" destOrd="0" parTransId="{40E3B4FD-368A-4D04-9E3C-890467A58ED1}" sibTransId="{22FEF557-729C-4CA9-93DE-1AE7741DE0B7}"/>
    <dgm:cxn modelId="{C34EFA5A-395B-447B-AD08-A0B5617AD272}" srcId="{7AD431F4-9A6D-47D6-882C-655EFE4E9195}" destId="{7F2FBE1F-22FB-42CD-90D3-04E111D71CB6}" srcOrd="4" destOrd="0" parTransId="{0176C338-5E3E-4DA4-8C51-E586EEBC2C21}" sibTransId="{8E5403B6-FE81-4D4B-802F-F141E3B9A115}"/>
    <dgm:cxn modelId="{297F1C7B-8FC7-441B-9CD4-3A1990E7CCE4}" type="presOf" srcId="{1143CCE1-762F-4D81-9CA5-D38AE3AFC033}" destId="{F95C0597-2842-4357-AA83-7D279287659B}" srcOrd="0" destOrd="10" presId="urn:microsoft.com/office/officeart/2005/8/layout/hList6"/>
    <dgm:cxn modelId="{3C4B0A83-58E2-466A-9580-8970A03EBB9E}" type="presOf" srcId="{CFF0606A-5B6D-4105-B490-4D86559FE0F4}" destId="{B08B901B-CBED-4764-9283-60C58449A847}" srcOrd="0" destOrd="3" presId="urn:microsoft.com/office/officeart/2005/8/layout/hList6"/>
    <dgm:cxn modelId="{C3309F86-9F10-46BC-AC93-9409457747B5}" type="presOf" srcId="{378D5E6C-5A70-4138-907C-88A8C9B9857F}" destId="{F4EA2343-3FE9-4C43-B9CD-0DFC8FBF2D11}" srcOrd="0" destOrd="11" presId="urn:microsoft.com/office/officeart/2005/8/layout/hList6"/>
    <dgm:cxn modelId="{9A074890-3454-45F2-BA72-927B7198DA1B}" srcId="{025F2024-32A6-411A-9B4E-BE9323ADD33F}" destId="{0FB1E8AC-CA91-4152-9803-2D2FB5397B93}" srcOrd="7" destOrd="0" parTransId="{1511AB40-1B3D-4146-A5FC-E4D1B5E98D2F}" sibTransId="{F17029C1-9A6C-4DE5-AF29-6C0571756914}"/>
    <dgm:cxn modelId="{25E77490-459E-4C75-9CC2-BECF738CC529}" type="presOf" srcId="{0504A72E-833A-420B-B734-F0C4E0B0C585}" destId="{F95C0597-2842-4357-AA83-7D279287659B}" srcOrd="0" destOrd="4" presId="urn:microsoft.com/office/officeart/2005/8/layout/hList6"/>
    <dgm:cxn modelId="{34AF0695-8712-4E6A-B093-24A83F57CB00}" type="presOf" srcId="{EFD4C09A-7A62-4FE8-8630-51DD974178F0}" destId="{B08B901B-CBED-4764-9283-60C58449A847}" srcOrd="0" destOrd="1" presId="urn:microsoft.com/office/officeart/2005/8/layout/hList6"/>
    <dgm:cxn modelId="{BCD9D997-BE71-4596-8F09-C252CA63B729}" srcId="{7AD431F4-9A6D-47D6-882C-655EFE4E9195}" destId="{59B29393-712B-4FFE-8599-59A1CB63A7A3}" srcOrd="7" destOrd="0" parTransId="{43CAB15E-2968-4B80-ADBD-A64A2129B22C}" sibTransId="{5565A8B2-BF19-4730-B0D3-8FABC2D32EF7}"/>
    <dgm:cxn modelId="{F4AD039D-B5C9-4FB4-B372-3EE600BC87D8}" srcId="{5CED27AC-AA7A-42E6-88F5-16DCBA3AF89A}" destId="{83077D10-E252-415A-A999-9F41B5C6DFEC}" srcOrd="1" destOrd="0" parTransId="{C0C0BEEB-86D6-4E3A-BF0D-96CDACECA88C}" sibTransId="{E867395B-0337-4DC0-A840-E406BFBAD8DB}"/>
    <dgm:cxn modelId="{F1CCBF9D-83A7-41F2-8637-483E137204EE}" srcId="{025F2024-32A6-411A-9B4E-BE9323ADD33F}" destId="{9F33B5A6-5ADA-4C0E-904F-A82691573775}" srcOrd="5" destOrd="0" parTransId="{7F758797-A6F6-4092-8158-4B949A0B18C9}" sibTransId="{2DBAFA00-2D36-439B-83BE-41B4DC2C3343}"/>
    <dgm:cxn modelId="{5FE890A4-A83C-4BCD-84D0-13FE586EE114}" type="presOf" srcId="{0FB1E8AC-CA91-4152-9803-2D2FB5397B93}" destId="{F95C0597-2842-4357-AA83-7D279287659B}" srcOrd="0" destOrd="8" presId="urn:microsoft.com/office/officeart/2005/8/layout/hList6"/>
    <dgm:cxn modelId="{150DE4A7-2CDE-4468-9644-3588F5F789BB}" srcId="{025F2024-32A6-411A-9B4E-BE9323ADD33F}" destId="{6CB3B2BD-550F-429B-B0F2-193F57BAAF82}" srcOrd="8" destOrd="0" parTransId="{D724CFA4-1569-4A53-8027-0A5A559D55C1}" sibTransId="{FEDF14E1-5F41-490D-ADDE-4961796F6A73}"/>
    <dgm:cxn modelId="{48AD06AD-3BE3-4099-8629-B2478470F5AF}" srcId="{025F2024-32A6-411A-9B4E-BE9323ADD33F}" destId="{FCCC2BC5-DC96-45A7-AA2E-FCDFC0219790}" srcOrd="1" destOrd="0" parTransId="{EA53D75F-8568-495D-BEBB-FAADE16DC0ED}" sibTransId="{90D5F8BB-FC2B-4B47-B44D-0B2731D080DA}"/>
    <dgm:cxn modelId="{08DCB9AE-C3E3-4067-AADC-F3760DCA5CE6}" srcId="{A4E9696E-0D93-485E-86AC-D05A4AC1A58A}" destId="{183480AF-4ECC-4337-9C81-7F1EEDD75705}" srcOrd="3" destOrd="0" parTransId="{BD7FB8CB-B75B-4DC5-8255-62E10D2EA225}" sibTransId="{9D0FBA85-8958-4778-A2AB-E4D60547A523}"/>
    <dgm:cxn modelId="{5D4EECB2-408E-49AC-8247-2C75DEE5551B}" srcId="{025F2024-32A6-411A-9B4E-BE9323ADD33F}" destId="{62131F47-903A-4488-8A75-51AB467CA61D}" srcOrd="2" destOrd="0" parTransId="{908F56EC-1198-453D-B93D-D2BCBB7A414A}" sibTransId="{0774D28E-1CCB-495E-A04D-F96E21CDE5D0}"/>
    <dgm:cxn modelId="{8FF142B6-86AE-48D4-A7B7-5B0185BDE514}" type="presOf" srcId="{7F2FBE1F-22FB-42CD-90D3-04E111D71CB6}" destId="{F4EA2343-3FE9-4C43-B9CD-0DFC8FBF2D11}" srcOrd="0" destOrd="5" presId="urn:microsoft.com/office/officeart/2005/8/layout/hList6"/>
    <dgm:cxn modelId="{C1C55BB7-FFE1-40E5-9A1D-3F77C840B528}" srcId="{7AD431F4-9A6D-47D6-882C-655EFE4E9195}" destId="{F22728F1-8C8E-4245-A70B-78FB5EFF39AB}" srcOrd="9" destOrd="0" parTransId="{D3D25F0C-17A4-4DA3-9C21-554A4C3F91C9}" sibTransId="{6510BE36-BC16-4F8B-B242-394598412F71}"/>
    <dgm:cxn modelId="{2E6851B9-1E82-4D72-912C-7DF1968D1DF2}" type="presOf" srcId="{89866555-B9A1-4161-A65E-A5E6DE537128}" destId="{F95C0597-2842-4357-AA83-7D279287659B}" srcOrd="0" destOrd="7" presId="urn:microsoft.com/office/officeart/2005/8/layout/hList6"/>
    <dgm:cxn modelId="{1CABF4BD-A778-4C67-AA87-637FCCD539C0}" type="presOf" srcId="{B305177F-386C-43B7-8D16-7662EC9022DC}" destId="{F4EA2343-3FE9-4C43-B9CD-0DFC8FBF2D11}" srcOrd="0" destOrd="4" presId="urn:microsoft.com/office/officeart/2005/8/layout/hList6"/>
    <dgm:cxn modelId="{AFD6D4C8-8DAB-4787-8787-8464592E0B86}" srcId="{A4E9696E-0D93-485E-86AC-D05A4AC1A58A}" destId="{5CED27AC-AA7A-42E6-88F5-16DCBA3AF89A}" srcOrd="1" destOrd="0" parTransId="{ADC66942-471C-4B27-B6BD-2C3F2CA32E9F}" sibTransId="{EE70C52F-D78B-40AD-8DAF-726ED6F5EB70}"/>
    <dgm:cxn modelId="{7200EAC9-35C4-4A49-96DE-32327C64DD23}" srcId="{5CED27AC-AA7A-42E6-88F5-16DCBA3AF89A}" destId="{D5162B2C-9AED-46A9-8D25-37CB58F5120D}" srcOrd="5" destOrd="0" parTransId="{576180B5-11CF-4941-8AC6-E8CD9076143A}" sibTransId="{14256B82-325D-4737-AA3F-651C50910E41}"/>
    <dgm:cxn modelId="{A73495CB-2064-49E8-9C85-86477E3D2080}" type="presOf" srcId="{B0B18316-F640-496C-BC3F-B9E06F4B696F}" destId="{B08B901B-CBED-4764-9283-60C58449A847}" srcOrd="0" destOrd="4" presId="urn:microsoft.com/office/officeart/2005/8/layout/hList6"/>
    <dgm:cxn modelId="{B225B5D5-A5A5-44E4-A968-27AE413511C3}" type="presOf" srcId="{3450FE98-C8B1-4EDB-99CE-F2A2D2F12477}" destId="{F4EA2343-3FE9-4C43-B9CD-0DFC8FBF2D11}" srcOrd="0" destOrd="9" presId="urn:microsoft.com/office/officeart/2005/8/layout/hList6"/>
    <dgm:cxn modelId="{404EA4D7-C715-4ADB-8289-4299347DEB88}" type="presOf" srcId="{A4E9696E-0D93-485E-86AC-D05A4AC1A58A}" destId="{FC760040-8C51-4B0F-9C98-E4FE53864DE3}" srcOrd="0" destOrd="0" presId="urn:microsoft.com/office/officeart/2005/8/layout/hList6"/>
    <dgm:cxn modelId="{21D0FAD8-7021-4714-897F-E8B545820C1F}" type="presOf" srcId="{7DB52C93-D3A4-4BFF-A22B-C67B6784154D}" destId="{F4EA2343-3FE9-4C43-B9CD-0DFC8FBF2D11}" srcOrd="0" destOrd="7" presId="urn:microsoft.com/office/officeart/2005/8/layout/hList6"/>
    <dgm:cxn modelId="{E00A59D9-6F9A-4500-9976-14B944EBE617}" type="presOf" srcId="{08329DD9-F58E-46BD-911E-AC9664F5B03A}" destId="{F95C0597-2842-4357-AA83-7D279287659B}" srcOrd="0" destOrd="5" presId="urn:microsoft.com/office/officeart/2005/8/layout/hList6"/>
    <dgm:cxn modelId="{83EE8ADB-C39A-41DD-89C2-EFD28D1B7A2B}" srcId="{7AD431F4-9A6D-47D6-882C-655EFE4E9195}" destId="{5041723D-F1E1-4BAF-BE5C-5B9314A329FC}" srcOrd="2" destOrd="0" parTransId="{BF249CCF-BE92-426B-9BAC-F8E6796FD1E1}" sibTransId="{1A411284-3E44-4195-8896-23E7402E6198}"/>
    <dgm:cxn modelId="{C76D74E0-7031-44F5-88F2-413F4C3B90C3}" type="presOf" srcId="{025F2024-32A6-411A-9B4E-BE9323ADD33F}" destId="{F95C0597-2842-4357-AA83-7D279287659B}" srcOrd="0" destOrd="0" presId="urn:microsoft.com/office/officeart/2005/8/layout/hList6"/>
    <dgm:cxn modelId="{40E1B0E5-28EE-4A32-A2E8-E8FB9C2E7D7B}" type="presOf" srcId="{9F33B5A6-5ADA-4C0E-904F-A82691573775}" destId="{F95C0597-2842-4357-AA83-7D279287659B}" srcOrd="0" destOrd="6" presId="urn:microsoft.com/office/officeart/2005/8/layout/hList6"/>
    <dgm:cxn modelId="{6CEC3BED-77A4-4EAB-A21A-16DB32287AFE}" type="presOf" srcId="{63B9F550-41C3-44EE-BEBF-A961D78055D2}" destId="{F4EA2343-3FE9-4C43-B9CD-0DFC8FBF2D11}" srcOrd="0" destOrd="2" presId="urn:microsoft.com/office/officeart/2005/8/layout/hList6"/>
    <dgm:cxn modelId="{877FF0EF-7AB1-4299-9038-9794D775872F}" srcId="{7AD431F4-9A6D-47D6-882C-655EFE4E9195}" destId="{617DC69F-72F0-49A8-8397-F75884201429}" srcOrd="0" destOrd="0" parTransId="{6A4FF86B-F563-4132-8B50-E1575B965F5A}" sibTransId="{37B5DDB0-909B-42D6-9B64-1FE60EFF1D3C}"/>
    <dgm:cxn modelId="{95BED1F2-3738-4408-95D7-F45929F731A7}" type="presOf" srcId="{5CED27AC-AA7A-42E6-88F5-16DCBA3AF89A}" destId="{B08B901B-CBED-4764-9283-60C58449A847}" srcOrd="0" destOrd="0" presId="urn:microsoft.com/office/officeart/2005/8/layout/hList6"/>
    <dgm:cxn modelId="{561659F5-5DB7-4DC2-ABBC-F1A8E4014663}" type="presOf" srcId="{359A4F2C-E498-4194-864D-F0851984FF43}" destId="{F95C0597-2842-4357-AA83-7D279287659B}" srcOrd="0" destOrd="1" presId="urn:microsoft.com/office/officeart/2005/8/layout/hList6"/>
    <dgm:cxn modelId="{3F62DEF5-97E2-4509-91EA-05A5C6841AFA}" type="presOf" srcId="{183480AF-4ECC-4337-9C81-7F1EEDD75705}" destId="{7FDBC910-97F7-47A8-9373-B7944D93F1BF}" srcOrd="0" destOrd="0" presId="urn:microsoft.com/office/officeart/2005/8/layout/hList6"/>
    <dgm:cxn modelId="{C4A88AFE-503B-4C1B-8FA5-EA037F7DFA50}" type="presParOf" srcId="{FC760040-8C51-4B0F-9C98-E4FE53864DE3}" destId="{F4EA2343-3FE9-4C43-B9CD-0DFC8FBF2D11}" srcOrd="0" destOrd="0" presId="urn:microsoft.com/office/officeart/2005/8/layout/hList6"/>
    <dgm:cxn modelId="{AC2BC7BB-8EAE-48AC-BF71-794A1FFE3F4B}" type="presParOf" srcId="{FC760040-8C51-4B0F-9C98-E4FE53864DE3}" destId="{A9756BD4-A867-45D4-B1B5-807544C36B71}" srcOrd="1" destOrd="0" presId="urn:microsoft.com/office/officeart/2005/8/layout/hList6"/>
    <dgm:cxn modelId="{810507E9-6B25-4FDD-846D-5A7485DF2DB5}" type="presParOf" srcId="{FC760040-8C51-4B0F-9C98-E4FE53864DE3}" destId="{B08B901B-CBED-4764-9283-60C58449A847}" srcOrd="2" destOrd="0" presId="urn:microsoft.com/office/officeart/2005/8/layout/hList6"/>
    <dgm:cxn modelId="{63C0B1B3-E41A-430F-A7AA-2D08EB6E9E83}" type="presParOf" srcId="{FC760040-8C51-4B0F-9C98-E4FE53864DE3}" destId="{D4770247-D654-4527-A40D-AF19FDED8956}" srcOrd="3" destOrd="0" presId="urn:microsoft.com/office/officeart/2005/8/layout/hList6"/>
    <dgm:cxn modelId="{003D7388-B775-4540-8CE5-FAB3BE9D7FE2}" type="presParOf" srcId="{FC760040-8C51-4B0F-9C98-E4FE53864DE3}" destId="{F95C0597-2842-4357-AA83-7D279287659B}" srcOrd="4" destOrd="0" presId="urn:microsoft.com/office/officeart/2005/8/layout/hList6"/>
    <dgm:cxn modelId="{4ADF6976-1E8B-48FB-B837-9473F93AEE3C}" type="presParOf" srcId="{FC760040-8C51-4B0F-9C98-E4FE53864DE3}" destId="{52BE8EC7-C116-42AE-93CD-B0B408B1F002}" srcOrd="5" destOrd="0" presId="urn:microsoft.com/office/officeart/2005/8/layout/hList6"/>
    <dgm:cxn modelId="{94DCA011-798D-491E-AD8E-4EF7ADE8734E}" type="presParOf" srcId="{FC760040-8C51-4B0F-9C98-E4FE53864DE3}" destId="{7FDBC910-97F7-47A8-9373-B7944D93F1BF}" srcOrd="6" destOrd="0" presId="urn:microsoft.com/office/officeart/2005/8/layout/hList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1FEEBA-780F-4D56-A7B5-B1FE4D5AE73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it-IT"/>
        </a:p>
      </dgm:t>
    </dgm:pt>
    <dgm:pt modelId="{71958405-9755-4891-ABC5-6BD540F5FBBB}">
      <dgm:prSet phldrT="[Testo]" custT="1"/>
      <dgm:spPr>
        <a:solidFill>
          <a:schemeClr val="accent1">
            <a:lumMod val="20000"/>
            <a:lumOff val="8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pPr>
          <a:r>
            <a:rPr lang="it-IT" sz="1600" b="1" i="0" dirty="0">
              <a:solidFill>
                <a:srgbClr val="0070C0"/>
              </a:solidFill>
              <a:effectLst/>
              <a:latin typeface="Californian FB" panose="0207040306080B030204" pitchFamily="18" charset="0"/>
            </a:rPr>
            <a:t>L’acronimo ICF sta ad indicare la Classificazione Internazionale del Funzionamento, della Disabilità e della Salute e fa parte della più ampia famiglia delle Classificazioni Internazionali dell’OMS (Organizzazione Mondiale della Sanità</a:t>
          </a:r>
          <a:r>
            <a:rPr lang="it-IT" sz="1600" b="1" i="0" dirty="0">
              <a:solidFill>
                <a:srgbClr val="0070C0"/>
              </a:solidFill>
              <a:effectLst/>
              <a:latin typeface="+mj-lt"/>
            </a:rPr>
            <a:t>).</a:t>
          </a:r>
        </a:p>
        <a:p>
          <a:pPr marL="0" lvl="0" defTabSz="444500">
            <a:lnSpc>
              <a:spcPct val="90000"/>
            </a:lnSpc>
            <a:spcBef>
              <a:spcPct val="0"/>
            </a:spcBef>
            <a:spcAft>
              <a:spcPct val="35000"/>
            </a:spcAft>
            <a:buNone/>
          </a:pPr>
          <a:endParaRPr lang="it-IT" sz="900" dirty="0"/>
        </a:p>
      </dgm:t>
    </dgm:pt>
    <dgm:pt modelId="{69B9924B-F392-452B-8207-57C09E338EC9}" cxnId="{D0254354-D917-4304-B226-C588FC15D4D0}" type="parTrans">
      <dgm:prSet/>
      <dgm:spPr/>
      <dgm:t>
        <a:bodyPr/>
        <a:lstStyle/>
        <a:p>
          <a:endParaRPr lang="it-IT"/>
        </a:p>
      </dgm:t>
    </dgm:pt>
    <dgm:pt modelId="{1D32FE0F-39B2-4D6D-9D34-D71F73C573B3}" cxnId="{D0254354-D917-4304-B226-C588FC15D4D0}" type="sibTrans">
      <dgm:prSet/>
      <dgm:spPr/>
      <dgm:t>
        <a:bodyPr/>
        <a:lstStyle/>
        <a:p>
          <a:endParaRPr lang="it-IT"/>
        </a:p>
      </dgm:t>
    </dgm:pt>
    <dgm:pt modelId="{636EC761-783D-4878-B6EF-12A9A4E94ADE}">
      <dgm:prSet phldrT="[Testo]" custT="1"/>
      <dgm:spPr>
        <a:solidFill>
          <a:schemeClr val="accent2">
            <a:lumMod val="20000"/>
            <a:lumOff val="8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pPr>
          <a:r>
            <a:rPr lang="it-IT" sz="1400" b="1" i="0" dirty="0">
              <a:solidFill>
                <a:srgbClr val="0070C0"/>
              </a:solidFill>
              <a:latin typeface="Californian FB" panose="0207040306080B030204" pitchFamily="18" charset="0"/>
              <a:cs typeface="Calibri" panose="020F0502020204030204" pitchFamily="34" charset="0"/>
            </a:rPr>
            <a:t>L’ICF è una classificazione che descrivere lo stato di salute delle persone in relazione ai loro ambiti (sociale, familiare, lavorativo) al fine di cogliere tutte quelle situazioni  che nel contesto di riferimento possono causare difficoltà.</a:t>
          </a:r>
          <a:br>
            <a:rPr lang="it-IT" sz="1400" b="1" dirty="0">
              <a:solidFill>
                <a:srgbClr val="0070C0"/>
              </a:solidFill>
              <a:latin typeface="Californian FB" panose="0207040306080B030204" pitchFamily="18" charset="0"/>
              <a:cs typeface="Calibri" panose="020F0502020204030204" pitchFamily="34" charset="0"/>
            </a:rPr>
          </a:br>
          <a:r>
            <a:rPr lang="it-IT" sz="1400" b="1" i="0" dirty="0">
              <a:solidFill>
                <a:srgbClr val="0070C0"/>
              </a:solidFill>
              <a:latin typeface="Californian FB" panose="0207040306080B030204" pitchFamily="18" charset="0"/>
              <a:cs typeface="Calibri" panose="020F0502020204030204" pitchFamily="34" charset="0"/>
            </a:rPr>
            <a:t>L’ICF descrive le situazioni di vita quotidiana in relazione al loro contesto ambientale evidenziando l’unicità di ogni persona piuttosto che mettere in risalto la sua salute o la sua disabilità</a:t>
          </a:r>
          <a:r>
            <a:rPr lang="it-IT" sz="1400" b="1" i="0" dirty="0">
              <a:solidFill>
                <a:srgbClr val="0070C0"/>
              </a:solidFill>
              <a:latin typeface="Californian FB" panose="0207040306080B030204" pitchFamily="18" charset="0"/>
            </a:rPr>
            <a:t>.</a:t>
          </a:r>
          <a:endParaRPr lang="it-IT" sz="1400" b="1" dirty="0">
            <a:solidFill>
              <a:srgbClr val="0070C0"/>
            </a:solidFill>
            <a:latin typeface="Californian FB" panose="0207040306080B030204" pitchFamily="18" charset="0"/>
          </a:endParaRPr>
        </a:p>
        <a:p>
          <a:pPr marL="0" lvl="0" defTabSz="355600">
            <a:lnSpc>
              <a:spcPct val="90000"/>
            </a:lnSpc>
            <a:spcBef>
              <a:spcPct val="0"/>
            </a:spcBef>
            <a:spcAft>
              <a:spcPct val="35000"/>
            </a:spcAft>
            <a:buNone/>
          </a:pPr>
          <a:endParaRPr lang="it-IT" sz="800" dirty="0"/>
        </a:p>
      </dgm:t>
    </dgm:pt>
    <dgm:pt modelId="{D861EAB2-32EE-4141-98EF-B80A6DD825D6}" cxnId="{C076DBA0-DD2D-41FE-8989-43A6F3762219}" type="parTrans">
      <dgm:prSet/>
      <dgm:spPr/>
      <dgm:t>
        <a:bodyPr/>
        <a:lstStyle/>
        <a:p>
          <a:endParaRPr lang="it-IT"/>
        </a:p>
      </dgm:t>
    </dgm:pt>
    <dgm:pt modelId="{E89A5150-C9A7-4F8C-95F2-F3931CF997C8}" cxnId="{C076DBA0-DD2D-41FE-8989-43A6F3762219}" type="sibTrans">
      <dgm:prSet/>
      <dgm:spPr/>
      <dgm:t>
        <a:bodyPr/>
        <a:lstStyle/>
        <a:p>
          <a:endParaRPr lang="it-IT"/>
        </a:p>
      </dgm:t>
    </dgm:pt>
    <dgm:pt modelId="{873B9F13-4D0B-4EE0-B559-00D3F3442C18}">
      <dgm:prSet/>
      <dgm:spPr>
        <a:solidFill>
          <a:schemeClr val="accent2">
            <a:lumMod val="40000"/>
            <a:lumOff val="60000"/>
          </a:schemeClr>
        </a:solidFill>
      </dgm:spPr>
      <dgm:t>
        <a:bodyPr/>
        <a:lstStyle/>
        <a:p>
          <a:pPr marR="0" eaLnBrk="1" fontAlgn="auto" latinLnBrk="0" hangingPunct="1">
            <a:buClrTx/>
            <a:buSzTx/>
            <a:buFontTx/>
            <a:buNone/>
          </a:pPr>
          <a:r>
            <a:rPr lang="it-IT" b="1" i="0" dirty="0">
              <a:solidFill>
                <a:srgbClr val="0070C0"/>
              </a:solidFill>
              <a:effectLst/>
              <a:latin typeface="Californian FB" panose="0207040306080B030204" pitchFamily="18" charset="0"/>
            </a:rPr>
            <a:t>L’ICF è stata pubblicata  in Italia nel 2002, mentre dal 2009 si è resa disponibile una versione on-line consultabile al seguente </a:t>
          </a:r>
          <a:r>
            <a:rPr lang="it-IT" b="1" i="0" u="sng" dirty="0">
              <a:solidFill>
                <a:srgbClr val="0070C0"/>
              </a:solidFill>
              <a:effectLst/>
              <a:latin typeface="Californian FB" panose="0207040306080B030204" pitchFamily="18" charset="0"/>
              <a:hlinkClick xmlns:r="http://schemas.openxmlformats.org/officeDocument/2006/relationships" r:id="rId1"/>
            </a:rPr>
            <a:t>link</a:t>
          </a:r>
          <a:r>
            <a:rPr lang="it-IT" b="1" i="0" dirty="0">
              <a:solidFill>
                <a:srgbClr val="0070C0"/>
              </a:solidFill>
              <a:effectLst/>
              <a:latin typeface="Californian FB" panose="0207040306080B030204" pitchFamily="18" charset="0"/>
            </a:rPr>
            <a:t> e aperta al contributo di tutti gli utilizzatori.</a:t>
          </a:r>
        </a:p>
        <a:p>
          <a:pPr>
            <a:buNone/>
          </a:pPr>
          <a:r>
            <a:rPr lang="it-IT" b="1" i="0" dirty="0">
              <a:solidFill>
                <a:srgbClr val="0070C0"/>
              </a:solidFill>
              <a:effectLst/>
              <a:latin typeface="Californian FB" panose="0207040306080B030204" pitchFamily="18" charset="0"/>
            </a:rPr>
            <a:t>Risulta accettata come Classificazione delle Nazioni Unite e per tale motivo viene utilizzata per la difesa dei diritti umani</a:t>
          </a:r>
          <a:endParaRPr lang="it-IT" b="1" dirty="0">
            <a:solidFill>
              <a:srgbClr val="0070C0"/>
            </a:solidFill>
            <a:latin typeface="Californian FB" panose="0207040306080B030204" pitchFamily="18" charset="0"/>
          </a:endParaRPr>
        </a:p>
      </dgm:t>
    </dgm:pt>
    <dgm:pt modelId="{ECAD1C27-3F09-4A02-BC4E-C499A08D69BB}" cxnId="{D93F73DC-CCCB-497B-B1FD-2DD56C89840F}" type="parTrans">
      <dgm:prSet/>
      <dgm:spPr/>
      <dgm:t>
        <a:bodyPr/>
        <a:lstStyle/>
        <a:p>
          <a:endParaRPr lang="it-IT"/>
        </a:p>
      </dgm:t>
    </dgm:pt>
    <dgm:pt modelId="{418A5191-D8AA-4D0D-869E-5C8A7891B180}" cxnId="{D93F73DC-CCCB-497B-B1FD-2DD56C89840F}" type="sibTrans">
      <dgm:prSet/>
      <dgm:spPr/>
      <dgm:t>
        <a:bodyPr/>
        <a:lstStyle/>
        <a:p>
          <a:endParaRPr lang="it-IT"/>
        </a:p>
      </dgm:t>
    </dgm:pt>
    <dgm:pt modelId="{A0C36ABA-1F08-4765-A007-6AA863605397}" type="pres">
      <dgm:prSet presAssocID="{AE1FEEBA-780F-4D56-A7B5-B1FE4D5AE73C}" presName="CompostProcess" presStyleCnt="0">
        <dgm:presLayoutVars>
          <dgm:dir/>
          <dgm:resizeHandles val="exact"/>
        </dgm:presLayoutVars>
      </dgm:prSet>
      <dgm:spPr/>
    </dgm:pt>
    <dgm:pt modelId="{DB6B1723-2E3E-44C9-B8AF-499A0F75D0C4}" type="pres">
      <dgm:prSet presAssocID="{AE1FEEBA-780F-4D56-A7B5-B1FE4D5AE73C}" presName="arrow" presStyleLbl="bgShp" presStyleIdx="0" presStyleCnt="1" custLinFactNeighborX="47382"/>
      <dgm:spPr/>
    </dgm:pt>
    <dgm:pt modelId="{86BACEA7-8596-436A-9665-C3894B99A187}" type="pres">
      <dgm:prSet presAssocID="{AE1FEEBA-780F-4D56-A7B5-B1FE4D5AE73C}" presName="linearProcess" presStyleCnt="0"/>
      <dgm:spPr/>
    </dgm:pt>
    <dgm:pt modelId="{8433CA96-4381-44B5-B118-499EFF45A6AB}" type="pres">
      <dgm:prSet presAssocID="{71958405-9755-4891-ABC5-6BD540F5FBBB}" presName="textNode" presStyleLbl="node1" presStyleIdx="0" presStyleCnt="3" custScaleX="41810" custScaleY="250000" custLinFactX="16292" custLinFactNeighborX="100000">
        <dgm:presLayoutVars>
          <dgm:bulletEnabled val="1"/>
        </dgm:presLayoutVars>
      </dgm:prSet>
      <dgm:spPr/>
    </dgm:pt>
    <dgm:pt modelId="{80CF3727-B71F-4AC1-83EC-7243941B021E}" type="pres">
      <dgm:prSet presAssocID="{1D32FE0F-39B2-4D6D-9D34-D71F73C573B3}" presName="sibTrans" presStyleCnt="0"/>
      <dgm:spPr/>
    </dgm:pt>
    <dgm:pt modelId="{8ED07D12-4CB2-443B-8203-949B2F2B74FC}" type="pres">
      <dgm:prSet presAssocID="{636EC761-783D-4878-B6EF-12A9A4E94ADE}" presName="textNode" presStyleLbl="node1" presStyleIdx="1" presStyleCnt="3" custScaleX="49688" custScaleY="243037" custLinFactX="-124489" custLinFactNeighborX="-200000" custLinFactNeighborY="-4734">
        <dgm:presLayoutVars>
          <dgm:bulletEnabled val="1"/>
        </dgm:presLayoutVars>
      </dgm:prSet>
      <dgm:spPr/>
    </dgm:pt>
    <dgm:pt modelId="{F038ED74-0570-4788-9342-6D5701487515}" type="pres">
      <dgm:prSet presAssocID="{E89A5150-C9A7-4F8C-95F2-F3931CF997C8}" presName="sibTrans" presStyleCnt="0"/>
      <dgm:spPr/>
    </dgm:pt>
    <dgm:pt modelId="{42B0CACB-0863-4E8F-98E1-19654FEE962F}" type="pres">
      <dgm:prSet presAssocID="{873B9F13-4D0B-4EE0-B559-00D3F3442C18}" presName="textNode" presStyleLbl="node1" presStyleIdx="2" presStyleCnt="3" custScaleX="39878" custScaleY="243037" custLinFactX="-28743" custLinFactNeighborX="-100000" custLinFactNeighborY="-3481">
        <dgm:presLayoutVars>
          <dgm:bulletEnabled val="1"/>
        </dgm:presLayoutVars>
      </dgm:prSet>
      <dgm:spPr/>
    </dgm:pt>
  </dgm:ptLst>
  <dgm:cxnLst>
    <dgm:cxn modelId="{BF953D6C-1A99-4F91-BF96-225397FEA56F}" type="presOf" srcId="{71958405-9755-4891-ABC5-6BD540F5FBBB}" destId="{8433CA96-4381-44B5-B118-499EFF45A6AB}" srcOrd="0" destOrd="0" presId="urn:microsoft.com/office/officeart/2005/8/layout/hProcess9"/>
    <dgm:cxn modelId="{D0254354-D917-4304-B226-C588FC15D4D0}" srcId="{AE1FEEBA-780F-4D56-A7B5-B1FE4D5AE73C}" destId="{71958405-9755-4891-ABC5-6BD540F5FBBB}" srcOrd="0" destOrd="0" parTransId="{69B9924B-F392-452B-8207-57C09E338EC9}" sibTransId="{1D32FE0F-39B2-4D6D-9D34-D71F73C573B3}"/>
    <dgm:cxn modelId="{1F0C1381-D683-47D5-B3BC-35FA103802DE}" type="presOf" srcId="{873B9F13-4D0B-4EE0-B559-00D3F3442C18}" destId="{42B0CACB-0863-4E8F-98E1-19654FEE962F}" srcOrd="0" destOrd="0" presId="urn:microsoft.com/office/officeart/2005/8/layout/hProcess9"/>
    <dgm:cxn modelId="{C076DBA0-DD2D-41FE-8989-43A6F3762219}" srcId="{AE1FEEBA-780F-4D56-A7B5-B1FE4D5AE73C}" destId="{636EC761-783D-4878-B6EF-12A9A4E94ADE}" srcOrd="1" destOrd="0" parTransId="{D861EAB2-32EE-4141-98EF-B80A6DD825D6}" sibTransId="{E89A5150-C9A7-4F8C-95F2-F3931CF997C8}"/>
    <dgm:cxn modelId="{8F92B9CC-411A-4093-9538-063103C8896B}" type="presOf" srcId="{636EC761-783D-4878-B6EF-12A9A4E94ADE}" destId="{8ED07D12-4CB2-443B-8203-949B2F2B74FC}" srcOrd="0" destOrd="0" presId="urn:microsoft.com/office/officeart/2005/8/layout/hProcess9"/>
    <dgm:cxn modelId="{D93F73DC-CCCB-497B-B1FD-2DD56C89840F}" srcId="{AE1FEEBA-780F-4D56-A7B5-B1FE4D5AE73C}" destId="{873B9F13-4D0B-4EE0-B559-00D3F3442C18}" srcOrd="2" destOrd="0" parTransId="{ECAD1C27-3F09-4A02-BC4E-C499A08D69BB}" sibTransId="{418A5191-D8AA-4D0D-869E-5C8A7891B180}"/>
    <dgm:cxn modelId="{0DA0CEF8-BBDF-468F-AE97-6F67F3B2A51F}" type="presOf" srcId="{AE1FEEBA-780F-4D56-A7B5-B1FE4D5AE73C}" destId="{A0C36ABA-1F08-4765-A007-6AA863605397}" srcOrd="0" destOrd="0" presId="urn:microsoft.com/office/officeart/2005/8/layout/hProcess9"/>
    <dgm:cxn modelId="{F38DF078-1C41-41EC-AB50-8972E716C89F}" type="presParOf" srcId="{A0C36ABA-1F08-4765-A007-6AA863605397}" destId="{DB6B1723-2E3E-44C9-B8AF-499A0F75D0C4}" srcOrd="0" destOrd="0" presId="urn:microsoft.com/office/officeart/2005/8/layout/hProcess9"/>
    <dgm:cxn modelId="{5A9688A3-024D-4166-8944-FC2A8C71CAC9}" type="presParOf" srcId="{A0C36ABA-1F08-4765-A007-6AA863605397}" destId="{86BACEA7-8596-436A-9665-C3894B99A187}" srcOrd="1" destOrd="0" presId="urn:microsoft.com/office/officeart/2005/8/layout/hProcess9"/>
    <dgm:cxn modelId="{E9D48ADF-70BD-46B1-AC34-7852C59FA5DB}" type="presParOf" srcId="{86BACEA7-8596-436A-9665-C3894B99A187}" destId="{8433CA96-4381-44B5-B118-499EFF45A6AB}" srcOrd="0" destOrd="0" presId="urn:microsoft.com/office/officeart/2005/8/layout/hProcess9"/>
    <dgm:cxn modelId="{8F36E4E5-CD8F-445E-A32B-9CF69BDA7AF3}" type="presParOf" srcId="{86BACEA7-8596-436A-9665-C3894B99A187}" destId="{80CF3727-B71F-4AC1-83EC-7243941B021E}" srcOrd="1" destOrd="0" presId="urn:microsoft.com/office/officeart/2005/8/layout/hProcess9"/>
    <dgm:cxn modelId="{FA74CD36-DB54-404D-A173-D22809EB5B57}" type="presParOf" srcId="{86BACEA7-8596-436A-9665-C3894B99A187}" destId="{8ED07D12-4CB2-443B-8203-949B2F2B74FC}" srcOrd="2" destOrd="0" presId="urn:microsoft.com/office/officeart/2005/8/layout/hProcess9"/>
    <dgm:cxn modelId="{E12DE5D3-3D69-495D-A865-231D1A0E9AD6}" type="presParOf" srcId="{86BACEA7-8596-436A-9665-C3894B99A187}" destId="{F038ED74-0570-4788-9342-6D5701487515}" srcOrd="3" destOrd="0" presId="urn:microsoft.com/office/officeart/2005/8/layout/hProcess9"/>
    <dgm:cxn modelId="{24A7C59F-7535-47F0-8125-4C6CD9AEC10A}" type="presParOf" srcId="{86BACEA7-8596-436A-9665-C3894B99A187}" destId="{42B0CACB-0863-4E8F-98E1-19654FEE962F}" srcOrd="4" destOrd="0" presId="urn:microsoft.com/office/officeart/2005/8/layout/hProcess9"/>
  </dgm:cxnLst>
  <dgm:bg>
    <a:noFill/>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28807B-37E4-484D-B28D-ABC9FB74A772}" type="doc">
      <dgm:prSet loTypeId="urn:microsoft.com/office/officeart/2005/8/layout/cycle8" loCatId="cycle" qsTypeId="urn:microsoft.com/office/officeart/2005/8/quickstyle/simple1" qsCatId="simple" csTypeId="urn:microsoft.com/office/officeart/2005/8/colors/accent1_2" csCatId="accent1" phldr="1"/>
      <dgm:spPr/>
    </dgm:pt>
    <dgm:pt modelId="{BCF92A27-733D-43CE-9E31-4FEBD9279907}">
      <dgm:prSet phldrT="[Testo]"/>
      <dgm:spPr/>
      <dgm:t>
        <a:bodyPr/>
        <a:lstStyle/>
        <a:p>
          <a:r>
            <a:rPr lang="it-IT" b="1" dirty="0"/>
            <a:t>Contesto </a:t>
          </a:r>
        </a:p>
        <a:p>
          <a:r>
            <a:rPr lang="it-IT" b="1" dirty="0"/>
            <a:t>Sezione 6</a:t>
          </a:r>
        </a:p>
      </dgm:t>
    </dgm:pt>
    <dgm:pt modelId="{95AB96EE-42E6-45A4-9ABD-E90A12A0AE82}" cxnId="{247A32F6-D127-4F4B-872A-408FC019216B}" type="parTrans">
      <dgm:prSet/>
      <dgm:spPr/>
      <dgm:t>
        <a:bodyPr/>
        <a:lstStyle/>
        <a:p>
          <a:endParaRPr lang="it-IT"/>
        </a:p>
      </dgm:t>
    </dgm:pt>
    <dgm:pt modelId="{D106C35A-C2D2-47AA-93DA-B08677DEC60C}" cxnId="{247A32F6-D127-4F4B-872A-408FC019216B}" type="sibTrans">
      <dgm:prSet/>
      <dgm:spPr/>
      <dgm:t>
        <a:bodyPr/>
        <a:lstStyle/>
        <a:p>
          <a:endParaRPr lang="it-IT"/>
        </a:p>
      </dgm:t>
    </dgm:pt>
    <dgm:pt modelId="{0DC3B3C6-F70F-4044-9C11-FA3279A3581B}">
      <dgm:prSet phldrT="[Testo]"/>
      <dgm:spPr/>
      <dgm:t>
        <a:bodyPr/>
        <a:lstStyle/>
        <a:p>
          <a:r>
            <a:rPr lang="it-IT" b="1" dirty="0"/>
            <a:t>PROGETTAZIONE</a:t>
          </a:r>
        </a:p>
      </dgm:t>
    </dgm:pt>
    <dgm:pt modelId="{13A8B5C4-97D3-489A-83A7-2B880C5F6645}" cxnId="{ADB0A2CF-F269-429D-ACCF-4A0CACBB540F}" type="parTrans">
      <dgm:prSet/>
      <dgm:spPr/>
      <dgm:t>
        <a:bodyPr/>
        <a:lstStyle/>
        <a:p>
          <a:endParaRPr lang="it-IT"/>
        </a:p>
      </dgm:t>
    </dgm:pt>
    <dgm:pt modelId="{E1D6BCBC-301C-456C-8FB6-78450A090748}" cxnId="{ADB0A2CF-F269-429D-ACCF-4A0CACBB540F}" type="sibTrans">
      <dgm:prSet/>
      <dgm:spPr/>
      <dgm:t>
        <a:bodyPr/>
        <a:lstStyle/>
        <a:p>
          <a:endParaRPr lang="it-IT"/>
        </a:p>
      </dgm:t>
    </dgm:pt>
    <dgm:pt modelId="{C82BDC2A-32FF-4882-9838-B69165D4785A}">
      <dgm:prSet phldrT="[Testo]"/>
      <dgm:spPr/>
      <dgm:t>
        <a:bodyPr/>
        <a:lstStyle/>
        <a:p>
          <a:r>
            <a:rPr lang="it-IT" b="1" dirty="0"/>
            <a:t>Alunno</a:t>
          </a:r>
        </a:p>
        <a:p>
          <a:r>
            <a:rPr lang="it-IT" b="1" dirty="0"/>
            <a:t>Sezione 4</a:t>
          </a:r>
        </a:p>
      </dgm:t>
    </dgm:pt>
    <dgm:pt modelId="{CF9D6DCD-2C47-40CD-A0A3-16E1F3915426}" cxnId="{8E0B282A-10F0-4C79-A4F3-05E1DACEF76E}" type="parTrans">
      <dgm:prSet/>
      <dgm:spPr/>
      <dgm:t>
        <a:bodyPr/>
        <a:lstStyle/>
        <a:p>
          <a:endParaRPr lang="it-IT"/>
        </a:p>
      </dgm:t>
    </dgm:pt>
    <dgm:pt modelId="{AEA15717-3541-4116-9858-200970809122}" cxnId="{8E0B282A-10F0-4C79-A4F3-05E1DACEF76E}" type="sibTrans">
      <dgm:prSet/>
      <dgm:spPr/>
      <dgm:t>
        <a:bodyPr/>
        <a:lstStyle/>
        <a:p>
          <a:endParaRPr lang="it-IT"/>
        </a:p>
      </dgm:t>
    </dgm:pt>
    <dgm:pt modelId="{49D4CA40-FB97-49FE-ABD5-537E62C40B74}" type="pres">
      <dgm:prSet presAssocID="{4728807B-37E4-484D-B28D-ABC9FB74A772}" presName="compositeShape" presStyleCnt="0">
        <dgm:presLayoutVars>
          <dgm:chMax val="7"/>
          <dgm:dir/>
          <dgm:resizeHandles val="exact"/>
        </dgm:presLayoutVars>
      </dgm:prSet>
      <dgm:spPr/>
    </dgm:pt>
    <dgm:pt modelId="{C9C4113B-4C12-4435-8699-1008A9EE963B}" type="pres">
      <dgm:prSet presAssocID="{4728807B-37E4-484D-B28D-ABC9FB74A772}" presName="wedge1" presStyleLbl="node1" presStyleIdx="0" presStyleCnt="3"/>
      <dgm:spPr/>
    </dgm:pt>
    <dgm:pt modelId="{D83AA32A-96AA-4795-B79D-A145171451E6}" type="pres">
      <dgm:prSet presAssocID="{4728807B-37E4-484D-B28D-ABC9FB74A772}" presName="dummy1a" presStyleCnt="0"/>
      <dgm:spPr/>
    </dgm:pt>
    <dgm:pt modelId="{B5B2796F-D972-4CFB-9F1A-69509768668A}" type="pres">
      <dgm:prSet presAssocID="{4728807B-37E4-484D-B28D-ABC9FB74A772}" presName="dummy1b" presStyleCnt="0"/>
      <dgm:spPr/>
    </dgm:pt>
    <dgm:pt modelId="{6D74A052-AEFC-44B6-B300-2C1B01353577}" type="pres">
      <dgm:prSet presAssocID="{4728807B-37E4-484D-B28D-ABC9FB74A772}" presName="wedge1Tx" presStyleLbl="node1" presStyleIdx="0" presStyleCnt="3">
        <dgm:presLayoutVars>
          <dgm:chMax val="0"/>
          <dgm:chPref val="0"/>
          <dgm:bulletEnabled val="1"/>
        </dgm:presLayoutVars>
      </dgm:prSet>
      <dgm:spPr/>
    </dgm:pt>
    <dgm:pt modelId="{04D22B37-9510-482E-8B9F-0C7AF78F1C58}" type="pres">
      <dgm:prSet presAssocID="{4728807B-37E4-484D-B28D-ABC9FB74A772}" presName="wedge2" presStyleLbl="node1" presStyleIdx="1" presStyleCnt="3"/>
      <dgm:spPr/>
    </dgm:pt>
    <dgm:pt modelId="{2E043173-466D-40DB-B9AF-1AA98C834AD7}" type="pres">
      <dgm:prSet presAssocID="{4728807B-37E4-484D-B28D-ABC9FB74A772}" presName="dummy2a" presStyleCnt="0"/>
      <dgm:spPr/>
    </dgm:pt>
    <dgm:pt modelId="{A1A4D929-7C75-43D3-9B8A-9BF3C1713612}" type="pres">
      <dgm:prSet presAssocID="{4728807B-37E4-484D-B28D-ABC9FB74A772}" presName="dummy2b" presStyleCnt="0"/>
      <dgm:spPr/>
    </dgm:pt>
    <dgm:pt modelId="{9EAC0E90-7917-45E3-94ED-58BB33FFB816}" type="pres">
      <dgm:prSet presAssocID="{4728807B-37E4-484D-B28D-ABC9FB74A772}" presName="wedge2Tx" presStyleLbl="node1" presStyleIdx="1" presStyleCnt="3">
        <dgm:presLayoutVars>
          <dgm:chMax val="0"/>
          <dgm:chPref val="0"/>
          <dgm:bulletEnabled val="1"/>
        </dgm:presLayoutVars>
      </dgm:prSet>
      <dgm:spPr/>
    </dgm:pt>
    <dgm:pt modelId="{9F8933C5-0E1D-41E3-BE9D-8E07A2573513}" type="pres">
      <dgm:prSet presAssocID="{4728807B-37E4-484D-B28D-ABC9FB74A772}" presName="wedge3" presStyleLbl="node1" presStyleIdx="2" presStyleCnt="3"/>
      <dgm:spPr/>
    </dgm:pt>
    <dgm:pt modelId="{D5BBC221-305C-4C6E-8370-2938DAAD26AF}" type="pres">
      <dgm:prSet presAssocID="{4728807B-37E4-484D-B28D-ABC9FB74A772}" presName="dummy3a" presStyleCnt="0"/>
      <dgm:spPr/>
    </dgm:pt>
    <dgm:pt modelId="{E96870BB-55B9-4DB3-A093-B981916AC928}" type="pres">
      <dgm:prSet presAssocID="{4728807B-37E4-484D-B28D-ABC9FB74A772}" presName="dummy3b" presStyleCnt="0"/>
      <dgm:spPr/>
    </dgm:pt>
    <dgm:pt modelId="{358E38E2-27B5-4DCB-BB3C-6D9C45458F3D}" type="pres">
      <dgm:prSet presAssocID="{4728807B-37E4-484D-B28D-ABC9FB74A772}" presName="wedge3Tx" presStyleLbl="node1" presStyleIdx="2" presStyleCnt="3">
        <dgm:presLayoutVars>
          <dgm:chMax val="0"/>
          <dgm:chPref val="0"/>
          <dgm:bulletEnabled val="1"/>
        </dgm:presLayoutVars>
      </dgm:prSet>
      <dgm:spPr/>
    </dgm:pt>
    <dgm:pt modelId="{97F1524D-F38C-49B1-A8C4-300BD5A0A71C}" type="pres">
      <dgm:prSet presAssocID="{D106C35A-C2D2-47AA-93DA-B08677DEC60C}" presName="arrowWedge1" presStyleLbl="fgSibTrans2D1" presStyleIdx="0" presStyleCnt="3"/>
      <dgm:spPr/>
    </dgm:pt>
    <dgm:pt modelId="{00DAE43B-6CCE-46BA-95A4-7ECE9B139308}" type="pres">
      <dgm:prSet presAssocID="{E1D6BCBC-301C-456C-8FB6-78450A090748}" presName="arrowWedge2" presStyleLbl="fgSibTrans2D1" presStyleIdx="1" presStyleCnt="3"/>
      <dgm:spPr/>
    </dgm:pt>
    <dgm:pt modelId="{1F183345-8C78-437C-BD9D-1DB180D11B77}" type="pres">
      <dgm:prSet presAssocID="{AEA15717-3541-4116-9858-200970809122}" presName="arrowWedge3" presStyleLbl="fgSibTrans2D1" presStyleIdx="2" presStyleCnt="3"/>
      <dgm:spPr/>
    </dgm:pt>
  </dgm:ptLst>
  <dgm:cxnLst>
    <dgm:cxn modelId="{9579F923-91D8-42C7-B508-61ED05D7074E}" type="presOf" srcId="{0DC3B3C6-F70F-4044-9C11-FA3279A3581B}" destId="{04D22B37-9510-482E-8B9F-0C7AF78F1C58}" srcOrd="0" destOrd="0" presId="urn:microsoft.com/office/officeart/2005/8/layout/cycle8"/>
    <dgm:cxn modelId="{8E0B282A-10F0-4C79-A4F3-05E1DACEF76E}" srcId="{4728807B-37E4-484D-B28D-ABC9FB74A772}" destId="{C82BDC2A-32FF-4882-9838-B69165D4785A}" srcOrd="2" destOrd="0" parTransId="{CF9D6DCD-2C47-40CD-A0A3-16E1F3915426}" sibTransId="{AEA15717-3541-4116-9858-200970809122}"/>
    <dgm:cxn modelId="{9F078A65-0B56-4AE1-B42E-3E44541F3D3D}" type="presOf" srcId="{C82BDC2A-32FF-4882-9838-B69165D4785A}" destId="{9F8933C5-0E1D-41E3-BE9D-8E07A2573513}" srcOrd="0" destOrd="0" presId="urn:microsoft.com/office/officeart/2005/8/layout/cycle8"/>
    <dgm:cxn modelId="{4C642499-AAFB-4E45-AE0B-2898BC7B3B04}" type="presOf" srcId="{BCF92A27-733D-43CE-9E31-4FEBD9279907}" destId="{C9C4113B-4C12-4435-8699-1008A9EE963B}" srcOrd="0" destOrd="0" presId="urn:microsoft.com/office/officeart/2005/8/layout/cycle8"/>
    <dgm:cxn modelId="{64C9E8C7-12BC-4DF9-986C-9CD1C0D79903}" type="presOf" srcId="{C82BDC2A-32FF-4882-9838-B69165D4785A}" destId="{358E38E2-27B5-4DCB-BB3C-6D9C45458F3D}" srcOrd="1" destOrd="0" presId="urn:microsoft.com/office/officeart/2005/8/layout/cycle8"/>
    <dgm:cxn modelId="{ADB0A2CF-F269-429D-ACCF-4A0CACBB540F}" srcId="{4728807B-37E4-484D-B28D-ABC9FB74A772}" destId="{0DC3B3C6-F70F-4044-9C11-FA3279A3581B}" srcOrd="1" destOrd="0" parTransId="{13A8B5C4-97D3-489A-83A7-2B880C5F6645}" sibTransId="{E1D6BCBC-301C-456C-8FB6-78450A090748}"/>
    <dgm:cxn modelId="{A34228EC-A114-44AD-A7D5-6DD6FEF20784}" type="presOf" srcId="{BCF92A27-733D-43CE-9E31-4FEBD9279907}" destId="{6D74A052-AEFC-44B6-B300-2C1B01353577}" srcOrd="1" destOrd="0" presId="urn:microsoft.com/office/officeart/2005/8/layout/cycle8"/>
    <dgm:cxn modelId="{247A32F6-D127-4F4B-872A-408FC019216B}" srcId="{4728807B-37E4-484D-B28D-ABC9FB74A772}" destId="{BCF92A27-733D-43CE-9E31-4FEBD9279907}" srcOrd="0" destOrd="0" parTransId="{95AB96EE-42E6-45A4-9ABD-E90A12A0AE82}" sibTransId="{D106C35A-C2D2-47AA-93DA-B08677DEC60C}"/>
    <dgm:cxn modelId="{518A2CF7-7F33-4029-839C-88D9C8BDA348}" type="presOf" srcId="{0DC3B3C6-F70F-4044-9C11-FA3279A3581B}" destId="{9EAC0E90-7917-45E3-94ED-58BB33FFB816}" srcOrd="1" destOrd="0" presId="urn:microsoft.com/office/officeart/2005/8/layout/cycle8"/>
    <dgm:cxn modelId="{083676FC-AB5F-4D79-B3CF-F48099A3B17B}" type="presOf" srcId="{4728807B-37E4-484D-B28D-ABC9FB74A772}" destId="{49D4CA40-FB97-49FE-ABD5-537E62C40B74}" srcOrd="0" destOrd="0" presId="urn:microsoft.com/office/officeart/2005/8/layout/cycle8"/>
    <dgm:cxn modelId="{4A01A970-BBDC-455D-85CF-0D3BCA403A73}" type="presParOf" srcId="{49D4CA40-FB97-49FE-ABD5-537E62C40B74}" destId="{C9C4113B-4C12-4435-8699-1008A9EE963B}" srcOrd="0" destOrd="0" presId="urn:microsoft.com/office/officeart/2005/8/layout/cycle8"/>
    <dgm:cxn modelId="{001C3E41-CB47-4257-AAD0-7F26364BD136}" type="presParOf" srcId="{49D4CA40-FB97-49FE-ABD5-537E62C40B74}" destId="{D83AA32A-96AA-4795-B79D-A145171451E6}" srcOrd="1" destOrd="0" presId="urn:microsoft.com/office/officeart/2005/8/layout/cycle8"/>
    <dgm:cxn modelId="{8119B6B0-D8E8-4508-9BD0-B7907C548864}" type="presParOf" srcId="{49D4CA40-FB97-49FE-ABD5-537E62C40B74}" destId="{B5B2796F-D972-4CFB-9F1A-69509768668A}" srcOrd="2" destOrd="0" presId="urn:microsoft.com/office/officeart/2005/8/layout/cycle8"/>
    <dgm:cxn modelId="{CA8A33B2-B697-44E7-9BC1-5C5E45D491D3}" type="presParOf" srcId="{49D4CA40-FB97-49FE-ABD5-537E62C40B74}" destId="{6D74A052-AEFC-44B6-B300-2C1B01353577}" srcOrd="3" destOrd="0" presId="urn:microsoft.com/office/officeart/2005/8/layout/cycle8"/>
    <dgm:cxn modelId="{FCD4B26B-D441-4A1B-8278-B4022BD46CB7}" type="presParOf" srcId="{49D4CA40-FB97-49FE-ABD5-537E62C40B74}" destId="{04D22B37-9510-482E-8B9F-0C7AF78F1C58}" srcOrd="4" destOrd="0" presId="urn:microsoft.com/office/officeart/2005/8/layout/cycle8"/>
    <dgm:cxn modelId="{E0370220-4E4C-4240-9461-0726722EF0CF}" type="presParOf" srcId="{49D4CA40-FB97-49FE-ABD5-537E62C40B74}" destId="{2E043173-466D-40DB-B9AF-1AA98C834AD7}" srcOrd="5" destOrd="0" presId="urn:microsoft.com/office/officeart/2005/8/layout/cycle8"/>
    <dgm:cxn modelId="{DCDE37D6-239F-4F2A-A0BB-534CE10C0FB7}" type="presParOf" srcId="{49D4CA40-FB97-49FE-ABD5-537E62C40B74}" destId="{A1A4D929-7C75-43D3-9B8A-9BF3C1713612}" srcOrd="6" destOrd="0" presId="urn:microsoft.com/office/officeart/2005/8/layout/cycle8"/>
    <dgm:cxn modelId="{2F6D1E01-37F9-4350-B524-8B2A07FE3D21}" type="presParOf" srcId="{49D4CA40-FB97-49FE-ABD5-537E62C40B74}" destId="{9EAC0E90-7917-45E3-94ED-58BB33FFB816}" srcOrd="7" destOrd="0" presId="urn:microsoft.com/office/officeart/2005/8/layout/cycle8"/>
    <dgm:cxn modelId="{A5C4D7E5-BC1A-4E49-A3CD-14ED48AB462F}" type="presParOf" srcId="{49D4CA40-FB97-49FE-ABD5-537E62C40B74}" destId="{9F8933C5-0E1D-41E3-BE9D-8E07A2573513}" srcOrd="8" destOrd="0" presId="urn:microsoft.com/office/officeart/2005/8/layout/cycle8"/>
    <dgm:cxn modelId="{4A22EAA2-4152-4643-ABE6-FAA7CB23A199}" type="presParOf" srcId="{49D4CA40-FB97-49FE-ABD5-537E62C40B74}" destId="{D5BBC221-305C-4C6E-8370-2938DAAD26AF}" srcOrd="9" destOrd="0" presId="urn:microsoft.com/office/officeart/2005/8/layout/cycle8"/>
    <dgm:cxn modelId="{0DDFD12B-FCFF-4094-97FE-21860830F132}" type="presParOf" srcId="{49D4CA40-FB97-49FE-ABD5-537E62C40B74}" destId="{E96870BB-55B9-4DB3-A093-B981916AC928}" srcOrd="10" destOrd="0" presId="urn:microsoft.com/office/officeart/2005/8/layout/cycle8"/>
    <dgm:cxn modelId="{E81F33EC-8AFC-4B3D-B55A-B1FD4618E0F7}" type="presParOf" srcId="{49D4CA40-FB97-49FE-ABD5-537E62C40B74}" destId="{358E38E2-27B5-4DCB-BB3C-6D9C45458F3D}" srcOrd="11" destOrd="0" presId="urn:microsoft.com/office/officeart/2005/8/layout/cycle8"/>
    <dgm:cxn modelId="{88BC9F7E-27EC-4242-9F72-C50FBF6C4E26}" type="presParOf" srcId="{49D4CA40-FB97-49FE-ABD5-537E62C40B74}" destId="{97F1524D-F38C-49B1-A8C4-300BD5A0A71C}" srcOrd="12" destOrd="0" presId="urn:microsoft.com/office/officeart/2005/8/layout/cycle8"/>
    <dgm:cxn modelId="{A38E36C7-AFA6-4C86-8549-62B1EB269698}" type="presParOf" srcId="{49D4CA40-FB97-49FE-ABD5-537E62C40B74}" destId="{00DAE43B-6CCE-46BA-95A4-7ECE9B139308}" srcOrd="13" destOrd="0" presId="urn:microsoft.com/office/officeart/2005/8/layout/cycle8"/>
    <dgm:cxn modelId="{0BDC8F50-E5C7-4F0D-8D6F-52647798FAAC}" type="presParOf" srcId="{49D4CA40-FB97-49FE-ABD5-537E62C40B74}" destId="{1F183345-8C78-437C-BD9D-1DB180D11B77}" srcOrd="14" destOrd="0" presId="urn:microsoft.com/office/officeart/2005/8/layout/cycle8"/>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966713" cy="5840160"/>
        <a:chOff x="0" y="0"/>
        <a:chExt cx="11966713" cy="5840160"/>
      </a:xfrm>
    </dsp:grpSpPr>
    <dsp:sp modelId="{F4EA2343-3FE9-4C43-B9CD-0DFC8FBF2D11}">
      <dsp:nvSpPr>
        <dsp:cNvPr id="3" name="Flowchart: Manual Operation 2"/>
        <dsp:cNvSpPr/>
      </dsp:nvSpPr>
      <dsp:spPr bwMode="white">
        <a:xfrm rot="-5400000">
          <a:off x="-1371423" y="1435106"/>
          <a:ext cx="5840160" cy="2969948"/>
        </a:xfrm>
        <a:prstGeom prst="flowChartManualOperation">
          <a:avLst/>
        </a:prstGeom>
        <a:solidFill>
          <a:schemeClr val="tx2">
            <a:lumMod val="40000"/>
            <a:lumOff val="60000"/>
          </a:schemeClr>
        </a:solidFill>
      </dsp:spPr>
      <dsp:style>
        <a:lnRef idx="2">
          <a:schemeClr val="lt1"/>
        </a:lnRef>
        <a:fillRef idx="1">
          <a:schemeClr val="accent1"/>
        </a:fillRef>
        <a:effectRef idx="0">
          <a:scrgbClr r="0" g="0" b="0"/>
        </a:effectRef>
        <a:fontRef idx="minor">
          <a:schemeClr val="lt1"/>
        </a:fontRef>
      </dsp:style>
      <dsp:txBody>
        <a:bodyPr rot="5400000" lIns="127000" tIns="0" rIns="254000" bIns="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it-IT" sz="2000" b="1" dirty="0">
              <a:solidFill>
                <a:schemeClr val="accent1">
                  <a:lumMod val="75000"/>
                </a:schemeClr>
              </a:solidFill>
            </a:rPr>
            <a:t>. STRUMENTO DI PROGETTAZIONE</a:t>
          </a:r>
          <a:endParaRPr lang="it-IT" sz="2000" b="1" dirty="0">
            <a:solidFill>
              <a:schemeClr val="accent3"/>
            </a:solidFill>
          </a:endParaRPr>
        </a:p>
        <a:p>
          <a:pPr marL="228600" lvl="1" indent="-228600">
            <a:lnSpc>
              <a:spcPct val="100000"/>
            </a:lnSpc>
            <a:spcBef>
              <a:spcPct val="0"/>
            </a:spcBef>
            <a:spcAft>
              <a:spcPct val="15000"/>
            </a:spcAft>
            <a:buChar char="•"/>
          </a:pPr>
          <a:endParaRPr lang="it-IT" sz="2000" b="1" dirty="0">
            <a:solidFill>
              <a:schemeClr val="accent1">
                <a:lumMod val="75000"/>
              </a:schemeClr>
            </a:solidFill>
          </a:endParaRPr>
        </a:p>
        <a:p>
          <a:pPr marL="228600" lvl="1" indent="-228600">
            <a:lnSpc>
              <a:spcPct val="100000"/>
            </a:lnSpc>
            <a:spcBef>
              <a:spcPct val="0"/>
            </a:spcBef>
            <a:spcAft>
              <a:spcPct val="15000"/>
            </a:spcAft>
            <a:buChar char="•"/>
          </a:pPr>
          <a:r>
            <a:rPr lang="it-IT" sz="2000" b="1" dirty="0">
              <a:solidFill>
                <a:schemeClr val="accent1">
                  <a:lumMod val="75000"/>
                </a:schemeClr>
              </a:solidFill>
            </a:rPr>
            <a:t>CO-PARTECIPAZIONE</a:t>
          </a:r>
          <a:endParaRPr lang="it-IT" sz="2000" b="1" dirty="0">
            <a:solidFill>
              <a:schemeClr val="accent1">
                <a:lumMod val="75000"/>
              </a:schemeClr>
            </a:solidFill>
          </a:endParaRPr>
        </a:p>
        <a:p>
          <a:pPr marL="228600" lvl="1" indent="-228600">
            <a:lnSpc>
              <a:spcPct val="100000"/>
            </a:lnSpc>
            <a:spcBef>
              <a:spcPct val="0"/>
            </a:spcBef>
            <a:spcAft>
              <a:spcPct val="15000"/>
            </a:spcAft>
            <a:buChar char="•"/>
          </a:pPr>
          <a:endParaRPr lang="it-IT" sz="2000" b="1" dirty="0">
            <a:solidFill>
              <a:schemeClr val="accent1">
                <a:lumMod val="75000"/>
              </a:schemeClr>
            </a:solidFill>
          </a:endParaRPr>
        </a:p>
        <a:p>
          <a:pPr marL="228600" lvl="1" indent="-228600">
            <a:lnSpc>
              <a:spcPct val="100000"/>
            </a:lnSpc>
            <a:spcBef>
              <a:spcPct val="0"/>
            </a:spcBef>
            <a:spcAft>
              <a:spcPct val="15000"/>
            </a:spcAft>
            <a:buChar char="•"/>
          </a:pPr>
          <a:r>
            <a:rPr lang="it-IT" sz="2000" b="1" dirty="0">
              <a:solidFill>
                <a:schemeClr val="accent1">
                  <a:lumMod val="75000"/>
                </a:schemeClr>
              </a:solidFill>
            </a:rPr>
            <a:t>CORRESPONSABILITA’ EDUCATIVA</a:t>
          </a:r>
          <a:endParaRPr lang="it-IT" sz="2000" b="1" dirty="0">
            <a:solidFill>
              <a:schemeClr val="accent1">
                <a:lumMod val="75000"/>
              </a:schemeClr>
            </a:solidFill>
          </a:endParaRPr>
        </a:p>
        <a:p>
          <a:pPr marL="228600" lvl="1" indent="-228600">
            <a:lnSpc>
              <a:spcPct val="100000"/>
            </a:lnSpc>
            <a:spcBef>
              <a:spcPct val="0"/>
            </a:spcBef>
            <a:spcAft>
              <a:spcPct val="15000"/>
            </a:spcAft>
            <a:buChar char="•"/>
          </a:pPr>
          <a:endParaRPr lang="it-IT" sz="2000" b="1" dirty="0">
            <a:solidFill>
              <a:schemeClr val="accent1">
                <a:lumMod val="75000"/>
              </a:schemeClr>
            </a:solidFill>
          </a:endParaRPr>
        </a:p>
        <a:p>
          <a:pPr marL="228600" lvl="1" indent="-228600">
            <a:lnSpc>
              <a:spcPct val="100000"/>
            </a:lnSpc>
            <a:spcBef>
              <a:spcPct val="0"/>
            </a:spcBef>
            <a:spcAft>
              <a:spcPct val="15000"/>
            </a:spcAft>
            <a:buChar char="•"/>
          </a:pPr>
          <a:r>
            <a:rPr lang="it-IT" sz="2000" b="1" dirty="0">
              <a:solidFill>
                <a:schemeClr val="accent1">
                  <a:lumMod val="75000"/>
                </a:schemeClr>
              </a:solidFill>
            </a:rPr>
            <a:t>CONDIVISIONE DEL PROGETTO</a:t>
          </a:r>
          <a:endParaRPr lang="it-IT" sz="2000" b="1" dirty="0">
            <a:solidFill>
              <a:schemeClr val="accent1">
                <a:lumMod val="75000"/>
              </a:schemeClr>
            </a:solidFill>
          </a:endParaRPr>
        </a:p>
        <a:p>
          <a:pPr marL="228600" lvl="1" indent="-228600">
            <a:lnSpc>
              <a:spcPct val="100000"/>
            </a:lnSpc>
            <a:spcBef>
              <a:spcPct val="0"/>
            </a:spcBef>
            <a:spcAft>
              <a:spcPct val="15000"/>
            </a:spcAft>
            <a:buChar char="•"/>
          </a:pPr>
          <a:r>
            <a:rPr lang="it-IT" sz="2000" b="1" dirty="0">
              <a:solidFill>
                <a:schemeClr val="accent1">
                  <a:lumMod val="75000"/>
                </a:schemeClr>
              </a:solidFill>
            </a:rPr>
            <a:t>STRUMENTO UNITARIO</a:t>
          </a:r>
          <a:endParaRPr lang="it-IT" sz="2000" b="1" dirty="0">
            <a:solidFill>
              <a:schemeClr val="accent1">
                <a:lumMod val="75000"/>
              </a:schemeClr>
            </a:solidFill>
          </a:endParaRPr>
        </a:p>
        <a:p>
          <a:pPr marL="228600" lvl="1" indent="-228600">
            <a:lnSpc>
              <a:spcPct val="100000"/>
            </a:lnSpc>
            <a:spcBef>
              <a:spcPct val="0"/>
            </a:spcBef>
            <a:spcAft>
              <a:spcPct val="15000"/>
            </a:spcAft>
            <a:buChar char="•"/>
          </a:pPr>
          <a:endParaRPr lang="it-IT" sz="2000" b="1" dirty="0">
            <a:solidFill>
              <a:schemeClr val="accent1">
                <a:lumMod val="75000"/>
              </a:schemeClr>
            </a:solidFill>
          </a:endParaRPr>
        </a:p>
        <a:p>
          <a:pPr marL="228600" lvl="1" indent="-228600">
            <a:lnSpc>
              <a:spcPct val="100000"/>
            </a:lnSpc>
            <a:spcBef>
              <a:spcPct val="0"/>
            </a:spcBef>
            <a:spcAft>
              <a:spcPct val="15000"/>
            </a:spcAft>
            <a:buChar char="•"/>
          </a:pPr>
          <a:r>
            <a:rPr lang="it-IT" sz="2000" b="1" dirty="0">
              <a:solidFill>
                <a:schemeClr val="accent1">
                  <a:lumMod val="75000"/>
                </a:schemeClr>
              </a:solidFill>
            </a:rPr>
            <a:t>MODELLO BIO-PSICO-SOCIALE</a:t>
          </a:r>
          <a:endParaRPr lang="it-IT" sz="2000" b="1" dirty="0">
            <a:solidFill>
              <a:schemeClr val="accent1">
                <a:lumMod val="75000"/>
              </a:schemeClr>
            </a:solidFill>
          </a:endParaRPr>
        </a:p>
        <a:p>
          <a:pPr marL="228600" lvl="1" indent="-228600">
            <a:lnSpc>
              <a:spcPct val="100000"/>
            </a:lnSpc>
            <a:spcBef>
              <a:spcPct val="0"/>
            </a:spcBef>
            <a:spcAft>
              <a:spcPct val="15000"/>
            </a:spcAft>
            <a:buChar char="•"/>
          </a:pPr>
          <a:endParaRPr lang="it-IT" sz="2000" dirty="0"/>
        </a:p>
        <a:p>
          <a:pPr marL="228600" lvl="1" indent="-228600">
            <a:lnSpc>
              <a:spcPct val="100000"/>
            </a:lnSpc>
            <a:spcBef>
              <a:spcPct val="0"/>
            </a:spcBef>
            <a:spcAft>
              <a:spcPct val="15000"/>
            </a:spcAft>
            <a:buChar char="•"/>
          </a:pPr>
          <a:endParaRPr lang="it-IT" sz="2000" dirty="0"/>
        </a:p>
      </dsp:txBody>
      <dsp:txXfrm rot="-5400000">
        <a:off x="-1371423" y="1435106"/>
        <a:ext cx="5840160" cy="2969948"/>
      </dsp:txXfrm>
    </dsp:sp>
    <dsp:sp modelId="{B08B901B-CBED-4764-9283-60C58449A847}">
      <dsp:nvSpPr>
        <dsp:cNvPr id="4" name="Flowchart: Manual Operation 3"/>
        <dsp:cNvSpPr/>
      </dsp:nvSpPr>
      <dsp:spPr bwMode="white">
        <a:xfrm rot="-5400000">
          <a:off x="1519912" y="1756693"/>
          <a:ext cx="5840160" cy="2326774"/>
        </a:xfrm>
        <a:prstGeom prst="flowChartManualOperation">
          <a:avLst/>
        </a:prstGeom>
        <a:solidFill>
          <a:schemeClr val="accent2">
            <a:lumMod val="40000"/>
            <a:lumOff val="60000"/>
          </a:schemeClr>
        </a:solidFill>
      </dsp:spPr>
      <dsp:style>
        <a:lnRef idx="2">
          <a:schemeClr val="lt1"/>
        </a:lnRef>
        <a:fillRef idx="1">
          <a:schemeClr val="accent1"/>
        </a:fillRef>
        <a:effectRef idx="0">
          <a:scrgbClr r="0" g="0" b="0"/>
        </a:effectRef>
        <a:fontRef idx="minor">
          <a:schemeClr val="lt1"/>
        </a:fontRef>
      </dsp:style>
      <dsp:txBody>
        <a:bodyPr rot="5400000" lIns="127000" tIns="0" rIns="254000" bIns="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0" lvl="0" algn="l" defTabSz="889000">
            <a:lnSpc>
              <a:spcPct val="90000"/>
            </a:lnSpc>
            <a:spcBef>
              <a:spcPct val="0"/>
            </a:spcBef>
            <a:spcAft>
              <a:spcPct val="35000"/>
            </a:spcAft>
            <a:buNone/>
          </a:pPr>
          <a:endParaRPr lang="it-IT" sz="2000" dirty="0"/>
        </a:p>
        <a:p>
          <a:pPr marL="228600" marR="0" lvl="1" indent="-228600" algn="l" defTabSz="914400" eaLnBrk="1" fontAlgn="auto" latinLnBrk="0" hangingPunct="1">
            <a:lnSpc>
              <a:spcPct val="100000"/>
            </a:lnSpc>
            <a:spcBef>
              <a:spcPts val="0"/>
            </a:spcBef>
            <a:spcAft>
              <a:spcPts val="0"/>
            </a:spcAft>
            <a:buClrTx/>
            <a:buSzTx/>
            <a:buFontTx/>
            <a:buChar char="•"/>
          </a:pPr>
          <a:endParaRPr lang="it-IT" sz="2000" dirty="0"/>
        </a:p>
        <a:p>
          <a:pPr marL="171450" lvl="1" indent="-171450">
            <a:lnSpc>
              <a:spcPct val="100000"/>
            </a:lnSpc>
            <a:spcBef>
              <a:spcPct val="0"/>
            </a:spcBef>
            <a:spcAft>
              <a:spcPct val="15000"/>
            </a:spcAft>
            <a:buFont typeface="Arial" panose="020B0604020202020204" pitchFamily="34" charset="0"/>
            <a:buChar char="•"/>
          </a:pPr>
          <a:r>
            <a:rPr lang="it-IT" sz="1900" b="1" dirty="0">
              <a:solidFill>
                <a:schemeClr val="accent1">
                  <a:lumMod val="75000"/>
                </a:schemeClr>
              </a:solidFill>
            </a:rPr>
            <a:t>VALUTAZIONE   CONDIVISA</a:t>
          </a:r>
          <a:endParaRPr lang="it-IT" sz="2000" b="1" dirty="0">
            <a:solidFill>
              <a:schemeClr val="accent1">
                <a:lumMod val="75000"/>
              </a:schemeClr>
            </a:solidFill>
          </a:endParaRPr>
        </a:p>
        <a:p>
          <a:pPr marL="228600" lvl="1" indent="-228600">
            <a:lnSpc>
              <a:spcPct val="100000"/>
            </a:lnSpc>
            <a:spcBef>
              <a:spcPct val="0"/>
            </a:spcBef>
            <a:spcAft>
              <a:spcPct val="15000"/>
            </a:spcAft>
            <a:buFont typeface="Arial" panose="020B0604020202020204" pitchFamily="34" charset="0"/>
            <a:buChar char="•"/>
          </a:pPr>
          <a:endParaRPr lang="it-IT" sz="2000" b="1" dirty="0">
            <a:solidFill>
              <a:schemeClr val="accent1">
                <a:lumMod val="75000"/>
              </a:schemeClr>
            </a:solidFill>
          </a:endParaRPr>
        </a:p>
        <a:p>
          <a:pPr marL="171450" lvl="1" indent="-171450">
            <a:lnSpc>
              <a:spcPct val="100000"/>
            </a:lnSpc>
            <a:spcBef>
              <a:spcPct val="0"/>
            </a:spcBef>
            <a:spcAft>
              <a:spcPct val="15000"/>
            </a:spcAft>
            <a:buFont typeface="Arial" panose="020B0604020202020204" pitchFamily="34" charset="0"/>
            <a:buChar char="•"/>
          </a:pPr>
          <a:r>
            <a:rPr lang="it-IT" sz="1900" b="1" dirty="0">
              <a:solidFill>
                <a:schemeClr val="accent1">
                  <a:lumMod val="75000"/>
                </a:schemeClr>
              </a:solidFill>
            </a:rPr>
            <a:t>ANNULLAMENTO   DELLA DELEGA</a:t>
          </a:r>
          <a:endParaRPr lang="it-IT" sz="2000" b="1" dirty="0">
            <a:solidFill>
              <a:schemeClr val="accent1">
                <a:lumMod val="75000"/>
              </a:schemeClr>
            </a:solidFill>
          </a:endParaRPr>
        </a:p>
        <a:p>
          <a:pPr marL="228600" lvl="1" indent="-228600">
            <a:lnSpc>
              <a:spcPct val="100000"/>
            </a:lnSpc>
            <a:spcBef>
              <a:spcPct val="0"/>
            </a:spcBef>
            <a:spcAft>
              <a:spcPct val="15000"/>
            </a:spcAft>
            <a:buFont typeface="Arial" panose="020B0604020202020204" pitchFamily="34" charset="0"/>
            <a:buChar char="•"/>
          </a:pPr>
          <a:endParaRPr lang="it-IT" sz="2000" b="1" dirty="0">
            <a:solidFill>
              <a:schemeClr val="accent1">
                <a:lumMod val="75000"/>
              </a:schemeClr>
            </a:solidFill>
          </a:endParaRPr>
        </a:p>
        <a:p>
          <a:pPr marL="228600" marR="0" lvl="1" indent="-228600" eaLnBrk="1" fontAlgn="auto" latinLnBrk="0" hangingPunct="1">
            <a:lnSpc>
              <a:spcPct val="100000"/>
            </a:lnSpc>
            <a:spcBef>
              <a:spcPct val="0"/>
            </a:spcBef>
            <a:spcAft>
              <a:spcPct val="15000"/>
            </a:spcAft>
            <a:buClrTx/>
            <a:buSzTx/>
            <a:buFont typeface="Arial" panose="020B0604020202020204" pitchFamily="34" charset="0"/>
            <a:buChar char="•"/>
          </a:pPr>
          <a:r>
            <a:rPr lang="it-IT" sz="2000" b="1" dirty="0">
              <a:solidFill>
                <a:schemeClr val="accent1">
                  <a:lumMod val="75000"/>
                </a:schemeClr>
              </a:solidFill>
            </a:rPr>
            <a:t>TEMPI SCANDITI</a:t>
          </a:r>
          <a:endParaRPr lang="it-IT" sz="2000" b="1" dirty="0">
            <a:solidFill>
              <a:schemeClr val="accent1">
                <a:lumMod val="75000"/>
              </a:schemeClr>
            </a:solidFill>
          </a:endParaRPr>
        </a:p>
        <a:p>
          <a:pPr marL="228600" marR="0" lvl="1" indent="-228600" eaLnBrk="1" fontAlgn="auto" latinLnBrk="0" hangingPunct="1">
            <a:lnSpc>
              <a:spcPct val="100000"/>
            </a:lnSpc>
            <a:spcBef>
              <a:spcPct val="0"/>
            </a:spcBef>
            <a:spcAft>
              <a:spcPct val="15000"/>
            </a:spcAft>
            <a:buClrTx/>
            <a:buSzTx/>
            <a:buFontTx/>
            <a:buNone/>
          </a:pPr>
          <a:endParaRPr lang="it-IT" sz="2000" b="1" dirty="0">
            <a:solidFill>
              <a:schemeClr val="accent1">
                <a:lumMod val="75000"/>
              </a:schemeClr>
            </a:solidFill>
          </a:endParaRPr>
        </a:p>
        <a:p>
          <a:pPr marL="228600" lvl="1" indent="-228600" algn="l" defTabSz="889000">
            <a:lnSpc>
              <a:spcPct val="90000"/>
            </a:lnSpc>
            <a:spcBef>
              <a:spcPct val="0"/>
            </a:spcBef>
            <a:spcAft>
              <a:spcPct val="15000"/>
            </a:spcAft>
          </a:pPr>
          <a:endParaRPr lang="it-IT" sz="2000" dirty="0"/>
        </a:p>
      </dsp:txBody>
      <dsp:txXfrm rot="-5400000">
        <a:off x="1519912" y="1756693"/>
        <a:ext cx="5840160" cy="2326774"/>
      </dsp:txXfrm>
    </dsp:sp>
    <dsp:sp modelId="{F95C0597-2842-4357-AA83-7D279287659B}">
      <dsp:nvSpPr>
        <dsp:cNvPr id="5" name="Flowchart: Manual Operation 4"/>
        <dsp:cNvSpPr/>
      </dsp:nvSpPr>
      <dsp:spPr bwMode="white">
        <a:xfrm rot="-5400000">
          <a:off x="4203058" y="1586529"/>
          <a:ext cx="5834729" cy="2667101"/>
        </a:xfrm>
        <a:prstGeom prst="flowChartManualOperation">
          <a:avLst/>
        </a:prstGeom>
        <a:solidFill>
          <a:schemeClr val="accent4">
            <a:lumMod val="40000"/>
            <a:lumOff val="60000"/>
          </a:schemeClr>
        </a:solidFill>
      </dsp:spPr>
      <dsp:style>
        <a:lnRef idx="2">
          <a:schemeClr val="lt1"/>
        </a:lnRef>
        <a:fillRef idx="1">
          <a:schemeClr val="accent1"/>
        </a:fillRef>
        <a:effectRef idx="0">
          <a:scrgbClr r="0" g="0" b="0"/>
        </a:effectRef>
        <a:fontRef idx="minor">
          <a:schemeClr val="lt1"/>
        </a:fontRef>
      </dsp:style>
      <dsp:txBody>
        <a:bodyPr rot="5400000" lIns="127000" tIns="0" rIns="254000" bIns="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0" lvl="0" defTabSz="933450">
            <a:lnSpc>
              <a:spcPct val="90000"/>
            </a:lnSpc>
            <a:spcBef>
              <a:spcPct val="0"/>
            </a:spcBef>
            <a:spcAft>
              <a:spcPct val="35000"/>
            </a:spcAft>
            <a:buNone/>
          </a:pPr>
          <a:endParaRPr lang="it-IT" sz="2000" b="1" dirty="0">
            <a:solidFill>
              <a:schemeClr val="accent3">
                <a:lumMod val="60000"/>
                <a:lumOff val="40000"/>
              </a:schemeClr>
            </a:solidFill>
            <a:latin typeface="Bell MT" panose="02020503060305020303" pitchFamily="18" charset="0"/>
          </a:endParaRPr>
        </a:p>
        <a:p>
          <a:pPr marL="228600" marR="0" lvl="1" indent="-228600" defTabSz="914400" eaLnBrk="1" fontAlgn="auto" latinLnBrk="0" hangingPunct="1">
            <a:lnSpc>
              <a:spcPct val="100000"/>
            </a:lnSpc>
            <a:spcBef>
              <a:spcPts val="0"/>
            </a:spcBef>
            <a:spcAft>
              <a:spcPts val="0"/>
            </a:spcAft>
            <a:buClrTx/>
            <a:buSzTx/>
            <a:buFont typeface="Arial" panose="020B0604020202020204" pitchFamily="34" charset="0"/>
            <a:buChar char="•"/>
          </a:pPr>
          <a:r>
            <a:rPr lang="it-IT" sz="2000" b="1" dirty="0">
              <a:solidFill>
                <a:schemeClr val="accent1">
                  <a:lumMod val="75000"/>
                </a:schemeClr>
              </a:solidFill>
            </a:rPr>
            <a:t>PARTECIPAZIONE GENITORI</a:t>
          </a:r>
          <a:endParaRPr lang="it-IT" sz="2000" b="1" dirty="0">
            <a:solidFill>
              <a:schemeClr val="accent1">
                <a:lumMod val="75000"/>
              </a:schemeClr>
            </a:solidFill>
          </a:endParaRPr>
        </a:p>
        <a:p>
          <a:pPr marL="228600" marR="0" lvl="1" indent="-228600" defTabSz="914400" eaLnBrk="1" fontAlgn="auto" latinLnBrk="0" hangingPunct="1">
            <a:lnSpc>
              <a:spcPct val="100000"/>
            </a:lnSpc>
            <a:spcBef>
              <a:spcPts val="0"/>
            </a:spcBef>
            <a:spcAft>
              <a:spcPts val="0"/>
            </a:spcAft>
            <a:buClrTx/>
            <a:buSzTx/>
            <a:buFont typeface="Arial" panose="020B0604020202020204" pitchFamily="34" charset="0"/>
            <a:buChar char="•"/>
          </a:pPr>
          <a:endParaRPr lang="it-IT" sz="2000" b="1" dirty="0">
            <a:solidFill>
              <a:schemeClr val="accent1">
                <a:lumMod val="75000"/>
              </a:schemeClr>
            </a:solidFill>
          </a:endParaRPr>
        </a:p>
        <a:p>
          <a:pPr marL="228600" marR="0" lvl="1" indent="-228600" defTabSz="914400" eaLnBrk="1" fontAlgn="auto" latinLnBrk="0" hangingPunct="1">
            <a:lnSpc>
              <a:spcPct val="100000"/>
            </a:lnSpc>
            <a:spcBef>
              <a:spcPts val="0"/>
            </a:spcBef>
            <a:spcAft>
              <a:spcPts val="0"/>
            </a:spcAft>
            <a:buClrTx/>
            <a:buSzTx/>
            <a:buFont typeface="Arial" panose="020B0604020202020204" pitchFamily="34" charset="0"/>
            <a:buChar char="•"/>
          </a:pPr>
          <a:r>
            <a:rPr lang="it-IT" sz="2000" b="1" dirty="0">
              <a:solidFill>
                <a:schemeClr val="accent1">
                  <a:lumMod val="75000"/>
                </a:schemeClr>
              </a:solidFill>
            </a:rPr>
            <a:t>ABBANDONO DELLE MODALITA’ ESCLUDENTI</a:t>
          </a:r>
          <a:endParaRPr lang="it-IT" sz="2000" b="1" dirty="0">
            <a:solidFill>
              <a:schemeClr val="accent1">
                <a:lumMod val="75000"/>
              </a:schemeClr>
            </a:solidFill>
          </a:endParaRPr>
        </a:p>
        <a:p>
          <a:pPr marL="228600" marR="0" lvl="1" indent="-228600" defTabSz="914400" eaLnBrk="1" fontAlgn="auto" latinLnBrk="0" hangingPunct="1">
            <a:lnSpc>
              <a:spcPct val="100000"/>
            </a:lnSpc>
            <a:spcBef>
              <a:spcPts val="0"/>
            </a:spcBef>
            <a:spcAft>
              <a:spcPts val="0"/>
            </a:spcAft>
            <a:buClrTx/>
            <a:buSzTx/>
            <a:buFont typeface="Arial" panose="020B0604020202020204" pitchFamily="34" charset="0"/>
            <a:buChar char="•"/>
          </a:pPr>
          <a:endParaRPr lang="it-IT" sz="2000" b="1" dirty="0">
            <a:solidFill>
              <a:schemeClr val="accent1">
                <a:lumMod val="75000"/>
              </a:schemeClr>
            </a:solidFill>
          </a:endParaRPr>
        </a:p>
        <a:p>
          <a:pPr marL="228600" marR="0" lvl="1" indent="-228600" defTabSz="914400" eaLnBrk="1" fontAlgn="auto" latinLnBrk="0" hangingPunct="1">
            <a:lnSpc>
              <a:spcPct val="100000"/>
            </a:lnSpc>
            <a:spcBef>
              <a:spcPts val="0"/>
            </a:spcBef>
            <a:spcAft>
              <a:spcPts val="0"/>
            </a:spcAft>
            <a:buClrTx/>
            <a:buSzTx/>
            <a:buFont typeface="Arial" panose="020B0604020202020204" pitchFamily="34" charset="0"/>
            <a:buChar char="•"/>
          </a:pPr>
          <a:r>
            <a:rPr lang="it-IT" sz="2000" b="1" dirty="0">
              <a:solidFill>
                <a:schemeClr val="accent1">
                  <a:lumMod val="75000"/>
                </a:schemeClr>
              </a:solidFill>
            </a:rPr>
            <a:t>FOCALIZZAZIONE DIMENSIONI DELL’ATTIVITA’ E PARTECIPAZIONE</a:t>
          </a:r>
          <a:endParaRPr lang="it-IT" sz="2000" b="1" dirty="0">
            <a:solidFill>
              <a:schemeClr val="accent1">
                <a:lumMod val="75000"/>
              </a:schemeClr>
            </a:solidFill>
          </a:endParaRPr>
        </a:p>
        <a:p>
          <a:pPr marL="228600" marR="0" lvl="1" indent="-228600" defTabSz="914400" eaLnBrk="1" fontAlgn="auto" latinLnBrk="0" hangingPunct="1">
            <a:lnSpc>
              <a:spcPct val="100000"/>
            </a:lnSpc>
            <a:spcBef>
              <a:spcPts val="0"/>
            </a:spcBef>
            <a:spcAft>
              <a:spcPts val="0"/>
            </a:spcAft>
            <a:buClrTx/>
            <a:buSzTx/>
            <a:buFont typeface="Arial" panose="020B0604020202020204" pitchFamily="34" charset="0"/>
            <a:buChar char="•"/>
          </a:pPr>
          <a:endParaRPr lang="it-IT" sz="2000" b="1" dirty="0">
            <a:solidFill>
              <a:schemeClr val="accent1">
                <a:lumMod val="75000"/>
              </a:schemeClr>
            </a:solidFill>
          </a:endParaRPr>
        </a:p>
        <a:p>
          <a:pPr marL="228600" marR="0" lvl="1" indent="-228600" algn="l" defTabSz="914400" eaLnBrk="1" fontAlgn="auto" latinLnBrk="0" hangingPunct="1">
            <a:lnSpc>
              <a:spcPct val="100000"/>
            </a:lnSpc>
            <a:spcBef>
              <a:spcPts val="0"/>
            </a:spcBef>
            <a:spcAft>
              <a:spcPts val="0"/>
            </a:spcAft>
            <a:buClrTx/>
            <a:buSzTx/>
            <a:buFont typeface="Arial" panose="020B0604020202020204" pitchFamily="34" charset="0"/>
            <a:buChar char="•"/>
          </a:pPr>
          <a:r>
            <a:rPr lang="it-IT" sz="2000" b="1" dirty="0">
              <a:solidFill>
                <a:schemeClr val="accent1">
                  <a:lumMod val="75000"/>
                </a:schemeClr>
              </a:solidFill>
            </a:rPr>
            <a:t>MODELLO INCLUSIVO EDUCATIVO</a:t>
          </a:r>
          <a:endParaRPr lang="it-IT" sz="2000" b="1" dirty="0">
            <a:solidFill>
              <a:schemeClr val="accent1">
                <a:lumMod val="75000"/>
              </a:schemeClr>
            </a:solidFill>
          </a:endParaRPr>
        </a:p>
        <a:p>
          <a:pPr marL="228600" marR="0" lvl="1" indent="-228600" defTabSz="914400" eaLnBrk="1" fontAlgn="auto" latinLnBrk="0" hangingPunct="1">
            <a:lnSpc>
              <a:spcPct val="100000"/>
            </a:lnSpc>
            <a:spcBef>
              <a:spcPts val="0"/>
            </a:spcBef>
            <a:spcAft>
              <a:spcPts val="0"/>
            </a:spcAft>
            <a:buClrTx/>
            <a:buSzTx/>
            <a:buFont typeface="Arial" panose="020B0604020202020204" pitchFamily="34" charset="0"/>
            <a:buChar char="•"/>
          </a:pPr>
          <a:endParaRPr lang="it-IT" sz="2000" dirty="0">
            <a:solidFill>
              <a:schemeClr val="accent1">
                <a:lumMod val="75000"/>
              </a:schemeClr>
            </a:solidFill>
          </a:endParaRPr>
        </a:p>
        <a:p>
          <a:pPr marL="228600" marR="0" lvl="1" indent="-228600" defTabSz="914400" eaLnBrk="1" fontAlgn="auto" latinLnBrk="0" hangingPunct="1">
            <a:lnSpc>
              <a:spcPct val="100000"/>
            </a:lnSpc>
            <a:spcBef>
              <a:spcPts val="0"/>
            </a:spcBef>
            <a:spcAft>
              <a:spcPts val="0"/>
            </a:spcAft>
            <a:buClrTx/>
            <a:buSzTx/>
            <a:buFont typeface="Arial" panose="020B0604020202020204" pitchFamily="34" charset="0"/>
            <a:buChar char="•"/>
          </a:pPr>
          <a:endParaRPr lang="it-IT" sz="2000" dirty="0">
            <a:solidFill>
              <a:schemeClr val="accent1">
                <a:lumMod val="75000"/>
              </a:schemeClr>
            </a:solidFill>
          </a:endParaRPr>
        </a:p>
        <a:p>
          <a:pPr marL="228600" marR="0" lvl="1" indent="-228600" defTabSz="914400" eaLnBrk="1" fontAlgn="auto" latinLnBrk="0" hangingPunct="1">
            <a:lnSpc>
              <a:spcPct val="100000"/>
            </a:lnSpc>
            <a:spcBef>
              <a:spcPts val="0"/>
            </a:spcBef>
            <a:spcAft>
              <a:spcPts val="0"/>
            </a:spcAft>
            <a:buClrTx/>
            <a:buSzTx/>
            <a:buFont typeface="Arial" panose="020B0604020202020204" pitchFamily="34" charset="0"/>
            <a:buChar char="•"/>
          </a:pPr>
          <a:endParaRPr lang="it-IT" sz="2000" dirty="0"/>
        </a:p>
        <a:p>
          <a:pPr marL="171450" lvl="1" indent="-171450" defTabSz="711200">
            <a:lnSpc>
              <a:spcPct val="90000"/>
            </a:lnSpc>
            <a:spcBef>
              <a:spcPct val="0"/>
            </a:spcBef>
            <a:spcAft>
              <a:spcPct val="15000"/>
            </a:spcAft>
            <a:buChar char="•"/>
          </a:pPr>
          <a:endParaRPr lang="it-IT" sz="1800" dirty="0"/>
        </a:p>
        <a:p>
          <a:pPr marL="171450" lvl="1" indent="-171450" defTabSz="711200">
            <a:lnSpc>
              <a:spcPct val="90000"/>
            </a:lnSpc>
            <a:spcBef>
              <a:spcPct val="0"/>
            </a:spcBef>
            <a:spcAft>
              <a:spcPct val="15000"/>
            </a:spcAft>
            <a:buChar char="•"/>
          </a:pPr>
          <a:endParaRPr lang="it-IT" sz="1800" dirty="0"/>
        </a:p>
      </dsp:txBody>
      <dsp:txXfrm rot="-5400000">
        <a:off x="4203058" y="1586529"/>
        <a:ext cx="5834729" cy="2667101"/>
      </dsp:txXfrm>
    </dsp:sp>
    <dsp:sp modelId="{7FDBC910-97F7-47A8-9373-B7944D93F1BF}">
      <dsp:nvSpPr>
        <dsp:cNvPr id="6" name="Flowchart: Manual Operation 5"/>
        <dsp:cNvSpPr/>
      </dsp:nvSpPr>
      <dsp:spPr bwMode="white">
        <a:xfrm rot="-5400000">
          <a:off x="7412800" y="1286247"/>
          <a:ext cx="5840160" cy="3267665"/>
        </a:xfrm>
        <a:prstGeom prst="flowChartManualOperation">
          <a:avLst/>
        </a:prstGeom>
        <a:solidFill>
          <a:schemeClr val="bg2"/>
        </a:solidFill>
      </dsp:spPr>
      <dsp:style>
        <a:lnRef idx="2">
          <a:schemeClr val="lt1"/>
        </a:lnRef>
        <a:fillRef idx="1">
          <a:schemeClr val="accent1"/>
        </a:fillRef>
        <a:effectRef idx="0">
          <a:scrgbClr r="0" g="0" b="0"/>
        </a:effectRef>
        <a:fontRef idx="minor">
          <a:schemeClr val="lt1"/>
        </a:fontRef>
      </dsp:style>
      <dsp:txBody>
        <a:bodyPr rot="5400000" lIns="114300" tIns="0" rIns="2286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buNone/>
          </a:pPr>
          <a:endParaRPr lang="it-IT" sz="1800" b="1" dirty="0">
            <a:solidFill>
              <a:srgbClr val="002060"/>
            </a:solidFill>
            <a:latin typeface="Californian FB" panose="0207040306080B030204" pitchFamily="18" charset="0"/>
          </a:endParaRPr>
        </a:p>
        <a:p>
          <a:pPr lvl="0" algn="just">
            <a:lnSpc>
              <a:spcPct val="100000"/>
            </a:lnSpc>
            <a:spcBef>
              <a:spcPct val="0"/>
            </a:spcBef>
            <a:spcAft>
              <a:spcPct val="35000"/>
            </a:spcAft>
            <a:buNone/>
          </a:pPr>
          <a:endParaRPr lang="it-IT" sz="1800" b="1" dirty="0">
            <a:solidFill>
              <a:srgbClr val="002060"/>
            </a:solidFill>
            <a:latin typeface="Californian FB" panose="0207040306080B030204" pitchFamily="18" charset="0"/>
          </a:endParaRPr>
        </a:p>
        <a:p>
          <a:pPr lvl="0" algn="ctr">
            <a:lnSpc>
              <a:spcPct val="100000"/>
            </a:lnSpc>
            <a:spcBef>
              <a:spcPct val="0"/>
            </a:spcBef>
            <a:spcAft>
              <a:spcPct val="35000"/>
            </a:spcAft>
            <a:buNone/>
          </a:pPr>
          <a:endParaRPr lang="it-IT" sz="1800" b="1" dirty="0">
            <a:solidFill>
              <a:srgbClr val="002060"/>
            </a:solidFill>
            <a:latin typeface="Californian FB" panose="0207040306080B030204" pitchFamily="18" charset="0"/>
          </a:endParaRPr>
        </a:p>
        <a:p>
          <a:pPr lvl="0" algn="just">
            <a:lnSpc>
              <a:spcPct val="100000"/>
            </a:lnSpc>
            <a:spcBef>
              <a:spcPct val="0"/>
            </a:spcBef>
            <a:spcAft>
              <a:spcPct val="35000"/>
            </a:spcAft>
            <a:buNone/>
          </a:pPr>
          <a:r>
            <a:rPr lang="it-IT" sz="1800" b="1" dirty="0">
              <a:solidFill>
                <a:schemeClr val="accent1">
                  <a:lumMod val="75000"/>
                </a:schemeClr>
              </a:solidFill>
              <a:latin typeface="+mn-lt"/>
            </a:rPr>
            <a:t>-VERIFICA CONTINUA IN ITINERE PER EVENTUALI CAMBIAMENTI NEL FUNZIONAMENTO DELL’ALUNNO</a:t>
          </a:r>
          <a:endParaRPr lang="it-IT" sz="1800" b="1" dirty="0">
            <a:solidFill>
              <a:schemeClr val="accent1">
                <a:lumMod val="75000"/>
              </a:schemeClr>
            </a:solidFill>
            <a:latin typeface="+mn-lt"/>
          </a:endParaRPr>
        </a:p>
        <a:p>
          <a:pPr lvl="0" algn="just">
            <a:lnSpc>
              <a:spcPct val="100000"/>
            </a:lnSpc>
            <a:spcBef>
              <a:spcPct val="0"/>
            </a:spcBef>
            <a:spcAft>
              <a:spcPct val="35000"/>
            </a:spcAft>
            <a:buNone/>
          </a:pPr>
          <a:endParaRPr lang="it-IT" sz="1800" b="1" dirty="0">
            <a:solidFill>
              <a:schemeClr val="accent1">
                <a:lumMod val="75000"/>
              </a:schemeClr>
            </a:solidFill>
            <a:latin typeface="+mn-lt"/>
          </a:endParaRPr>
        </a:p>
        <a:p>
          <a:pPr lvl="0" algn="just">
            <a:lnSpc>
              <a:spcPct val="100000"/>
            </a:lnSpc>
            <a:spcBef>
              <a:spcPct val="0"/>
            </a:spcBef>
            <a:spcAft>
              <a:spcPct val="35000"/>
            </a:spcAft>
            <a:buNone/>
          </a:pPr>
          <a:r>
            <a:rPr lang="it-IT" sz="1800" b="1" cap="none" dirty="0">
              <a:solidFill>
                <a:schemeClr val="accent1">
                  <a:lumMod val="75000"/>
                </a:schemeClr>
              </a:solidFill>
              <a:latin typeface="+mn-lt"/>
            </a:rPr>
            <a:t>-PEI  COME STRUMENTO OPERATIVO IN DIVENIRE</a:t>
          </a:r>
          <a:endParaRPr lang="it-IT" sz="1800" b="1" cap="none" dirty="0">
            <a:solidFill>
              <a:schemeClr val="accent1">
                <a:lumMod val="75000"/>
              </a:schemeClr>
            </a:solidFill>
            <a:latin typeface="+mn-lt"/>
          </a:endParaRPr>
        </a:p>
        <a:p>
          <a:pPr lvl="0" algn="just">
            <a:lnSpc>
              <a:spcPct val="100000"/>
            </a:lnSpc>
            <a:spcBef>
              <a:spcPct val="0"/>
            </a:spcBef>
            <a:spcAft>
              <a:spcPct val="35000"/>
            </a:spcAft>
            <a:buNone/>
          </a:pPr>
          <a:endParaRPr lang="it-IT" sz="1800" b="1" cap="none" dirty="0">
            <a:solidFill>
              <a:schemeClr val="accent1">
                <a:lumMod val="75000"/>
              </a:schemeClr>
            </a:solidFill>
            <a:latin typeface="+mn-lt"/>
          </a:endParaRPr>
        </a:p>
        <a:p>
          <a:pPr lvl="0" algn="just">
            <a:lnSpc>
              <a:spcPct val="100000"/>
            </a:lnSpc>
            <a:spcBef>
              <a:spcPct val="0"/>
            </a:spcBef>
            <a:spcAft>
              <a:spcPct val="35000"/>
            </a:spcAft>
          </a:pPr>
          <a:r>
            <a:rPr lang="it-IT" sz="1800" b="1" cap="none" dirty="0">
              <a:solidFill>
                <a:schemeClr val="accent1">
                  <a:lumMod val="75000"/>
                </a:schemeClr>
              </a:solidFill>
              <a:latin typeface="+mn-lt"/>
            </a:rPr>
            <a:t>-PEI PROGET</a:t>
          </a:r>
          <a:r>
            <a:rPr lang="it-IT" sz="1800" b="1" dirty="0">
              <a:solidFill>
                <a:schemeClr val="accent1">
                  <a:lumMod val="75000"/>
                </a:schemeClr>
              </a:solidFill>
              <a:latin typeface="+mn-lt"/>
            </a:rPr>
            <a:t>TO NON STATICO MA DINAMICO</a:t>
          </a:r>
          <a:endParaRPr lang="it-IT" sz="1800" b="1" dirty="0">
            <a:solidFill>
              <a:schemeClr val="accent1">
                <a:lumMod val="75000"/>
              </a:schemeClr>
            </a:solidFill>
            <a:latin typeface="+mn-lt"/>
          </a:endParaRPr>
        </a:p>
        <a:p>
          <a:pPr lvl="0" algn="just">
            <a:lnSpc>
              <a:spcPct val="100000"/>
            </a:lnSpc>
            <a:spcBef>
              <a:spcPct val="0"/>
            </a:spcBef>
            <a:spcAft>
              <a:spcPct val="35000"/>
            </a:spcAft>
          </a:pPr>
          <a:endParaRPr lang="it-IT" sz="1800" b="1" dirty="0">
            <a:solidFill>
              <a:schemeClr val="accent1">
                <a:lumMod val="75000"/>
              </a:schemeClr>
            </a:solidFill>
            <a:latin typeface="+mn-lt"/>
          </a:endParaRPr>
        </a:p>
        <a:p>
          <a:pPr lvl="0" algn="just">
            <a:lnSpc>
              <a:spcPct val="100000"/>
            </a:lnSpc>
            <a:spcBef>
              <a:spcPct val="0"/>
            </a:spcBef>
            <a:spcAft>
              <a:spcPct val="35000"/>
            </a:spcAft>
            <a:buNone/>
          </a:pPr>
          <a:r>
            <a:rPr lang="it-IT" sz="1800" b="1" dirty="0">
              <a:solidFill>
                <a:schemeClr val="accent1">
                  <a:lumMod val="75000"/>
                </a:schemeClr>
              </a:solidFill>
              <a:latin typeface="+mn-lt"/>
            </a:rPr>
            <a:t>-ORGANIZZAZIONE DI  UN GENERALE AMPIO PROGETTO DI INCLUSIONE</a:t>
          </a:r>
          <a:endParaRPr lang="it-IT" sz="1800" b="1" dirty="0">
            <a:solidFill>
              <a:schemeClr val="accent1">
                <a:lumMod val="75000"/>
              </a:schemeClr>
            </a:solidFill>
            <a:latin typeface="+mn-lt"/>
          </a:endParaRPr>
        </a:p>
        <a:p>
          <a:pPr lvl="0" algn="ctr">
            <a:lnSpc>
              <a:spcPct val="100000"/>
            </a:lnSpc>
            <a:spcBef>
              <a:spcPct val="0"/>
            </a:spcBef>
            <a:spcAft>
              <a:spcPct val="35000"/>
            </a:spcAft>
            <a:buNone/>
          </a:pPr>
          <a:endParaRPr lang="it-IT" sz="1800" b="1" dirty="0">
            <a:solidFill>
              <a:srgbClr val="002060"/>
            </a:solidFill>
            <a:latin typeface="Californian FB" panose="0207040306080B030204" pitchFamily="18" charset="0"/>
          </a:endParaRPr>
        </a:p>
      </dsp:txBody>
      <dsp:txXfrm rot="-5400000">
        <a:off x="7412800" y="1286247"/>
        <a:ext cx="5840160" cy="326766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9796684" cy="5070764"/>
        <a:chOff x="0" y="0"/>
        <a:chExt cx="9796684" cy="5070764"/>
      </a:xfrm>
    </dsp:grpSpPr>
    <dsp:sp modelId="{DB6B1723-2E3E-44C9-B8AF-499A0F75D0C4}">
      <dsp:nvSpPr>
        <dsp:cNvPr id="3" name="Right Arrow 2"/>
        <dsp:cNvSpPr/>
      </dsp:nvSpPr>
      <dsp:spPr bwMode="white">
        <a:xfrm>
          <a:off x="1469503" y="0"/>
          <a:ext cx="8327181" cy="5070764"/>
        </a:xfrm>
        <a:prstGeom prst="rightArrow">
          <a:avLst/>
        </a:prstGeom>
      </dsp:spPr>
      <dsp:style>
        <a:lnRef idx="0">
          <a:schemeClr val="accent1"/>
        </a:lnRef>
        <a:fillRef idx="1">
          <a:schemeClr val="accent1">
            <a:tint val="40000"/>
          </a:schemeClr>
        </a:fillRef>
        <a:effectRef idx="0">
          <a:scrgbClr r="0" g="0" b="0"/>
        </a:effectRef>
        <a:fontRef idx="minor"/>
      </dsp:style>
      <dsp:txXfrm>
        <a:off x="1469503" y="0"/>
        <a:ext cx="8327181" cy="5070764"/>
      </dsp:txXfrm>
    </dsp:sp>
    <dsp:sp modelId="{8433CA96-4381-44B5-B118-499EFF45A6AB}">
      <dsp:nvSpPr>
        <dsp:cNvPr id="4" name="Rounded Rectangle 3"/>
        <dsp:cNvSpPr/>
      </dsp:nvSpPr>
      <dsp:spPr bwMode="white">
        <a:xfrm>
          <a:off x="1635069" y="1521229"/>
          <a:ext cx="2939005" cy="2028306"/>
        </a:xfrm>
        <a:prstGeom prst="roundRect">
          <a:avLst/>
        </a:prstGeom>
        <a:solidFill>
          <a:schemeClr val="accent1">
            <a:lumMod val="20000"/>
            <a:lumOff val="80000"/>
          </a:schemeClr>
        </a:solidFill>
      </dsp:spPr>
      <dsp:style>
        <a:lnRef idx="2">
          <a:schemeClr val="lt1"/>
        </a:lnRef>
        <a:fillRef idx="1">
          <a:schemeClr val="accent1"/>
        </a:fillRef>
        <a:effectRef idx="0">
          <a:scrgbClr r="0" g="0" b="0"/>
        </a:effectRef>
        <a:fontRef idx="minor">
          <a:schemeClr val="lt1"/>
        </a:fontRef>
      </dsp:style>
      <dsp:txBody>
        <a:bodyPr lIns="60960" tIns="60960" rIns="60960" bIns="60960"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marL="0" marR="0" lvl="0" indent="0" defTabSz="914400" eaLnBrk="1" fontAlgn="auto" latinLnBrk="0" hangingPunct="1">
            <a:lnSpc>
              <a:spcPct val="100000"/>
            </a:lnSpc>
            <a:spcBef>
              <a:spcPts val="0"/>
            </a:spcBef>
            <a:spcAft>
              <a:spcPts val="0"/>
            </a:spcAft>
            <a:buClrTx/>
            <a:buSzTx/>
            <a:buFontTx/>
            <a:buNone/>
          </a:pPr>
          <a:r>
            <a:rPr lang="it-IT" sz="1600" b="1" i="0" dirty="0">
              <a:solidFill>
                <a:srgbClr val="0070C0"/>
              </a:solidFill>
              <a:effectLst/>
              <a:latin typeface="Californian FB" panose="0207040306080B030204" pitchFamily="18" charset="0"/>
            </a:rPr>
            <a:t>L’acronimo ICF sta ad indicare la Classificazione Internazionale del Funzionamento, della Disabilità e della Salute e fa parte della più ampia famiglia delle Classificazioni Internazionali dell’OMS (Organizzazione Mondiale della Sanità</a:t>
          </a:r>
          <a:r>
            <a:rPr lang="it-IT" sz="1600" b="1" i="0" dirty="0">
              <a:solidFill>
                <a:srgbClr val="0070C0"/>
              </a:solidFill>
              <a:effectLst/>
              <a:latin typeface="+mj-lt"/>
            </a:rPr>
            <a:t>).</a:t>
          </a:r>
          <a:endParaRPr lang="it-IT" sz="1600" b="1" i="0" dirty="0">
            <a:solidFill>
              <a:srgbClr val="0070C0"/>
            </a:solidFill>
            <a:effectLst/>
            <a:latin typeface="+mj-lt"/>
          </a:endParaRPr>
        </a:p>
        <a:p>
          <a:pPr marL="0" lvl="0" defTabSz="444500">
            <a:lnSpc>
              <a:spcPct val="90000"/>
            </a:lnSpc>
            <a:spcBef>
              <a:spcPct val="0"/>
            </a:spcBef>
            <a:spcAft>
              <a:spcPct val="35000"/>
            </a:spcAft>
            <a:buNone/>
          </a:pPr>
          <a:endParaRPr lang="it-IT" sz="900" dirty="0"/>
        </a:p>
      </dsp:txBody>
      <dsp:txXfrm>
        <a:off x="1635069" y="1521229"/>
        <a:ext cx="2939005" cy="2028306"/>
      </dsp:txXfrm>
    </dsp:sp>
    <dsp:sp modelId="{8ED07D12-4CB2-443B-8203-949B2F2B74FC}">
      <dsp:nvSpPr>
        <dsp:cNvPr id="5" name="Rounded Rectangle 4"/>
        <dsp:cNvSpPr/>
      </dsp:nvSpPr>
      <dsp:spPr bwMode="white">
        <a:xfrm>
          <a:off x="0" y="1481721"/>
          <a:ext cx="2939005" cy="2028306"/>
        </a:xfrm>
        <a:prstGeom prst="roundRect">
          <a:avLst/>
        </a:prstGeom>
        <a:solidFill>
          <a:schemeClr val="accent2">
            <a:lumMod val="20000"/>
            <a:lumOff val="80000"/>
          </a:schemeClr>
        </a:solidFill>
      </dsp:spPr>
      <dsp:style>
        <a:lnRef idx="2">
          <a:schemeClr val="lt1"/>
        </a:lnRef>
        <a:fillRef idx="1">
          <a:schemeClr val="accent1"/>
        </a:fillRef>
        <a:effectRef idx="0">
          <a:scrgbClr r="0" g="0" b="0"/>
        </a:effectRef>
        <a:fontRef idx="minor">
          <a:schemeClr val="lt1"/>
        </a:fontRef>
      </dsp:style>
      <dsp:txBody>
        <a:bodyPr lIns="53340" tIns="53340" rIns="53340" bIns="53340"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marL="0" marR="0" lvl="0" indent="0" defTabSz="914400" eaLnBrk="1" fontAlgn="auto" latinLnBrk="0" hangingPunct="1">
            <a:lnSpc>
              <a:spcPct val="100000"/>
            </a:lnSpc>
            <a:spcBef>
              <a:spcPts val="0"/>
            </a:spcBef>
            <a:spcAft>
              <a:spcPts val="0"/>
            </a:spcAft>
            <a:buClrTx/>
            <a:buSzTx/>
            <a:buFontTx/>
            <a:buNone/>
          </a:pPr>
          <a:r>
            <a:rPr lang="it-IT" sz="1400" b="1" i="0" dirty="0">
              <a:solidFill>
                <a:srgbClr val="0070C0"/>
              </a:solidFill>
              <a:latin typeface="Californian FB" panose="0207040306080B030204" pitchFamily="18" charset="0"/>
              <a:cs typeface="Calibri" panose="020F0502020204030204" pitchFamily="34" charset="0"/>
            </a:rPr>
            <a:t>L’ICF è una classificazione che descrivere lo stato di salute delle persone in relazione ai loro ambiti (sociale, familiare, lavorativo) al fine di cogliere tutte quelle situazioni  che nel contesto di riferimento possono causare difficoltà.</a:t>
          </a:r>
          <a:br>
            <a:rPr lang="it-IT" sz="1400" b="1" dirty="0">
              <a:solidFill>
                <a:srgbClr val="0070C0"/>
              </a:solidFill>
              <a:latin typeface="Californian FB" panose="0207040306080B030204" pitchFamily="18" charset="0"/>
              <a:cs typeface="Calibri" panose="020F0502020204030204" pitchFamily="34" charset="0"/>
            </a:rPr>
          </a:br>
          <a:r>
            <a:rPr lang="it-IT" sz="1400" b="1" i="0" dirty="0">
              <a:solidFill>
                <a:srgbClr val="0070C0"/>
              </a:solidFill>
              <a:latin typeface="Californian FB" panose="0207040306080B030204" pitchFamily="18" charset="0"/>
              <a:cs typeface="Calibri" panose="020F0502020204030204" pitchFamily="34" charset="0"/>
            </a:rPr>
            <a:t>L’ICF descrive le situazioni di vita quotidiana in relazione al loro contesto ambientale evidenziando l’unicità di ogni persona piuttosto che mettere in risalto la sua salute o la sua disabilità</a:t>
          </a:r>
          <a:r>
            <a:rPr lang="it-IT" sz="1400" b="1" i="0" dirty="0">
              <a:solidFill>
                <a:srgbClr val="0070C0"/>
              </a:solidFill>
              <a:latin typeface="Californian FB" panose="0207040306080B030204" pitchFamily="18" charset="0"/>
            </a:rPr>
            <a:t>.</a:t>
          </a:r>
          <a:endParaRPr lang="it-IT" sz="1400" b="1" dirty="0">
            <a:solidFill>
              <a:srgbClr val="0070C0"/>
            </a:solidFill>
            <a:latin typeface="Californian FB" panose="0207040306080B030204" pitchFamily="18" charset="0"/>
          </a:endParaRPr>
        </a:p>
        <a:p>
          <a:pPr marL="0" lvl="0" defTabSz="355600">
            <a:lnSpc>
              <a:spcPct val="90000"/>
            </a:lnSpc>
            <a:spcBef>
              <a:spcPct val="0"/>
            </a:spcBef>
            <a:spcAft>
              <a:spcPct val="35000"/>
            </a:spcAft>
            <a:buNone/>
          </a:pPr>
          <a:endParaRPr lang="it-IT" sz="800" dirty="0"/>
        </a:p>
      </dsp:txBody>
      <dsp:txXfrm>
        <a:off x="0" y="1481721"/>
        <a:ext cx="2939005" cy="2028306"/>
      </dsp:txXfrm>
    </dsp:sp>
    <dsp:sp modelId="{42B0CACB-0863-4E8F-98E1-19654FEE962F}">
      <dsp:nvSpPr>
        <dsp:cNvPr id="6" name="Rounded Rectangle 5"/>
        <dsp:cNvSpPr/>
      </dsp:nvSpPr>
      <dsp:spPr bwMode="white">
        <a:xfrm>
          <a:off x="4249488" y="1492178"/>
          <a:ext cx="2939005" cy="2028306"/>
        </a:xfrm>
        <a:prstGeom prst="roundRect">
          <a:avLst/>
        </a:prstGeom>
        <a:solidFill>
          <a:schemeClr val="accent2">
            <a:lumMod val="40000"/>
            <a:lumOff val="60000"/>
          </a:schemeClr>
        </a:solidFill>
      </dsp:spPr>
      <dsp:style>
        <a:lnRef idx="2">
          <a:schemeClr val="lt1"/>
        </a:lnRef>
        <a:fillRef idx="1">
          <a:schemeClr val="accent1"/>
        </a:fillRef>
        <a:effectRef idx="0">
          <a:scrgbClr r="0" g="0" b="0"/>
        </a:effectRef>
        <a:fontRef idx="minor">
          <a:schemeClr val="lt1"/>
        </a:fontRef>
      </dsp:style>
      <dsp:txBody>
        <a:bodyPr lIns="41910" tIns="41910" rIns="41910" bIns="41910"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marR="0" lvl="0" eaLnBrk="1" fontAlgn="auto" latinLnBrk="0" hangingPunct="1">
            <a:lnSpc>
              <a:spcPct val="100000"/>
            </a:lnSpc>
            <a:spcBef>
              <a:spcPct val="0"/>
            </a:spcBef>
            <a:spcAft>
              <a:spcPct val="35000"/>
            </a:spcAft>
            <a:buClrTx/>
            <a:buSzTx/>
            <a:buFontTx/>
            <a:buNone/>
          </a:pPr>
          <a:r>
            <a:rPr lang="it-IT" b="1" i="0" dirty="0">
              <a:solidFill>
                <a:srgbClr val="0070C0"/>
              </a:solidFill>
              <a:effectLst/>
              <a:latin typeface="Californian FB" panose="0207040306080B030204" pitchFamily="18" charset="0"/>
            </a:rPr>
            <a:t>L’ICF è stata pubblicata  in Italia nel 2002, mentre dal 2009 si è resa disponibile una versione on-line consultabile al seguente </a:t>
          </a:r>
          <a:r>
            <a:rPr lang="it-IT" b="1" i="0" u="sng" dirty="0">
              <a:solidFill>
                <a:srgbClr val="0070C0"/>
              </a:solidFill>
              <a:effectLst/>
              <a:latin typeface="Californian FB" panose="0207040306080B030204" pitchFamily="18" charset="0"/>
              <a:hlinkClick r:id="rId1"/>
            </a:rPr>
            <a:t>link</a:t>
          </a:r>
          <a:r>
            <a:rPr lang="it-IT" b="1" i="0" dirty="0">
              <a:solidFill>
                <a:srgbClr val="0070C0"/>
              </a:solidFill>
              <a:effectLst/>
              <a:latin typeface="Californian FB" panose="0207040306080B030204" pitchFamily="18" charset="0"/>
            </a:rPr>
            <a:t> e aperta al contributo di tutti gli utilizzatori.</a:t>
          </a:r>
          <a:endParaRPr lang="it-IT" b="1" i="0" dirty="0">
            <a:solidFill>
              <a:srgbClr val="0070C0"/>
            </a:solidFill>
            <a:effectLst/>
            <a:latin typeface="Californian FB" panose="0207040306080B030204" pitchFamily="18" charset="0"/>
          </a:endParaRPr>
        </a:p>
        <a:p>
          <a:pPr lvl="0">
            <a:lnSpc>
              <a:spcPct val="100000"/>
            </a:lnSpc>
            <a:spcBef>
              <a:spcPct val="0"/>
            </a:spcBef>
            <a:spcAft>
              <a:spcPct val="35000"/>
            </a:spcAft>
            <a:buNone/>
          </a:pPr>
          <a:r>
            <a:rPr lang="it-IT" b="1" i="0" dirty="0">
              <a:solidFill>
                <a:srgbClr val="0070C0"/>
              </a:solidFill>
              <a:effectLst/>
              <a:latin typeface="Californian FB" panose="0207040306080B030204" pitchFamily="18" charset="0"/>
            </a:rPr>
            <a:t>Risulta accettata come Classificazione delle Nazioni Unite e per tale motivo viene utilizzata per la difesa dei diritti umani</a:t>
          </a:r>
          <a:endParaRPr lang="it-IT" b="1" dirty="0">
            <a:solidFill>
              <a:srgbClr val="0070C0"/>
            </a:solidFill>
            <a:latin typeface="Californian FB" panose="0207040306080B030204" pitchFamily="18" charset="0"/>
          </a:endParaRPr>
        </a:p>
      </dsp:txBody>
      <dsp:txXfrm>
        <a:off x="4249488" y="1492178"/>
        <a:ext cx="2939005" cy="20283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4113B-4C12-4435-8699-1008A9EE963B}">
      <dsp:nvSpPr>
        <dsp:cNvPr id="0" name=""/>
        <dsp:cNvSpPr/>
      </dsp:nvSpPr>
      <dsp:spPr>
        <a:xfrm>
          <a:off x="1881902" y="352213"/>
          <a:ext cx="4551680" cy="4551680"/>
        </a:xfrm>
        <a:prstGeom prst="pie">
          <a:avLst>
            <a:gd name="adj1" fmla="val 16200000"/>
            <a:gd name="adj2" fmla="val 18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it-IT" sz="2500" b="1" kern="1200" dirty="0"/>
            <a:t>Contesto </a:t>
          </a:r>
        </a:p>
        <a:p>
          <a:pPr marL="0" lvl="0" indent="0" algn="ctr" defTabSz="1111250">
            <a:lnSpc>
              <a:spcPct val="90000"/>
            </a:lnSpc>
            <a:spcBef>
              <a:spcPct val="0"/>
            </a:spcBef>
            <a:spcAft>
              <a:spcPct val="35000"/>
            </a:spcAft>
            <a:buNone/>
          </a:pPr>
          <a:r>
            <a:rPr lang="it-IT" sz="2500" b="1" kern="1200" dirty="0"/>
            <a:t>Sezione 6</a:t>
          </a:r>
        </a:p>
      </dsp:txBody>
      <dsp:txXfrm>
        <a:off x="4280746" y="1316736"/>
        <a:ext cx="1625600" cy="1354666"/>
      </dsp:txXfrm>
    </dsp:sp>
    <dsp:sp modelId="{04D22B37-9510-482E-8B9F-0C7AF78F1C58}">
      <dsp:nvSpPr>
        <dsp:cNvPr id="0" name=""/>
        <dsp:cNvSpPr/>
      </dsp:nvSpPr>
      <dsp:spPr>
        <a:xfrm>
          <a:off x="1788159" y="514773"/>
          <a:ext cx="4551680" cy="4551680"/>
        </a:xfrm>
        <a:prstGeom prst="pie">
          <a:avLst>
            <a:gd name="adj1" fmla="val 1800000"/>
            <a:gd name="adj2" fmla="val 90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it-IT" sz="2500" b="1" kern="1200" dirty="0"/>
            <a:t>PROGETTAZIONE</a:t>
          </a:r>
        </a:p>
      </dsp:txBody>
      <dsp:txXfrm>
        <a:off x="2871893" y="3467946"/>
        <a:ext cx="2438400" cy="1192106"/>
      </dsp:txXfrm>
    </dsp:sp>
    <dsp:sp modelId="{9F8933C5-0E1D-41E3-BE9D-8E07A2573513}">
      <dsp:nvSpPr>
        <dsp:cNvPr id="0" name=""/>
        <dsp:cNvSpPr/>
      </dsp:nvSpPr>
      <dsp:spPr>
        <a:xfrm>
          <a:off x="1694416" y="352213"/>
          <a:ext cx="4551680" cy="4551680"/>
        </a:xfrm>
        <a:prstGeom prst="pie">
          <a:avLst>
            <a:gd name="adj1" fmla="val 90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it-IT" sz="2500" b="1" kern="1200" dirty="0"/>
            <a:t>Alunno</a:t>
          </a:r>
        </a:p>
        <a:p>
          <a:pPr marL="0" lvl="0" indent="0" algn="ctr" defTabSz="1111250">
            <a:lnSpc>
              <a:spcPct val="90000"/>
            </a:lnSpc>
            <a:spcBef>
              <a:spcPct val="0"/>
            </a:spcBef>
            <a:spcAft>
              <a:spcPct val="35000"/>
            </a:spcAft>
            <a:buNone/>
          </a:pPr>
          <a:r>
            <a:rPr lang="it-IT" sz="2500" b="1" kern="1200" dirty="0"/>
            <a:t>Sezione 4</a:t>
          </a:r>
        </a:p>
      </dsp:txBody>
      <dsp:txXfrm>
        <a:off x="2221653" y="1316736"/>
        <a:ext cx="1625600" cy="1354666"/>
      </dsp:txXfrm>
    </dsp:sp>
    <dsp:sp modelId="{97F1524D-F38C-49B1-A8C4-300BD5A0A71C}">
      <dsp:nvSpPr>
        <dsp:cNvPr id="0" name=""/>
        <dsp:cNvSpPr/>
      </dsp:nvSpPr>
      <dsp:spPr>
        <a:xfrm>
          <a:off x="1600507" y="70442"/>
          <a:ext cx="5115221" cy="511522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DAE43B-6CCE-46BA-95A4-7ECE9B139308}">
      <dsp:nvSpPr>
        <dsp:cNvPr id="0" name=""/>
        <dsp:cNvSpPr/>
      </dsp:nvSpPr>
      <dsp:spPr>
        <a:xfrm>
          <a:off x="1506389" y="232714"/>
          <a:ext cx="5115221" cy="511522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183345-8C78-437C-BD9D-1DB180D11B77}">
      <dsp:nvSpPr>
        <dsp:cNvPr id="0" name=""/>
        <dsp:cNvSpPr/>
      </dsp:nvSpPr>
      <dsp:spPr>
        <a:xfrm>
          <a:off x="1412270" y="70442"/>
          <a:ext cx="5115221" cy="511522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ar" val="1"/>
      <dgm:param type="vertAlign" val="mid"/>
      <dgm:param type="horzAlign" val="ctr"/>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srcNode" val="dummy1a"/>
                  <dgm:param type="dstNode" val="dummy1b"/>
                  <dgm:param type="begSty" val="arr"/>
                  <dgm:param type="endSty" val="noArr"/>
                  <dgm:param type="connRout" val="longCurve"/>
                  <dgm:param type="begPts" val="tL"/>
                  <dgm:param type="endPts" val="tR"/>
                </dgm:alg>
              </dgm:if>
              <dgm:else name="Name175">
                <dgm:alg type="conn">
                  <dgm:param type="srcNode" val="dummy1a"/>
                  <dgm:param type="dstNode" val="dummy1b"/>
                  <dgm:param type="begSty" val="noArr"/>
                  <dgm:param type="endSty" val="arr"/>
                  <dgm:param type="connRout" val="longCurve"/>
                  <dgm:param type="begPts" val="tL"/>
                  <dgm:param type="endPts" val="t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srcNode" val="dummy1a"/>
                  <dgm:param type="dstNode" val="dummy1b"/>
                  <dgm:param type="begSty" val="noArr"/>
                  <dgm:param type="endSty" val="arr"/>
                  <dgm:param type="connRout" val="curve"/>
                  <dgm:param type="begPts" val="tL"/>
                  <dgm:param type="endPts" val="tL"/>
                </dgm:alg>
              </dgm:if>
              <dgm:else name="Name180">
                <dgm:alg type="conn">
                  <dgm:param type="srcNode" val="dummy1a"/>
                  <dgm:param type="dstNode" val="dummy1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srcNode" val="dummy2a"/>
              <dgm:param type="dstNode" val="dummy2b"/>
              <dgm:param type="begSty" val="noArr"/>
              <dgm:param type="endSty" val="arr"/>
              <dgm:param type="connRout" val="curve"/>
              <dgm:param type="begPts" val="tL"/>
              <dgm:param type="endPts" val="tL"/>
            </dgm:alg>
          </dgm:if>
          <dgm:else name="Name185">
            <dgm:alg type="conn">
              <dgm:param type="srcNode" val="dummy2a"/>
              <dgm:param type="dstNode" val="dummy2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srcNode" val="dummy3a"/>
              <dgm:param type="dstNode" val="dummy3b"/>
              <dgm:param type="begSty" val="noArr"/>
              <dgm:param type="endSty" val="arr"/>
              <dgm:param type="connRout" val="curve"/>
              <dgm:param type="begPts" val="tL"/>
              <dgm:param type="endPts" val="tL"/>
            </dgm:alg>
          </dgm:if>
          <dgm:else name="Name189">
            <dgm:alg type="conn">
              <dgm:param type="srcNode" val="dummy3a"/>
              <dgm:param type="dstNode" val="dummy3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srcNode" val="dummy4a"/>
              <dgm:param type="dstNode" val="dummy4b"/>
              <dgm:param type="begSty" val="noArr"/>
              <dgm:param type="endSty" val="arr"/>
              <dgm:param type="connRout" val="curve"/>
              <dgm:param type="begPts" val="tL"/>
              <dgm:param type="endPts" val="tL"/>
            </dgm:alg>
          </dgm:if>
          <dgm:else name="Name193">
            <dgm:alg type="conn">
              <dgm:param type="srcNode" val="dummy4a"/>
              <dgm:param type="dstNode" val="dummy4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srcNode" val="dummy5a"/>
              <dgm:param type="dstNode" val="dummy5b"/>
              <dgm:param type="begSty" val="noArr"/>
              <dgm:param type="endSty" val="arr"/>
              <dgm:param type="connRout" val="curve"/>
              <dgm:param type="begPts" val="tL"/>
              <dgm:param type="endPts" val="tL"/>
            </dgm:alg>
          </dgm:if>
          <dgm:else name="Name197">
            <dgm:alg type="conn">
              <dgm:param type="srcNode" val="dummy5a"/>
              <dgm:param type="dstNode" val="dummy5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srcNode" val="dummy6a"/>
              <dgm:param type="dstNode" val="dummy6b"/>
              <dgm:param type="begSty" val="noArr"/>
              <dgm:param type="endSty" val="arr"/>
              <dgm:param type="connRout" val="curve"/>
              <dgm:param type="begPts" val="tL"/>
              <dgm:param type="endPts" val="tL"/>
            </dgm:alg>
          </dgm:if>
          <dgm:else name="Name201">
            <dgm:alg type="conn">
              <dgm:param type="srcNode" val="dummy6a"/>
              <dgm:param type="dstNode" val="dummy6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srcNode" val="dummy7a"/>
              <dgm:param type="dstNode" val="dummy7b"/>
              <dgm:param type="begSty" val="noArr"/>
              <dgm:param type="endSty" val="arr"/>
              <dgm:param type="connRout" val="curve"/>
              <dgm:param type="begPts" val="tL"/>
              <dgm:param type="endPts" val="tL"/>
            </dgm:alg>
          </dgm:if>
          <dgm:else name="Name205">
            <dgm:alg type="conn">
              <dgm:param type="srcNode" val="dummy7a"/>
              <dgm:param type="dstNode" val="dummy7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BA5B32-1120-4766-9C8F-BC4DA9BE7E30}" type="datetimeFigureOut">
              <a:rPr lang="it-IT" smtClean="0"/>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it-IT"/>
              <a:t>Roberta Tardi</a:t>
            </a:r>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C52ADD-74DA-4FFA-BE58-B8D1224C0D62}" type="slidenum">
              <a:rPr lang="it-IT" smtClean="0"/>
            </a:fld>
            <a:endParaRPr lang="it-IT" dirty="0"/>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8D529-A26F-42AE-A14D-28DBA90F08CA}" type="datetimeFigureOut">
              <a:rPr lang="it-IT" smtClean="0"/>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it-IT"/>
              <a:t>Roberta Tardi</a:t>
            </a:r>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E81C68-0AEB-49FD-B8AE-0C2CA0D5ED9E}" type="slidenum">
              <a:rPr lang="it-IT" smtClean="0"/>
            </a:fld>
            <a:endParaRPr lang="it-IT"/>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751012" y="1300785"/>
            <a:ext cx="8689976" cy="2509213"/>
          </a:xfrm>
        </p:spPr>
        <p:txBody>
          <a:bodyPr anchor="b">
            <a:normAutofit/>
          </a:bodyPr>
          <a:lstStyle>
            <a:lvl1pPr algn="ctr">
              <a:defRPr sz="4800"/>
            </a:lvl1pPr>
          </a:lstStyle>
          <a:p>
            <a:r>
              <a:rPr lang="it-IT"/>
              <a:t>Fare clic per modificare lo stile del titolo dello schema</a:t>
            </a:r>
            <a:endParaRPr lang="en-US" dirty="0"/>
          </a:p>
        </p:txBody>
      </p:sp>
      <p:sp>
        <p:nvSpPr>
          <p:cNvPr id="3" name="Subtitle 2"/>
          <p:cNvSpPr>
            <a:spLocks noGrp="1"/>
          </p:cNvSpPr>
          <p:nvPr>
            <p:ph type="subTitle" idx="1" hasCustomPrompt="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DAB2C77-D413-45A6-8DC4-16D05FFE5AF9}" type="datetime1">
              <a:rPr lang="en-US" smtClean="0"/>
            </a:fld>
            <a:endParaRPr lang="en-US" dirty="0"/>
          </a:p>
        </p:txBody>
      </p:sp>
      <p:sp>
        <p:nvSpPr>
          <p:cNvPr id="5" name="Footer Placeholder 4"/>
          <p:cNvSpPr>
            <a:spLocks noGrp="1"/>
          </p:cNvSpPr>
          <p:nvPr>
            <p:ph type="ftr" sz="quarter" idx="11"/>
          </p:nvPr>
        </p:nvSpPr>
        <p:spPr/>
        <p:txBody>
          <a:bodyPr/>
          <a:lstStyle/>
          <a:p>
            <a:r>
              <a:rPr lang="en-US"/>
              <a:t>Roberta Tardi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913794" y="4289374"/>
            <a:ext cx="10364432" cy="81161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hasCustomPrompt="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hasCustomPrompt="1"/>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endParaRPr lang="it-IT"/>
          </a:p>
        </p:txBody>
      </p:sp>
      <p:sp>
        <p:nvSpPr>
          <p:cNvPr id="5" name="Date Placeholder 4"/>
          <p:cNvSpPr>
            <a:spLocks noGrp="1"/>
          </p:cNvSpPr>
          <p:nvPr>
            <p:ph type="dt" sz="half" idx="10"/>
          </p:nvPr>
        </p:nvSpPr>
        <p:spPr/>
        <p:txBody>
          <a:bodyPr/>
          <a:lstStyle/>
          <a:p>
            <a:fld id="{ADB4EB31-FDE9-4F98-9CDF-E52B1E360E50}" type="datetime1">
              <a:rPr lang="en-US" smtClean="0"/>
            </a:fld>
            <a:endParaRPr lang="en-US" dirty="0"/>
          </a:p>
        </p:txBody>
      </p:sp>
      <p:sp>
        <p:nvSpPr>
          <p:cNvPr id="6" name="Footer Placeholder 5"/>
          <p:cNvSpPr>
            <a:spLocks noGrp="1"/>
          </p:cNvSpPr>
          <p:nvPr>
            <p:ph type="ftr" sz="quarter" idx="11"/>
          </p:nvPr>
        </p:nvSpPr>
        <p:spPr/>
        <p:txBody>
          <a:bodyPr/>
          <a:lstStyle/>
          <a:p>
            <a:r>
              <a:rPr lang="en-US"/>
              <a:t>Roberta Tardi</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913774" y="609599"/>
            <a:ext cx="10364452" cy="3427245"/>
          </a:xfrm>
        </p:spPr>
        <p:txBody>
          <a:bodyPr anchor="ctr"/>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hasCustomPrompt="1"/>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endParaRPr lang="it-IT"/>
          </a:p>
        </p:txBody>
      </p:sp>
      <p:sp>
        <p:nvSpPr>
          <p:cNvPr id="5" name="Date Placeholder 4"/>
          <p:cNvSpPr>
            <a:spLocks noGrp="1"/>
          </p:cNvSpPr>
          <p:nvPr>
            <p:ph type="dt" sz="half" idx="10"/>
          </p:nvPr>
        </p:nvSpPr>
        <p:spPr/>
        <p:txBody>
          <a:bodyPr/>
          <a:lstStyle/>
          <a:p>
            <a:fld id="{C3E97BBD-545A-4690-A64D-7CBD3868146F}" type="datetime1">
              <a:rPr lang="en-US" smtClean="0"/>
            </a:fld>
            <a:endParaRPr lang="en-US" dirty="0"/>
          </a:p>
        </p:txBody>
      </p:sp>
      <p:sp>
        <p:nvSpPr>
          <p:cNvPr id="6" name="Footer Placeholder 5"/>
          <p:cNvSpPr>
            <a:spLocks noGrp="1"/>
          </p:cNvSpPr>
          <p:nvPr>
            <p:ph type="ftr" sz="quarter" idx="11"/>
          </p:nvPr>
        </p:nvSpPr>
        <p:spPr/>
        <p:txBody>
          <a:bodyPr/>
          <a:lstStyle/>
          <a:p>
            <a:r>
              <a:rPr lang="en-US"/>
              <a:t>Roberta Tardi</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hasCustomPrompt="1"/>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endParaRPr lang="it-IT"/>
          </a:p>
        </p:txBody>
      </p:sp>
      <p:sp>
        <p:nvSpPr>
          <p:cNvPr id="4" name="Text Placeholder 3"/>
          <p:cNvSpPr>
            <a:spLocks noGrp="1"/>
          </p:cNvSpPr>
          <p:nvPr>
            <p:ph type="body" sz="half" idx="2" hasCustomPrompt="1"/>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endParaRPr lang="it-IT"/>
          </a:p>
        </p:txBody>
      </p:sp>
      <p:sp>
        <p:nvSpPr>
          <p:cNvPr id="5" name="Date Placeholder 4"/>
          <p:cNvSpPr>
            <a:spLocks noGrp="1"/>
          </p:cNvSpPr>
          <p:nvPr>
            <p:ph type="dt" sz="half" idx="10"/>
          </p:nvPr>
        </p:nvSpPr>
        <p:spPr/>
        <p:txBody>
          <a:bodyPr/>
          <a:lstStyle/>
          <a:p>
            <a:fld id="{46A93D23-ADFD-44CE-A663-165EDA75FC6E}" type="datetime1">
              <a:rPr lang="en-US" smtClean="0"/>
            </a:fld>
            <a:endParaRPr lang="en-US" dirty="0"/>
          </a:p>
        </p:txBody>
      </p:sp>
      <p:sp>
        <p:nvSpPr>
          <p:cNvPr id="6" name="Footer Placeholder 5"/>
          <p:cNvSpPr>
            <a:spLocks noGrp="1"/>
          </p:cNvSpPr>
          <p:nvPr>
            <p:ph type="ftr" sz="quarter" idx="11"/>
          </p:nvPr>
        </p:nvSpPr>
        <p:spPr/>
        <p:txBody>
          <a:bodyPr/>
          <a:lstStyle/>
          <a:p>
            <a:r>
              <a:rPr lang="en-US"/>
              <a:t>Roberta Tardi</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endParaRPr lang="en-US" sz="8000" dirty="0">
              <a:solidFill>
                <a:schemeClr val="tx1"/>
              </a:solidFill>
              <a:effectLst/>
            </a:endParaRP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913775" y="2138721"/>
            <a:ext cx="10364452" cy="2511835"/>
          </a:xfrm>
        </p:spPr>
        <p:txBody>
          <a:bodyPr anchor="b"/>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hasCustomPrompt="1"/>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endParaRPr lang="it-IT"/>
          </a:p>
        </p:txBody>
      </p:sp>
      <p:sp>
        <p:nvSpPr>
          <p:cNvPr id="5" name="Date Placeholder 4"/>
          <p:cNvSpPr>
            <a:spLocks noGrp="1"/>
          </p:cNvSpPr>
          <p:nvPr>
            <p:ph type="dt" sz="half" idx="10"/>
          </p:nvPr>
        </p:nvSpPr>
        <p:spPr/>
        <p:txBody>
          <a:bodyPr/>
          <a:lstStyle/>
          <a:p>
            <a:fld id="{0D46275D-4B92-4682-8A57-3A34035610BD}" type="datetime1">
              <a:rPr lang="en-US" smtClean="0"/>
            </a:fld>
            <a:endParaRPr lang="en-US" dirty="0"/>
          </a:p>
        </p:txBody>
      </p:sp>
      <p:sp>
        <p:nvSpPr>
          <p:cNvPr id="6" name="Footer Placeholder 5"/>
          <p:cNvSpPr>
            <a:spLocks noGrp="1"/>
          </p:cNvSpPr>
          <p:nvPr>
            <p:ph type="ftr" sz="quarter" idx="11"/>
          </p:nvPr>
        </p:nvSpPr>
        <p:spPr/>
        <p:txBody>
          <a:bodyPr/>
          <a:lstStyle/>
          <a:p>
            <a:r>
              <a:rPr lang="en-US"/>
              <a:t>Roberta Tardi</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hasCustomPrompt="1"/>
          </p:nvPr>
        </p:nvSpPr>
        <p:spPr>
          <a:xfrm>
            <a:off x="913774" y="609600"/>
            <a:ext cx="10364452" cy="1605094"/>
          </a:xfrm>
        </p:spPr>
        <p:txBody>
          <a:bodyPr/>
          <a:lstStyle/>
          <a:p>
            <a:r>
              <a:rPr lang="it-IT"/>
              <a:t>Fare clic per modificare lo stile del titolo dello schema</a:t>
            </a:r>
            <a:endParaRPr lang="en-US" dirty="0"/>
          </a:p>
        </p:txBody>
      </p:sp>
      <p:sp>
        <p:nvSpPr>
          <p:cNvPr id="7" name="Text Placeholder 2"/>
          <p:cNvSpPr>
            <a:spLocks noGrp="1"/>
          </p:cNvSpPr>
          <p:nvPr>
            <p:ph type="body" idx="1" hasCustomPrompt="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endParaRPr lang="it-IT"/>
          </a:p>
        </p:txBody>
      </p:sp>
      <p:sp>
        <p:nvSpPr>
          <p:cNvPr id="8" name="Text Placeholder 3"/>
          <p:cNvSpPr>
            <a:spLocks noGrp="1"/>
          </p:cNvSpPr>
          <p:nvPr>
            <p:ph type="body" sz="half" idx="15" hasCustomPrompt="1"/>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endParaRPr lang="it-IT"/>
          </a:p>
        </p:txBody>
      </p:sp>
      <p:sp>
        <p:nvSpPr>
          <p:cNvPr id="9" name="Text Placeholder 4"/>
          <p:cNvSpPr>
            <a:spLocks noGrp="1"/>
          </p:cNvSpPr>
          <p:nvPr>
            <p:ph type="body" sz="quarter" idx="3" hasCustomPrompt="1"/>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endParaRPr lang="it-IT"/>
          </a:p>
        </p:txBody>
      </p:sp>
      <p:sp>
        <p:nvSpPr>
          <p:cNvPr id="10" name="Text Placeholder 3"/>
          <p:cNvSpPr>
            <a:spLocks noGrp="1"/>
          </p:cNvSpPr>
          <p:nvPr>
            <p:ph type="body" sz="half" idx="16" hasCustomPrompt="1"/>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endParaRPr lang="it-IT"/>
          </a:p>
        </p:txBody>
      </p:sp>
      <p:sp>
        <p:nvSpPr>
          <p:cNvPr id="11" name="Text Placeholder 4"/>
          <p:cNvSpPr>
            <a:spLocks noGrp="1"/>
          </p:cNvSpPr>
          <p:nvPr>
            <p:ph type="body" sz="quarter" idx="13" hasCustomPrompt="1"/>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endParaRPr lang="it-IT"/>
          </a:p>
        </p:txBody>
      </p:sp>
      <p:sp>
        <p:nvSpPr>
          <p:cNvPr id="12" name="Text Placeholder 3"/>
          <p:cNvSpPr>
            <a:spLocks noGrp="1"/>
          </p:cNvSpPr>
          <p:nvPr>
            <p:ph type="body" sz="half" idx="17" hasCustomPrompt="1"/>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endParaRPr lang="it-IT"/>
          </a:p>
        </p:txBody>
      </p:sp>
      <p:sp>
        <p:nvSpPr>
          <p:cNvPr id="3" name="Date Placeholder 2"/>
          <p:cNvSpPr>
            <a:spLocks noGrp="1"/>
          </p:cNvSpPr>
          <p:nvPr>
            <p:ph type="dt" sz="half" idx="10"/>
          </p:nvPr>
        </p:nvSpPr>
        <p:spPr/>
        <p:txBody>
          <a:bodyPr/>
          <a:lstStyle/>
          <a:p>
            <a:fld id="{853C0C8E-8D4A-406F-9147-D005F11F1385}" type="datetime1">
              <a:rPr lang="en-US" smtClean="0"/>
            </a:fld>
            <a:endParaRPr lang="en-US" dirty="0"/>
          </a:p>
        </p:txBody>
      </p:sp>
      <p:sp>
        <p:nvSpPr>
          <p:cNvPr id="4" name="Footer Placeholder 3"/>
          <p:cNvSpPr>
            <a:spLocks noGrp="1"/>
          </p:cNvSpPr>
          <p:nvPr>
            <p:ph type="ftr" sz="quarter" idx="11"/>
          </p:nvPr>
        </p:nvSpPr>
        <p:spPr/>
        <p:txBody>
          <a:bodyPr/>
          <a:lstStyle/>
          <a:p>
            <a:r>
              <a:rPr lang="en-US"/>
              <a:t>Roberta Tardi</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hasCustomPrompt="1"/>
          </p:nvPr>
        </p:nvSpPr>
        <p:spPr>
          <a:xfrm>
            <a:off x="913774" y="610772"/>
            <a:ext cx="10364452" cy="1603922"/>
          </a:xfrm>
        </p:spPr>
        <p:txBody>
          <a:bodyPr/>
          <a:lstStyle/>
          <a:p>
            <a:r>
              <a:rPr lang="it-IT"/>
              <a:t>Fare clic per modificare lo stile del titolo dello schema</a:t>
            </a:r>
            <a:endParaRPr lang="en-US" dirty="0"/>
          </a:p>
        </p:txBody>
      </p:sp>
      <p:sp>
        <p:nvSpPr>
          <p:cNvPr id="19" name="Text Placeholder 2"/>
          <p:cNvSpPr>
            <a:spLocks noGrp="1"/>
          </p:cNvSpPr>
          <p:nvPr>
            <p:ph type="body" idx="1" hasCustomPrompt="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endParaRPr lang="it-IT"/>
          </a:p>
        </p:txBody>
      </p:sp>
      <p:sp>
        <p:nvSpPr>
          <p:cNvPr id="20" name="Picture Placeholder 2"/>
          <p:cNvSpPr>
            <a:spLocks noGrp="1" noChangeAspect="1"/>
          </p:cNvSpPr>
          <p:nvPr>
            <p:ph type="pic" idx="15" hasCustomPrompt="1"/>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hasCustomPrompt="1"/>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endParaRPr lang="it-IT"/>
          </a:p>
        </p:txBody>
      </p:sp>
      <p:sp>
        <p:nvSpPr>
          <p:cNvPr id="22" name="Text Placeholder 4"/>
          <p:cNvSpPr>
            <a:spLocks noGrp="1"/>
          </p:cNvSpPr>
          <p:nvPr>
            <p:ph type="body" sz="quarter" idx="3" hasCustomPrompt="1"/>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endParaRPr lang="it-IT"/>
          </a:p>
        </p:txBody>
      </p:sp>
      <p:sp>
        <p:nvSpPr>
          <p:cNvPr id="23" name="Picture Placeholder 2"/>
          <p:cNvSpPr>
            <a:spLocks noGrp="1" noChangeAspect="1"/>
          </p:cNvSpPr>
          <p:nvPr>
            <p:ph type="pic" idx="21" hasCustomPrompt="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hasCustomPrompt="1"/>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endParaRPr lang="it-IT"/>
          </a:p>
        </p:txBody>
      </p:sp>
      <p:sp>
        <p:nvSpPr>
          <p:cNvPr id="25" name="Text Placeholder 4"/>
          <p:cNvSpPr>
            <a:spLocks noGrp="1"/>
          </p:cNvSpPr>
          <p:nvPr>
            <p:ph type="body" sz="quarter" idx="13" hasCustomPrompt="1"/>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endParaRPr lang="it-IT"/>
          </a:p>
        </p:txBody>
      </p:sp>
      <p:sp>
        <p:nvSpPr>
          <p:cNvPr id="26" name="Picture Placeholder 2"/>
          <p:cNvSpPr>
            <a:spLocks noGrp="1" noChangeAspect="1"/>
          </p:cNvSpPr>
          <p:nvPr>
            <p:ph type="pic" idx="22" hasCustomPrompt="1"/>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hasCustomPrompt="1"/>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endParaRPr lang="it-IT"/>
          </a:p>
        </p:txBody>
      </p:sp>
      <p:sp>
        <p:nvSpPr>
          <p:cNvPr id="3" name="Date Placeholder 2"/>
          <p:cNvSpPr>
            <a:spLocks noGrp="1"/>
          </p:cNvSpPr>
          <p:nvPr>
            <p:ph type="dt" sz="half" idx="10"/>
          </p:nvPr>
        </p:nvSpPr>
        <p:spPr/>
        <p:txBody>
          <a:bodyPr/>
          <a:lstStyle/>
          <a:p>
            <a:fld id="{E4C217A7-2F54-4D52-8636-7E1DFE703C00}" type="datetime1">
              <a:rPr lang="en-US" smtClean="0"/>
            </a:fld>
            <a:endParaRPr lang="en-US" dirty="0"/>
          </a:p>
        </p:txBody>
      </p:sp>
      <p:sp>
        <p:nvSpPr>
          <p:cNvPr id="4" name="Footer Placeholder 3"/>
          <p:cNvSpPr>
            <a:spLocks noGrp="1"/>
          </p:cNvSpPr>
          <p:nvPr>
            <p:ph type="ftr" sz="quarter" idx="11"/>
          </p:nvPr>
        </p:nvSpPr>
        <p:spPr/>
        <p:txBody>
          <a:bodyPr/>
          <a:lstStyle/>
          <a:p>
            <a:r>
              <a:rPr lang="en-US"/>
              <a:t>Roberta Tardi</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it-IT"/>
              <a:t>Fare clic per modificare lo stile del titolo dello schema</a:t>
            </a:r>
            <a:endParaRPr lang="en-US" dirty="0"/>
          </a:p>
        </p:txBody>
      </p:sp>
      <p:sp>
        <p:nvSpPr>
          <p:cNvPr id="11" name="Vertical Text Placeholder 2"/>
          <p:cNvSpPr>
            <a:spLocks noGrp="1"/>
          </p:cNvSpPr>
          <p:nvPr>
            <p:ph type="body" orient="vert" sz="quarter" idx="13" hasCustomPrompt="1"/>
          </p:nvPr>
        </p:nvSpPr>
        <p:spPr>
          <a:xfrm>
            <a:off x="913775" y="2367093"/>
            <a:ext cx="10364452" cy="3424107"/>
          </a:xfrm>
        </p:spPr>
        <p:txBody>
          <a:bodyPr vert="eaVert"/>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en-US" dirty="0"/>
          </a:p>
        </p:txBody>
      </p:sp>
      <p:sp>
        <p:nvSpPr>
          <p:cNvPr id="4" name="Date Placeholder 3"/>
          <p:cNvSpPr>
            <a:spLocks noGrp="1"/>
          </p:cNvSpPr>
          <p:nvPr>
            <p:ph type="dt" sz="half" idx="10"/>
          </p:nvPr>
        </p:nvSpPr>
        <p:spPr/>
        <p:txBody>
          <a:bodyPr/>
          <a:lstStyle/>
          <a:p>
            <a:fld id="{89969D52-C61F-40BF-A6D7-DDE34CB1AF05}" type="datetime1">
              <a:rPr lang="en-US" smtClean="0"/>
            </a:fld>
            <a:endParaRPr lang="en-US" dirty="0"/>
          </a:p>
        </p:txBody>
      </p:sp>
      <p:sp>
        <p:nvSpPr>
          <p:cNvPr id="5" name="Footer Placeholder 4"/>
          <p:cNvSpPr>
            <a:spLocks noGrp="1"/>
          </p:cNvSpPr>
          <p:nvPr>
            <p:ph type="ftr" sz="quarter" idx="11"/>
          </p:nvPr>
        </p:nvSpPr>
        <p:spPr/>
        <p:txBody>
          <a:bodyPr/>
          <a:lstStyle/>
          <a:p>
            <a:r>
              <a:rPr lang="en-US"/>
              <a:t>Roberta Tardi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hasCustomPrompt="1"/>
          </p:nvPr>
        </p:nvSpPr>
        <p:spPr>
          <a:xfrm>
            <a:off x="8724900" y="609601"/>
            <a:ext cx="2553326" cy="5181599"/>
          </a:xfrm>
        </p:spPr>
        <p:txBody>
          <a:bodyPr vert="eaVert"/>
          <a:lstStyle>
            <a:lvl1pPr algn="l">
              <a:defRPr/>
            </a:lvl1pPr>
          </a:lstStyle>
          <a:p>
            <a:r>
              <a:rPr lang="it-IT"/>
              <a:t>Fare clic per modificare lo stile del titolo dello schema</a:t>
            </a:r>
            <a:endParaRPr lang="en-US" dirty="0"/>
          </a:p>
        </p:txBody>
      </p:sp>
      <p:sp>
        <p:nvSpPr>
          <p:cNvPr id="8" name="Vertical Text Placeholder 2"/>
          <p:cNvSpPr>
            <a:spLocks noGrp="1"/>
          </p:cNvSpPr>
          <p:nvPr>
            <p:ph type="body" orient="vert" sz="quarter" idx="13" hasCustomPrompt="1"/>
          </p:nvPr>
        </p:nvSpPr>
        <p:spPr>
          <a:xfrm>
            <a:off x="913775" y="609601"/>
            <a:ext cx="7658724" cy="5181599"/>
          </a:xfrm>
        </p:spPr>
        <p:txBody>
          <a:bodyPr vert="eaVert"/>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en-US" dirty="0"/>
          </a:p>
        </p:txBody>
      </p:sp>
      <p:sp>
        <p:nvSpPr>
          <p:cNvPr id="4" name="Date Placeholder 3"/>
          <p:cNvSpPr>
            <a:spLocks noGrp="1"/>
          </p:cNvSpPr>
          <p:nvPr>
            <p:ph type="dt" sz="half" idx="10"/>
          </p:nvPr>
        </p:nvSpPr>
        <p:spPr/>
        <p:txBody>
          <a:bodyPr/>
          <a:lstStyle/>
          <a:p>
            <a:fld id="{1DCF01FA-E70B-4BA2-8DE5-67AB984CD02A}" type="datetime1">
              <a:rPr lang="en-US" smtClean="0"/>
            </a:fld>
            <a:endParaRPr lang="en-US" dirty="0"/>
          </a:p>
        </p:txBody>
      </p:sp>
      <p:sp>
        <p:nvSpPr>
          <p:cNvPr id="5" name="Footer Placeholder 4"/>
          <p:cNvSpPr>
            <a:spLocks noGrp="1"/>
          </p:cNvSpPr>
          <p:nvPr>
            <p:ph type="ftr" sz="quarter" idx="11"/>
          </p:nvPr>
        </p:nvSpPr>
        <p:spPr/>
        <p:txBody>
          <a:bodyPr/>
          <a:lstStyle/>
          <a:p>
            <a:r>
              <a:rPr lang="en-US"/>
              <a:t>Roberta Tardi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Due contenut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hasCustomPrompt="1"/>
          </p:nvPr>
        </p:nvSpPr>
        <p:spPr>
          <a:xfrm>
            <a:off x="1298448" y="2560320"/>
            <a:ext cx="4718304" cy="3310128"/>
          </a:xfrm>
        </p:spPr>
        <p:txBody>
          <a:bodyPr>
            <a:normAutofit/>
          </a:body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en-US" dirty="0"/>
          </a:p>
        </p:txBody>
      </p:sp>
      <p:sp>
        <p:nvSpPr>
          <p:cNvPr id="4" name="Content Placeholder 3"/>
          <p:cNvSpPr>
            <a:spLocks noGrp="1"/>
          </p:cNvSpPr>
          <p:nvPr>
            <p:ph sz="half" idx="2" hasCustomPrompt="1"/>
          </p:nvPr>
        </p:nvSpPr>
        <p:spPr>
          <a:xfrm>
            <a:off x="6181344" y="2560320"/>
            <a:ext cx="4718304" cy="3310128"/>
          </a:xfrm>
        </p:spPr>
        <p:txBody>
          <a:bodyPr>
            <a:normAutofit/>
          </a:body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en-US" dirty="0"/>
          </a:p>
        </p:txBody>
      </p:sp>
      <p:sp>
        <p:nvSpPr>
          <p:cNvPr id="5" name="Date Placeholder 4"/>
          <p:cNvSpPr>
            <a:spLocks noGrp="1"/>
          </p:cNvSpPr>
          <p:nvPr>
            <p:ph type="dt" sz="half" idx="10"/>
          </p:nvPr>
        </p:nvSpPr>
        <p:spPr/>
        <p:txBody>
          <a:bodyPr/>
          <a:lstStyle/>
          <a:p>
            <a:fld id="{34644FF4-3D84-4A42-B7EB-F19602A85CAD}" type="datetime1">
              <a:rPr lang="en-US" smtClean="0"/>
            </a:fld>
            <a:endParaRPr lang="en-US" dirty="0"/>
          </a:p>
        </p:txBody>
      </p:sp>
      <p:sp>
        <p:nvSpPr>
          <p:cNvPr id="6" name="Footer Placeholder 5"/>
          <p:cNvSpPr>
            <a:spLocks noGrp="1"/>
          </p:cNvSpPr>
          <p:nvPr>
            <p:ph type="ftr" sz="quarter" idx="11"/>
          </p:nvPr>
        </p:nvSpPr>
        <p:spPr/>
        <p:txBody>
          <a:bodyPr/>
          <a:lstStyle/>
          <a:p>
            <a:r>
              <a:rPr lang="en-US"/>
              <a:t>Roberta Tardi</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it-IT"/>
              <a:t>Roberta Tardi</a:t>
            </a:r>
            <a:endParaRPr lang="it-IT"/>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E18DE0FE-80D4-4D74-BF15-3E020416BA26}" type="datetime1">
              <a:rPr lang="en-US" smtClean="0"/>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hasCustomPrompt="1"/>
          </p:nvPr>
        </p:nvSpPr>
        <p:spPr>
          <a:xfrm>
            <a:off x="913774" y="2367092"/>
            <a:ext cx="10363826" cy="3424107"/>
          </a:xfrm>
        </p:spPr>
        <p:txBody>
          <a:body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en-US" dirty="0"/>
          </a:p>
        </p:txBody>
      </p:sp>
      <p:sp>
        <p:nvSpPr>
          <p:cNvPr id="4" name="Date Placeholder 3"/>
          <p:cNvSpPr>
            <a:spLocks noGrp="1"/>
          </p:cNvSpPr>
          <p:nvPr>
            <p:ph type="dt" sz="half" idx="10"/>
          </p:nvPr>
        </p:nvSpPr>
        <p:spPr/>
        <p:txBody>
          <a:bodyPr/>
          <a:lstStyle/>
          <a:p>
            <a:fld id="{3CABF6FF-89AF-4C38-8B1A-FBE3244BF549}" type="datetime1">
              <a:rPr lang="en-US" smtClean="0"/>
            </a:fld>
            <a:endParaRPr lang="en-US" dirty="0"/>
          </a:p>
        </p:txBody>
      </p:sp>
      <p:sp>
        <p:nvSpPr>
          <p:cNvPr id="5" name="Footer Placeholder 4"/>
          <p:cNvSpPr>
            <a:spLocks noGrp="1"/>
          </p:cNvSpPr>
          <p:nvPr>
            <p:ph type="ftr" sz="quarter" idx="11"/>
          </p:nvPr>
        </p:nvSpPr>
        <p:spPr/>
        <p:txBody>
          <a:bodyPr/>
          <a:lstStyle/>
          <a:p>
            <a:r>
              <a:rPr lang="en-US"/>
              <a:t>Roberta Tardi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a:t>Fare clic per modificare lo stile del titolo dello schema</a:t>
            </a:r>
            <a:endParaRPr lang="en-US" dirty="0"/>
          </a:p>
        </p:txBody>
      </p:sp>
      <p:sp>
        <p:nvSpPr>
          <p:cNvPr id="3" name="Content Placeholder 2"/>
          <p:cNvSpPr>
            <a:spLocks noGrp="1"/>
          </p:cNvSpPr>
          <p:nvPr>
            <p:ph idx="1" hasCustomPrompt="1"/>
          </p:nvPr>
        </p:nvSpPr>
        <p:spPr/>
        <p:txBody>
          <a:body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en-US" dirty="0"/>
          </a:p>
        </p:txBody>
      </p:sp>
      <p:sp>
        <p:nvSpPr>
          <p:cNvPr id="4" name="Date Placeholder 3"/>
          <p:cNvSpPr>
            <a:spLocks noGrp="1"/>
          </p:cNvSpPr>
          <p:nvPr>
            <p:ph type="dt" sz="half" idx="10"/>
          </p:nvPr>
        </p:nvSpPr>
        <p:spPr/>
        <p:txBody>
          <a:bodyPr/>
          <a:lstStyle/>
          <a:p>
            <a:fld id="{6180A0FB-3134-4128-9D01-A1F8A593F851}" type="datetime1">
              <a:rPr lang="en-US" smtClean="0"/>
            </a:fld>
            <a:endParaRPr lang="en-US" dirty="0"/>
          </a:p>
        </p:txBody>
      </p:sp>
      <p:sp>
        <p:nvSpPr>
          <p:cNvPr id="5" name="Footer Placeholder 4"/>
          <p:cNvSpPr>
            <a:spLocks noGrp="1"/>
          </p:cNvSpPr>
          <p:nvPr>
            <p:ph type="ftr" sz="quarter" idx="11"/>
          </p:nvPr>
        </p:nvSpPr>
        <p:spPr/>
        <p:txBody>
          <a:bodyPr/>
          <a:lstStyle/>
          <a:p>
            <a:r>
              <a:rPr lang="en-US"/>
              <a:t>Roberta Tardi</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BE232A"/>
                </a:solidFill>
                <a:latin typeface="Calibri" panose="020F0502020204030204"/>
                <a:cs typeface="Calibri" panose="020F050202020403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it-IT"/>
              <a:t>Roberta Tardi</a:t>
            </a:r>
            <a:endParaRPr lang="it-IT"/>
          </a:p>
        </p:txBody>
      </p:sp>
      <p:sp>
        <p:nvSpPr>
          <p:cNvPr id="4" name="Holder 4"/>
          <p:cNvSpPr>
            <a:spLocks noGrp="1"/>
          </p:cNvSpPr>
          <p:nvPr>
            <p:ph type="dt" sz="half" idx="6"/>
          </p:nvPr>
        </p:nvSpPr>
        <p:spPr/>
        <p:txBody>
          <a:bodyPr lIns="0" tIns="0" rIns="0" bIns="0"/>
          <a:lstStyle>
            <a:lvl1pPr>
              <a:defRPr sz="1100" b="0" i="0">
                <a:solidFill>
                  <a:schemeClr val="tx1"/>
                </a:solidFill>
                <a:latin typeface="Calibri" panose="020F0502020204030204"/>
                <a:cs typeface="Calibri" panose="020F0502020204030204"/>
              </a:defRPr>
            </a:lvl1pPr>
          </a:lstStyle>
          <a:p>
            <a:pPr marL="12700">
              <a:lnSpc>
                <a:spcPts val="1150"/>
              </a:lnSpc>
            </a:pPr>
            <a:fld id="{98DFA4ED-0CDA-4543-ADD1-BE0B91205BE4}" type="datetime1">
              <a:rPr lang="en-US" smtClean="0"/>
            </a:fld>
            <a:endParaRPr dirty="0"/>
          </a:p>
        </p:txBody>
      </p:sp>
      <p:sp>
        <p:nvSpPr>
          <p:cNvPr id="5" name="Holder 5"/>
          <p:cNvSpPr>
            <a:spLocks noGrp="1"/>
          </p:cNvSpPr>
          <p:nvPr>
            <p:ph type="sldNum" sz="quarter" idx="7"/>
          </p:nvPr>
        </p:nvSpPr>
        <p:spPr/>
        <p:txBody>
          <a:bodyPr lIns="0" tIns="0" rIns="0" bIns="0"/>
          <a:lstStyle>
            <a:lvl1pPr>
              <a:defRPr sz="1100" b="0" i="0">
                <a:solidFill>
                  <a:schemeClr val="tx1"/>
                </a:solidFill>
                <a:latin typeface="Calibri" panose="020F0502020204030204"/>
                <a:cs typeface="Calibri" panose="020F0502020204030204"/>
              </a:defRPr>
            </a:lvl1pPr>
          </a:lstStyle>
          <a:p>
            <a:pPr marL="38100">
              <a:lnSpc>
                <a:spcPts val="1150"/>
              </a:lnSpc>
            </a:pPr>
            <a:fld id="{81D60167-4931-47E6-BA6A-407CBD079E47}" type="slidenum">
              <a:rPr dirty="0"/>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913774" y="828563"/>
            <a:ext cx="10351752" cy="2736819"/>
          </a:xfrm>
        </p:spPr>
        <p:txBody>
          <a:bodyPr anchor="b">
            <a:normAutofit/>
          </a:bodyPr>
          <a:lstStyle>
            <a:lvl1pPr>
              <a:defRPr sz="4000"/>
            </a:lvl1pPr>
          </a:lstStyle>
          <a:p>
            <a:r>
              <a:rPr lang="it-IT"/>
              <a:t>Fare clic per modificare lo stile del titolo dello schema</a:t>
            </a:r>
            <a:endParaRPr lang="en-US" dirty="0"/>
          </a:p>
        </p:txBody>
      </p:sp>
      <p:sp>
        <p:nvSpPr>
          <p:cNvPr id="3" name="Text Placeholder 2"/>
          <p:cNvSpPr>
            <a:spLocks noGrp="1"/>
          </p:cNvSpPr>
          <p:nvPr>
            <p:ph type="body" idx="1" hasCustomPrompt="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endParaRPr lang="it-IT"/>
          </a:p>
        </p:txBody>
      </p:sp>
      <p:sp>
        <p:nvSpPr>
          <p:cNvPr id="4" name="Date Placeholder 3"/>
          <p:cNvSpPr>
            <a:spLocks noGrp="1"/>
          </p:cNvSpPr>
          <p:nvPr>
            <p:ph type="dt" sz="half" idx="10"/>
          </p:nvPr>
        </p:nvSpPr>
        <p:spPr/>
        <p:txBody>
          <a:bodyPr/>
          <a:lstStyle/>
          <a:p>
            <a:fld id="{5DBC7FB1-D1BD-413E-92E5-9D40FB1F16B6}" type="datetime1">
              <a:rPr lang="en-US" smtClean="0"/>
            </a:fld>
            <a:endParaRPr lang="en-US" dirty="0"/>
          </a:p>
        </p:txBody>
      </p:sp>
      <p:sp>
        <p:nvSpPr>
          <p:cNvPr id="5" name="Footer Placeholder 4"/>
          <p:cNvSpPr>
            <a:spLocks noGrp="1"/>
          </p:cNvSpPr>
          <p:nvPr>
            <p:ph type="ftr" sz="quarter" idx="11"/>
          </p:nvPr>
        </p:nvSpPr>
        <p:spPr/>
        <p:txBody>
          <a:bodyPr/>
          <a:lstStyle/>
          <a:p>
            <a:r>
              <a:rPr lang="en-US"/>
              <a:t>Roberta Tardi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hasCustomPrompt="1"/>
          </p:nvPr>
        </p:nvSpPr>
        <p:spPr>
          <a:xfrm>
            <a:off x="913775" y="618517"/>
            <a:ext cx="10364451" cy="1596177"/>
          </a:xfrm>
        </p:spPr>
        <p:txBody>
          <a:bodyPr/>
          <a:lstStyle/>
          <a:p>
            <a:r>
              <a:rPr lang="it-IT"/>
              <a:t>Fare clic per modificare lo stile del titolo dello schema</a:t>
            </a:r>
            <a:endParaRPr lang="en-US" dirty="0"/>
          </a:p>
        </p:txBody>
      </p:sp>
      <p:sp>
        <p:nvSpPr>
          <p:cNvPr id="12" name="Content Placeholder 2"/>
          <p:cNvSpPr>
            <a:spLocks noGrp="1"/>
          </p:cNvSpPr>
          <p:nvPr>
            <p:ph sz="quarter" idx="13" hasCustomPrompt="1"/>
          </p:nvPr>
        </p:nvSpPr>
        <p:spPr>
          <a:xfrm>
            <a:off x="913774" y="2367092"/>
            <a:ext cx="5106026" cy="3424107"/>
          </a:xfrm>
        </p:spPr>
        <p:txBody>
          <a:body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en-US" dirty="0"/>
          </a:p>
        </p:txBody>
      </p:sp>
      <p:sp>
        <p:nvSpPr>
          <p:cNvPr id="13" name="Content Placeholder 3"/>
          <p:cNvSpPr>
            <a:spLocks noGrp="1"/>
          </p:cNvSpPr>
          <p:nvPr>
            <p:ph sz="quarter" idx="14" hasCustomPrompt="1"/>
          </p:nvPr>
        </p:nvSpPr>
        <p:spPr>
          <a:xfrm>
            <a:off x="6172200" y="2367092"/>
            <a:ext cx="5105400" cy="3424107"/>
          </a:xfrm>
        </p:spPr>
        <p:txBody>
          <a:body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en-US" dirty="0"/>
          </a:p>
        </p:txBody>
      </p:sp>
      <p:sp>
        <p:nvSpPr>
          <p:cNvPr id="5" name="Date Placeholder 4"/>
          <p:cNvSpPr>
            <a:spLocks noGrp="1"/>
          </p:cNvSpPr>
          <p:nvPr>
            <p:ph type="dt" sz="half" idx="10"/>
          </p:nvPr>
        </p:nvSpPr>
        <p:spPr/>
        <p:txBody>
          <a:bodyPr/>
          <a:lstStyle/>
          <a:p>
            <a:fld id="{398E4480-FF8C-4B2B-960F-FF961A8BEA1B}" type="datetime1">
              <a:rPr lang="en-US" smtClean="0"/>
            </a:fld>
            <a:endParaRPr lang="en-US" dirty="0"/>
          </a:p>
        </p:txBody>
      </p:sp>
      <p:sp>
        <p:nvSpPr>
          <p:cNvPr id="6" name="Footer Placeholder 5"/>
          <p:cNvSpPr>
            <a:spLocks noGrp="1"/>
          </p:cNvSpPr>
          <p:nvPr>
            <p:ph type="ftr" sz="quarter" idx="11"/>
          </p:nvPr>
        </p:nvSpPr>
        <p:spPr/>
        <p:txBody>
          <a:bodyPr/>
          <a:lstStyle/>
          <a:p>
            <a:r>
              <a:rPr lang="en-US"/>
              <a:t>Roberta Tardi</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hasCustomPrompt="1"/>
          </p:nvPr>
        </p:nvSpPr>
        <p:spPr>
          <a:xfrm>
            <a:off x="913775" y="618517"/>
            <a:ext cx="10364451" cy="1596177"/>
          </a:xfrm>
        </p:spPr>
        <p:txBody>
          <a:bodyPr/>
          <a:lstStyle/>
          <a:p>
            <a:r>
              <a:rPr lang="it-IT"/>
              <a:t>Fare clic per modificare lo stile del titolo dello schema</a:t>
            </a:r>
            <a:endParaRPr lang="en-US" dirty="0"/>
          </a:p>
        </p:txBody>
      </p:sp>
      <p:sp>
        <p:nvSpPr>
          <p:cNvPr id="3" name="Text Placeholder 2"/>
          <p:cNvSpPr>
            <a:spLocks noGrp="1"/>
          </p:cNvSpPr>
          <p:nvPr>
            <p:ph type="body" idx="1" hasCustomPrompt="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endParaRPr lang="it-IT"/>
          </a:p>
        </p:txBody>
      </p:sp>
      <p:sp>
        <p:nvSpPr>
          <p:cNvPr id="12" name="Content Placeholder 3"/>
          <p:cNvSpPr>
            <a:spLocks noGrp="1"/>
          </p:cNvSpPr>
          <p:nvPr>
            <p:ph sz="quarter" idx="13" hasCustomPrompt="1"/>
          </p:nvPr>
        </p:nvSpPr>
        <p:spPr>
          <a:xfrm>
            <a:off x="913774" y="3051012"/>
            <a:ext cx="5106027" cy="2740187"/>
          </a:xfrm>
        </p:spPr>
        <p:txBody>
          <a:body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en-US" dirty="0"/>
          </a:p>
        </p:txBody>
      </p:sp>
      <p:sp>
        <p:nvSpPr>
          <p:cNvPr id="5" name="Text Placeholder 4"/>
          <p:cNvSpPr>
            <a:spLocks noGrp="1"/>
          </p:cNvSpPr>
          <p:nvPr>
            <p:ph type="body" sz="quarter" idx="3" hasCustomPrompt="1"/>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endParaRPr lang="it-IT"/>
          </a:p>
        </p:txBody>
      </p:sp>
      <p:sp>
        <p:nvSpPr>
          <p:cNvPr id="13" name="Content Placeholder 5"/>
          <p:cNvSpPr>
            <a:spLocks noGrp="1"/>
          </p:cNvSpPr>
          <p:nvPr>
            <p:ph sz="quarter" idx="14" hasCustomPrompt="1"/>
          </p:nvPr>
        </p:nvSpPr>
        <p:spPr>
          <a:xfrm>
            <a:off x="6172200" y="3051012"/>
            <a:ext cx="5105401" cy="2740187"/>
          </a:xfrm>
        </p:spPr>
        <p:txBody>
          <a:body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en-US" dirty="0"/>
          </a:p>
        </p:txBody>
      </p:sp>
      <p:sp>
        <p:nvSpPr>
          <p:cNvPr id="7" name="Date Placeholder 6"/>
          <p:cNvSpPr>
            <a:spLocks noGrp="1"/>
          </p:cNvSpPr>
          <p:nvPr>
            <p:ph type="dt" sz="half" idx="10"/>
          </p:nvPr>
        </p:nvSpPr>
        <p:spPr/>
        <p:txBody>
          <a:bodyPr/>
          <a:lstStyle/>
          <a:p>
            <a:fld id="{5219EC6D-C5D1-433C-8A4D-A47E15E392AC}" type="datetime1">
              <a:rPr lang="en-US" smtClean="0"/>
            </a:fld>
            <a:endParaRPr lang="en-US" dirty="0"/>
          </a:p>
        </p:txBody>
      </p:sp>
      <p:sp>
        <p:nvSpPr>
          <p:cNvPr id="8" name="Footer Placeholder 7"/>
          <p:cNvSpPr>
            <a:spLocks noGrp="1"/>
          </p:cNvSpPr>
          <p:nvPr>
            <p:ph type="ftr" sz="quarter" idx="11"/>
          </p:nvPr>
        </p:nvSpPr>
        <p:spPr/>
        <p:txBody>
          <a:bodyPr/>
          <a:lstStyle/>
          <a:p>
            <a:r>
              <a:rPr lang="en-US"/>
              <a:t>Roberta Tardi</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7F9B2659-464D-431E-8F81-BA7E73259DEC}" type="datetime1">
              <a:rPr lang="en-US" smtClean="0"/>
            </a:fld>
            <a:endParaRPr lang="en-US" dirty="0"/>
          </a:p>
        </p:txBody>
      </p:sp>
      <p:sp>
        <p:nvSpPr>
          <p:cNvPr id="4" name="Footer Placeholder 3"/>
          <p:cNvSpPr>
            <a:spLocks noGrp="1"/>
          </p:cNvSpPr>
          <p:nvPr>
            <p:ph type="ftr" sz="quarter" idx="11"/>
          </p:nvPr>
        </p:nvSpPr>
        <p:spPr/>
        <p:txBody>
          <a:bodyPr/>
          <a:lstStyle/>
          <a:p>
            <a:r>
              <a:rPr lang="en-US"/>
              <a:t>Roberta Tardi</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5CD6DF9-ABAD-40CC-8F9C-0D99F0336108}" type="datetime1">
              <a:rPr lang="en-US" smtClean="0"/>
            </a:fld>
            <a:endParaRPr lang="en-US" dirty="0"/>
          </a:p>
        </p:txBody>
      </p:sp>
      <p:sp>
        <p:nvSpPr>
          <p:cNvPr id="3" name="Footer Placeholder 2"/>
          <p:cNvSpPr>
            <a:spLocks noGrp="1"/>
          </p:cNvSpPr>
          <p:nvPr>
            <p:ph type="ftr" sz="quarter" idx="11"/>
          </p:nvPr>
        </p:nvSpPr>
        <p:spPr/>
        <p:txBody>
          <a:bodyPr/>
          <a:lstStyle/>
          <a:p>
            <a:r>
              <a:rPr lang="en-US"/>
              <a:t>Roberta Tardi</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913775" y="609600"/>
            <a:ext cx="3935688" cy="2023252"/>
          </a:xfrm>
        </p:spPr>
        <p:txBody>
          <a:bodyPr anchor="b"/>
          <a:lstStyle>
            <a:lvl1pPr algn="ctr">
              <a:defRPr sz="3200"/>
            </a:lvl1pPr>
          </a:lstStyle>
          <a:p>
            <a:r>
              <a:rPr lang="it-IT"/>
              <a:t>Fare clic per modificare lo stile del titolo dello schema</a:t>
            </a:r>
            <a:endParaRPr lang="en-US" dirty="0"/>
          </a:p>
        </p:txBody>
      </p:sp>
      <p:sp>
        <p:nvSpPr>
          <p:cNvPr id="10" name="Content Placeholder 2"/>
          <p:cNvSpPr>
            <a:spLocks noGrp="1"/>
          </p:cNvSpPr>
          <p:nvPr>
            <p:ph sz="quarter" idx="13" hasCustomPrompt="1"/>
          </p:nvPr>
        </p:nvSpPr>
        <p:spPr>
          <a:xfrm>
            <a:off x="5078062" y="609600"/>
            <a:ext cx="6200163" cy="5181599"/>
          </a:xfrm>
        </p:spPr>
        <p:txBody>
          <a:body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en-US" dirty="0"/>
          </a:p>
        </p:txBody>
      </p:sp>
      <p:sp>
        <p:nvSpPr>
          <p:cNvPr id="4" name="Text Placeholder 3"/>
          <p:cNvSpPr>
            <a:spLocks noGrp="1"/>
          </p:cNvSpPr>
          <p:nvPr>
            <p:ph type="body" sz="half" idx="2" hasCustomPrompt="1"/>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endParaRPr lang="it-IT"/>
          </a:p>
        </p:txBody>
      </p:sp>
      <p:sp>
        <p:nvSpPr>
          <p:cNvPr id="5" name="Date Placeholder 4"/>
          <p:cNvSpPr>
            <a:spLocks noGrp="1"/>
          </p:cNvSpPr>
          <p:nvPr>
            <p:ph type="dt" sz="half" idx="10"/>
          </p:nvPr>
        </p:nvSpPr>
        <p:spPr/>
        <p:txBody>
          <a:bodyPr/>
          <a:lstStyle/>
          <a:p>
            <a:fld id="{8218B2E9-275E-46C2-9751-C8ACEE5E29FA}" type="datetime1">
              <a:rPr lang="en-US" smtClean="0"/>
            </a:fld>
            <a:endParaRPr lang="en-US" dirty="0"/>
          </a:p>
        </p:txBody>
      </p:sp>
      <p:sp>
        <p:nvSpPr>
          <p:cNvPr id="6" name="Footer Placeholder 5"/>
          <p:cNvSpPr>
            <a:spLocks noGrp="1"/>
          </p:cNvSpPr>
          <p:nvPr>
            <p:ph type="ftr" sz="quarter" idx="11"/>
          </p:nvPr>
        </p:nvSpPr>
        <p:spPr/>
        <p:txBody>
          <a:bodyPr/>
          <a:lstStyle/>
          <a:p>
            <a:r>
              <a:rPr lang="en-US"/>
              <a:t>Roberta Tardi</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913774" y="609600"/>
            <a:ext cx="5934969" cy="2023254"/>
          </a:xfrm>
        </p:spPr>
        <p:txBody>
          <a:bodyPr anchor="b"/>
          <a:lstStyle>
            <a:lvl1pPr algn="ct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hasCustomPrompt="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hasCustomPrompt="1"/>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endParaRPr lang="it-IT"/>
          </a:p>
        </p:txBody>
      </p:sp>
      <p:sp>
        <p:nvSpPr>
          <p:cNvPr id="5" name="Date Placeholder 4"/>
          <p:cNvSpPr>
            <a:spLocks noGrp="1"/>
          </p:cNvSpPr>
          <p:nvPr>
            <p:ph type="dt" sz="half" idx="10"/>
          </p:nvPr>
        </p:nvSpPr>
        <p:spPr/>
        <p:txBody>
          <a:bodyPr/>
          <a:lstStyle/>
          <a:p>
            <a:fld id="{CFF9EFBF-CD3B-4FA1-950C-C1CDF5D98D56}" type="datetime1">
              <a:rPr lang="en-US" smtClean="0"/>
            </a:fld>
            <a:endParaRPr lang="en-US" dirty="0"/>
          </a:p>
        </p:txBody>
      </p:sp>
      <p:sp>
        <p:nvSpPr>
          <p:cNvPr id="6" name="Footer Placeholder 5"/>
          <p:cNvSpPr>
            <a:spLocks noGrp="1"/>
          </p:cNvSpPr>
          <p:nvPr>
            <p:ph type="ftr" sz="quarter" idx="11"/>
          </p:nvPr>
        </p:nvSpPr>
        <p:spPr/>
        <p:txBody>
          <a:bodyPr/>
          <a:lstStyle/>
          <a:p>
            <a:r>
              <a:rPr lang="en-US"/>
              <a:t>Roberta Tardi</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image" Target="../media/image3.png"/><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23B94F8-F03D-4E19-B1F5-1FB322F3FC11}" type="datetime1">
              <a:rPr lang="en-US" smtClean="0"/>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a:t>Roberta Tardi</a:t>
            </a:r>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3.png"/></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0.png"/></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5.jpeg"/><Relationship Id="rId1" Type="http://schemas.openxmlformats.org/officeDocument/2006/relationships/image" Target="../media/image74.png"/></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5.jpeg"/><Relationship Id="rId1" Type="http://schemas.openxmlformats.org/officeDocument/2006/relationships/image" Target="../media/image76.png"/></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5.jpeg"/><Relationship Id="rId1" Type="http://schemas.openxmlformats.org/officeDocument/2006/relationships/image" Target="../media/image77.png"/></Relationships>
</file>

<file path=ppt/slides/_rels/slide10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9.jpeg"/><Relationship Id="rId1" Type="http://schemas.openxmlformats.org/officeDocument/2006/relationships/image" Target="../media/image78.png"/></Relationships>
</file>

<file path=ppt/slides/_rels/slide10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1.jpeg"/><Relationship Id="rId1" Type="http://schemas.openxmlformats.org/officeDocument/2006/relationships/image" Target="../media/image80.png"/></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3.jpeg"/><Relationship Id="rId1" Type="http://schemas.openxmlformats.org/officeDocument/2006/relationships/image" Target="../media/image82.png"/></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5.jpeg"/><Relationship Id="rId1" Type="http://schemas.openxmlformats.org/officeDocument/2006/relationships/image" Target="../media/image84.png"/></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7.png"/></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8.jpeg"/></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89.jpeg"/></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0.jpeg"/></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91.jpeg"/></Relationships>
</file>

<file path=ppt/slides/_rels/slide11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92.jpeg"/><Relationship Id="rId7" Type="http://schemas.openxmlformats.org/officeDocument/2006/relationships/hyperlink" Target="https://paroleostili.it/manifesto/" TargetMode="External"/><Relationship Id="rId6" Type="http://schemas.openxmlformats.org/officeDocument/2006/relationships/hyperlink" Target="https://rivistedigitali.erickson.it/integrazione-scolastica-sociale/archivio/vol-19-n-3/aggiornamenti-normativi/" TargetMode="External"/><Relationship Id="rId5" Type="http://schemas.openxmlformats.org/officeDocument/2006/relationships/hyperlink" Target="https://www.eenet.org.uk/resources/docs/Index%20Italian.pdf" TargetMode="External"/><Relationship Id="rId4" Type="http://schemas.openxmlformats.org/officeDocument/2006/relationships/hyperlink" Target="https://www.mondoausili.it/erickson-disabilita/" TargetMode="External"/><Relationship Id="rId3" Type="http://schemas.openxmlformats.org/officeDocument/2006/relationships/hyperlink" Target="http://portale.siva.it/it-IT/databases/classifications/productTypes/05" TargetMode="External"/><Relationship Id="rId2" Type="http://schemas.openxmlformats.org/officeDocument/2006/relationships/hyperlink" Target="http://www.indire.it/software/" TargetMode="External"/><Relationship Id="rId1" Type="http://schemas.openxmlformats.org/officeDocument/2006/relationships/hyperlink" Target="http://www.itd.ge.cnr.it/bsd/"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21.pn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24.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5.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26.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27.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28.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30.png"/><Relationship Id="rId1" Type="http://schemas.openxmlformats.org/officeDocument/2006/relationships/image" Target="../media/image2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1.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32.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33.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hyperlink" Target="http://www.ibe.unesco.org/sites/default/files/resources/ibe-crp-inclusiveeducation-2016_eng.pdf"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3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5.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6.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8.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8.jpe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8.jpe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9.jpe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9.jpe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0.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1.jpeg"/></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2.png"/></Relationships>
</file>

<file path=ppt/slides/_rels/slide7.xml.rels><?xml version="1.0" encoding="UTF-8" standalone="yes"?>
<Relationships xmlns="http://schemas.openxmlformats.org/package/2006/relationships"><Relationship Id="rId9" Type="http://schemas.openxmlformats.org/officeDocument/2006/relationships/hyperlink" Target="https://www.orizzontescuola.it/pei-provvisorio-in-vigore-da-questanno-quando-va-redatto-da-chi-e-in-quali-casi-guida-per-immagini/" TargetMode="External"/><Relationship Id="rId8" Type="http://schemas.openxmlformats.org/officeDocument/2006/relationships/hyperlink" Target="https://www.orizzontescuola.it/nuovo-pei-proposta-ore-di-sostegno-nuova-prospettiva-icf-tempistica-e-info-utili/" TargetMode="External"/><Relationship Id="rId7" Type="http://schemas.openxmlformats.org/officeDocument/2006/relationships/hyperlink" Target="https://www.orizzontescuola.it/nuovo-pei-compilazione-sezione-dieci-certificazione-competenze-come-procedere/" TargetMode="External"/><Relationship Id="rId6" Type="http://schemas.openxmlformats.org/officeDocument/2006/relationships/hyperlink" Target="https://www.orizzontescuola.it/nuovo-pei-compilazione-sezione-nove-tabella-riepilogativa-progetto-inclusione-guida-per-immagini/" TargetMode="External"/><Relationship Id="rId5" Type="http://schemas.openxmlformats.org/officeDocument/2006/relationships/hyperlink" Target="https://www.orizzontescuola.it/nuovo-pei-secondaria-ii-grado-progettazione-percorso-curricolare-come-si-compila-sezione-otto/" TargetMode="External"/><Relationship Id="rId4" Type="http://schemas.openxmlformats.org/officeDocument/2006/relationships/hyperlink" Target="https://www.orizzontescuola.it/nuovo-pei-facilitatori-universali-cosa-sono-e-come-si-individuano-strumento-autoanalisi-docenti/" TargetMode="External"/><Relationship Id="rId3" Type="http://schemas.openxmlformats.org/officeDocument/2006/relationships/hyperlink" Target="https://www.orizzontescuola.it/nuovo-pei-osservazione-e-interventi-sul-contesto-barriere-e-facilitatori-compilazione-sezioni-sei-e-sette/" TargetMode="External"/><Relationship Id="rId2" Type="http://schemas.openxmlformats.org/officeDocument/2006/relationships/hyperlink" Target="https://www.orizzontescuola.it/nuovo-pei-osservazione-e-interventi-sullalunno-guida-alla-compilazione-delle-sezioni-quattro-e-cinque/" TargetMode="External"/><Relationship Id="rId11" Type="http://schemas.openxmlformats.org/officeDocument/2006/relationships/slideLayout" Target="../slideLayouts/slideLayout7.xml"/><Relationship Id="rId10" Type="http://schemas.openxmlformats.org/officeDocument/2006/relationships/image" Target="../media/image7.jpeg"/><Relationship Id="rId1" Type="http://schemas.openxmlformats.org/officeDocument/2006/relationships/hyperlink" Target="https://www.orizzontescuola.it/nuovo-pei-come-compilare-le-sezioni-quadro-informativo-profilo-di-funzionamento-e-progetto-individuale/" TargetMode="Externa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5.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6.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9.jpe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47.jpe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8.pn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49.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50.jpe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51.jpe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5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emf"/></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53.jpeg"/></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4.png"/></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55.jpeg"/></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56.jpe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57.jpeg"/></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58.png"/></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59.jpeg"/></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1.jpeg"/><Relationship Id="rId1" Type="http://schemas.openxmlformats.org/officeDocument/2006/relationships/image" Target="../media/image60.png"/></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62.jpeg"/></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4.jpeg"/><Relationship Id="rId1" Type="http://schemas.openxmlformats.org/officeDocument/2006/relationships/image" Target="../media/image6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9.jpeg"/></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64.jpeg"/></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65.jpeg"/></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65.jpeg"/></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5.jpeg"/></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7.jpeg"/><Relationship Id="rId1" Type="http://schemas.openxmlformats.org/officeDocument/2006/relationships/image" Target="../media/image66.png"/></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7.jpeg"/></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7.jpeg"/></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7.jpeg"/><Relationship Id="rId1" Type="http://schemas.openxmlformats.org/officeDocument/2006/relationships/image" Target="../media/image68.png"/></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0.png"/><Relationship Id="rId1" Type="http://schemas.openxmlformats.org/officeDocument/2006/relationships/image" Target="../media/image69.png"/></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2.jpeg"/><Relationship Id="rId1" Type="http://schemas.openxmlformats.org/officeDocument/2006/relationships/image" Target="../media/image7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633130" y="1080664"/>
            <a:ext cx="6815669" cy="1221638"/>
          </a:xfrm>
          <a:solidFill>
            <a:schemeClr val="accent1">
              <a:lumMod val="40000"/>
              <a:lumOff val="60000"/>
            </a:schemeClr>
          </a:solidFill>
        </p:spPr>
        <p:txBody>
          <a:bodyPr>
            <a:normAutofit fontScale="90000"/>
          </a:bodyPr>
          <a:lstStyle/>
          <a:p>
            <a:pPr marL="0" marR="0" lvl="0" indent="0" defTabSz="457200" rtl="0" eaLnBrk="1" fontAlgn="auto" latinLnBrk="0" hangingPunct="1">
              <a:lnSpc>
                <a:spcPct val="107000"/>
              </a:lnSpc>
              <a:spcBef>
                <a:spcPts val="0"/>
              </a:spcBef>
              <a:spcAft>
                <a:spcPts val="800"/>
              </a:spcAft>
              <a:defRPr/>
            </a:pPr>
            <a:r>
              <a:rPr kumimoji="0" lang="it-IT" sz="2400" b="1" i="0" u="none" strike="noStrike" kern="1200" cap="none" spc="0" normalizeH="0" baseline="0" noProof="0" dirty="0">
                <a:ln>
                  <a:noFill/>
                </a:ln>
                <a:solidFill>
                  <a:schemeClr val="tx2"/>
                </a:solidFill>
                <a:effectLst/>
                <a:uLnTx/>
                <a:uFillTx/>
                <a:latin typeface="Garamond" panose="02020404030301010803" pitchFamily="18" charset="0"/>
                <a:ea typeface="Calibri" panose="020F0502020204030204" pitchFamily="34" charset="0"/>
                <a:cs typeface="Times New Roman" panose="02020603050405020304" pitchFamily="18" charset="0"/>
              </a:rPr>
              <a:t>IL NUOVO PEI:</a:t>
            </a:r>
            <a:br>
              <a:rPr kumimoji="0" lang="it-IT" sz="2400" b="1" i="0" u="none" strike="noStrike" kern="1200" cap="none" spc="0" normalizeH="0" baseline="0" noProof="0" dirty="0">
                <a:ln>
                  <a:noFill/>
                </a:ln>
                <a:solidFill>
                  <a:schemeClr val="tx2"/>
                </a:solidFill>
                <a:effectLst/>
                <a:uLnTx/>
                <a:uFillTx/>
                <a:latin typeface="Garamond" panose="02020404030301010803" pitchFamily="18" charset="0"/>
                <a:ea typeface="Calibri" panose="020F0502020204030204" pitchFamily="34" charset="0"/>
                <a:cs typeface="Times New Roman" panose="02020603050405020304" pitchFamily="18" charset="0"/>
              </a:rPr>
            </a:br>
            <a:r>
              <a:rPr kumimoji="0" lang="it-IT" sz="2400" b="1" i="0" u="none" strike="noStrike" kern="1200" cap="none" spc="0" normalizeH="0" baseline="0" noProof="0" dirty="0">
                <a:ln>
                  <a:noFill/>
                </a:ln>
                <a:solidFill>
                  <a:schemeClr val="tx2"/>
                </a:solidFill>
                <a:effectLst/>
                <a:uLnTx/>
                <a:uFillTx/>
                <a:latin typeface="Garamond" panose="02020404030301010803" pitchFamily="18" charset="0"/>
                <a:ea typeface="Calibri" panose="020F0502020204030204" pitchFamily="34" charset="0"/>
                <a:cs typeface="Times New Roman" panose="02020603050405020304" pitchFamily="18" charset="0"/>
              </a:rPr>
              <a:t>IL VALORE DELL’INCLUSIONE IN UN AMBIENTE BIO PSICO- SOCIALE</a:t>
            </a:r>
            <a:endParaRPr lang="it-IT" sz="2400" dirty="0">
              <a:solidFill>
                <a:schemeClr val="tx2"/>
              </a:solidFill>
            </a:endParaRPr>
          </a:p>
        </p:txBody>
      </p:sp>
      <p:sp>
        <p:nvSpPr>
          <p:cNvPr id="3" name="Sottotitolo 2"/>
          <p:cNvSpPr>
            <a:spLocks noGrp="1"/>
          </p:cNvSpPr>
          <p:nvPr>
            <p:ph type="subTitle" idx="1"/>
          </p:nvPr>
        </p:nvSpPr>
        <p:spPr>
          <a:xfrm>
            <a:off x="2633129" y="2888361"/>
            <a:ext cx="6815669" cy="2012533"/>
          </a:xfrm>
          <a:solidFill>
            <a:schemeClr val="accent2">
              <a:lumMod val="60000"/>
              <a:lumOff val="40000"/>
            </a:schemeClr>
          </a:solidFill>
        </p:spPr>
        <p:txBody>
          <a:bodyPr>
            <a:normAutofit/>
          </a:bodyPr>
          <a:lstStyle/>
          <a:p>
            <a:r>
              <a:rPr lang="it-IT" b="1" dirty="0">
                <a:solidFill>
                  <a:schemeClr val="tx2"/>
                </a:solidFill>
                <a:latin typeface="Garamond" panose="02020404030301010803" pitchFamily="18" charset="0"/>
              </a:rPr>
              <a:t>Istituto «C. Levi»- portici</a:t>
            </a:r>
            <a:endParaRPr lang="it-IT" b="1" dirty="0">
              <a:solidFill>
                <a:schemeClr val="tx2"/>
              </a:solidFill>
              <a:latin typeface="Garamond" panose="02020404030301010803" pitchFamily="18" charset="0"/>
            </a:endParaRPr>
          </a:p>
          <a:p>
            <a:r>
              <a:rPr lang="it-IT" b="1" dirty="0">
                <a:solidFill>
                  <a:schemeClr val="tx2"/>
                </a:solidFill>
                <a:latin typeface="Garamond" panose="02020404030301010803" pitchFamily="18" charset="0"/>
              </a:rPr>
              <a:t>7 novembre 2022</a:t>
            </a:r>
            <a:endParaRPr lang="it-IT" b="1" dirty="0">
              <a:solidFill>
                <a:schemeClr val="tx2"/>
              </a:solidFill>
              <a:latin typeface="Garamond" panose="02020404030301010803" pitchFamily="18" charset="0"/>
            </a:endParaRPr>
          </a:p>
          <a:p>
            <a:r>
              <a:rPr lang="it-IT" b="1" dirty="0">
                <a:solidFill>
                  <a:schemeClr val="tx2"/>
                </a:solidFill>
                <a:latin typeface="Garamond" panose="02020404030301010803" pitchFamily="18" charset="0"/>
              </a:rPr>
              <a:t>PRIMA PARTE</a:t>
            </a:r>
            <a:endParaRPr lang="it-IT" b="1" dirty="0">
              <a:solidFill>
                <a:schemeClr val="tx2"/>
              </a:solidFill>
              <a:latin typeface="Garamond" panose="02020404030301010803" pitchFamily="18" charset="0"/>
            </a:endParaRPr>
          </a:p>
          <a:p>
            <a:r>
              <a:rPr lang="it-IT" sz="1800" b="1" cap="none" dirty="0">
                <a:solidFill>
                  <a:schemeClr val="tx2"/>
                </a:solidFill>
                <a:latin typeface="Garamond" panose="02020404030301010803" pitchFamily="18" charset="0"/>
              </a:rPr>
              <a:t>a</a:t>
            </a:r>
            <a:r>
              <a:rPr lang="it-IT" sz="1800" b="1" dirty="0">
                <a:solidFill>
                  <a:schemeClr val="tx2"/>
                </a:solidFill>
                <a:latin typeface="Garamond" panose="02020404030301010803" pitchFamily="18" charset="0"/>
              </a:rPr>
              <a:t> </a:t>
            </a:r>
            <a:r>
              <a:rPr lang="it-IT" sz="1800" b="1" cap="none" dirty="0">
                <a:solidFill>
                  <a:schemeClr val="tx2"/>
                </a:solidFill>
                <a:latin typeface="Garamond" panose="02020404030301010803" pitchFamily="18" charset="0"/>
              </a:rPr>
              <a:t>cura</a:t>
            </a:r>
            <a:r>
              <a:rPr lang="it-IT" sz="1800" b="1" dirty="0">
                <a:solidFill>
                  <a:schemeClr val="tx2"/>
                </a:solidFill>
                <a:latin typeface="Garamond" panose="02020404030301010803" pitchFamily="18" charset="0"/>
              </a:rPr>
              <a:t> </a:t>
            </a:r>
            <a:r>
              <a:rPr lang="it-IT" sz="1800" b="1" cap="none" dirty="0">
                <a:solidFill>
                  <a:schemeClr val="tx2"/>
                </a:solidFill>
                <a:latin typeface="Garamond" panose="02020404030301010803" pitchFamily="18" charset="0"/>
              </a:rPr>
              <a:t>di</a:t>
            </a:r>
            <a:r>
              <a:rPr lang="it-IT" sz="1800" b="1" dirty="0">
                <a:solidFill>
                  <a:schemeClr val="tx2"/>
                </a:solidFill>
                <a:latin typeface="Garamond" panose="02020404030301010803" pitchFamily="18" charset="0"/>
              </a:rPr>
              <a:t> R</a:t>
            </a:r>
            <a:r>
              <a:rPr lang="it-IT" sz="1800" b="1" cap="none" dirty="0">
                <a:solidFill>
                  <a:schemeClr val="tx2"/>
                </a:solidFill>
                <a:latin typeface="Garamond" panose="02020404030301010803" pitchFamily="18" charset="0"/>
              </a:rPr>
              <a:t>oberta</a:t>
            </a:r>
            <a:r>
              <a:rPr lang="it-IT" sz="1800" b="1" dirty="0">
                <a:solidFill>
                  <a:schemeClr val="tx2"/>
                </a:solidFill>
                <a:latin typeface="Garamond" panose="02020404030301010803" pitchFamily="18" charset="0"/>
              </a:rPr>
              <a:t> </a:t>
            </a:r>
            <a:r>
              <a:rPr lang="it-IT" sz="1800" b="1" cap="none" dirty="0">
                <a:solidFill>
                  <a:schemeClr val="tx2"/>
                </a:solidFill>
                <a:latin typeface="Garamond" panose="02020404030301010803" pitchFamily="18" charset="0"/>
              </a:rPr>
              <a:t>Tardi</a:t>
            </a:r>
            <a:endParaRPr lang="it-IT" sz="1800" b="1" dirty="0">
              <a:solidFill>
                <a:schemeClr val="tx2"/>
              </a:solidFill>
              <a:latin typeface="Garamond" panose="020204040303010108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3653" y="1610622"/>
            <a:ext cx="5034942" cy="4333879"/>
          </a:xfrm>
          <a:prstGeom prst="rect">
            <a:avLst/>
          </a:prstGeom>
          <a:solidFill>
            <a:schemeClr val="bg2">
              <a:lumMod val="20000"/>
              <a:lumOff val="80000"/>
            </a:schemeClr>
          </a:solidFill>
        </p:spPr>
        <p:txBody>
          <a:bodyPr vert="horz" wrap="square" lIns="0" tIns="12065" rIns="0" bIns="0" rtlCol="0">
            <a:spAutoFit/>
          </a:bodyPr>
          <a:lstStyle/>
          <a:p>
            <a:pPr marL="360045" indent="-347980">
              <a:lnSpc>
                <a:spcPct val="100000"/>
              </a:lnSpc>
              <a:spcBef>
                <a:spcPts val="95"/>
              </a:spcBef>
              <a:buAutoNum type="alphaLcParenR"/>
              <a:tabLst>
                <a:tab pos="360680" algn="l"/>
              </a:tabLst>
            </a:pPr>
            <a:r>
              <a:rPr sz="2800" b="1" spc="-25" dirty="0">
                <a:solidFill>
                  <a:schemeClr val="accent1"/>
                </a:solidFill>
                <a:latin typeface="Californian FB" panose="0207040306080B030204" pitchFamily="18" charset="0"/>
                <a:cs typeface="Calibri Light" panose="020F0302020204030204"/>
              </a:rPr>
              <a:t>cognitivo</a:t>
            </a:r>
            <a:endParaRPr sz="2800" b="1" dirty="0">
              <a:solidFill>
                <a:schemeClr val="accent1"/>
              </a:solidFill>
              <a:latin typeface="Californian FB" panose="0207040306080B030204" pitchFamily="18" charset="0"/>
              <a:cs typeface="Calibri Light" panose="020F0302020204030204"/>
            </a:endParaRPr>
          </a:p>
          <a:p>
            <a:pPr marL="378460" indent="-366395">
              <a:lnSpc>
                <a:spcPct val="100000"/>
              </a:lnSpc>
              <a:buAutoNum type="alphaLcParenR"/>
              <a:tabLst>
                <a:tab pos="379095" algn="l"/>
              </a:tabLst>
            </a:pPr>
            <a:r>
              <a:rPr sz="2800" b="1" spc="-30" dirty="0" err="1">
                <a:solidFill>
                  <a:schemeClr val="accent1"/>
                </a:solidFill>
                <a:latin typeface="Californian FB" panose="0207040306080B030204" pitchFamily="18" charset="0"/>
                <a:cs typeface="Calibri Light" panose="020F0302020204030204"/>
              </a:rPr>
              <a:t>affettivo-relazionale</a:t>
            </a:r>
            <a:endParaRPr lang="it-IT" sz="2800" b="1" spc="-30" dirty="0">
              <a:solidFill>
                <a:schemeClr val="accent1"/>
              </a:solidFill>
              <a:latin typeface="Californian FB" panose="0207040306080B030204" pitchFamily="18" charset="0"/>
              <a:cs typeface="Calibri Light" panose="020F0302020204030204"/>
            </a:endParaRPr>
          </a:p>
          <a:p>
            <a:pPr marL="346075" indent="-334010">
              <a:lnSpc>
                <a:spcPct val="100000"/>
              </a:lnSpc>
              <a:spcBef>
                <a:spcPts val="95"/>
              </a:spcBef>
              <a:buAutoNum type="alphaLcParenR" startAt="3"/>
              <a:tabLst>
                <a:tab pos="346710" algn="l"/>
              </a:tabLst>
            </a:pPr>
            <a:r>
              <a:rPr lang="it-IT" sz="2800" b="1" spc="-20" dirty="0">
                <a:solidFill>
                  <a:schemeClr val="accent1"/>
                </a:solidFill>
                <a:latin typeface="Californian FB" panose="0207040306080B030204" pitchFamily="18" charset="0"/>
                <a:cs typeface="Calibri Light" panose="020F0302020204030204"/>
              </a:rPr>
              <a:t>linguistico</a:t>
            </a:r>
            <a:endParaRPr lang="it-IT" sz="2800" b="1" dirty="0">
              <a:solidFill>
                <a:schemeClr val="accent1"/>
              </a:solidFill>
              <a:latin typeface="Californian FB" panose="0207040306080B030204" pitchFamily="18" charset="0"/>
              <a:cs typeface="Calibri Light" panose="020F0302020204030204"/>
            </a:endParaRPr>
          </a:p>
          <a:p>
            <a:pPr marL="378460" indent="-366395">
              <a:lnSpc>
                <a:spcPct val="100000"/>
              </a:lnSpc>
              <a:buAutoNum type="alphaLcParenR" startAt="3"/>
              <a:tabLst>
                <a:tab pos="379095" algn="l"/>
              </a:tabLst>
            </a:pPr>
            <a:r>
              <a:rPr lang="it-IT" sz="2800" b="1" spc="-20" dirty="0">
                <a:solidFill>
                  <a:schemeClr val="accent1"/>
                </a:solidFill>
                <a:latin typeface="Californian FB" panose="0207040306080B030204" pitchFamily="18" charset="0"/>
                <a:cs typeface="Calibri Light" panose="020F0302020204030204"/>
              </a:rPr>
              <a:t>sensoriale</a:t>
            </a:r>
            <a:endParaRPr lang="it-IT" sz="2800" b="1" dirty="0">
              <a:solidFill>
                <a:schemeClr val="accent1"/>
              </a:solidFill>
              <a:latin typeface="Californian FB" panose="0207040306080B030204" pitchFamily="18" charset="0"/>
              <a:cs typeface="Calibri Light" panose="020F0302020204030204"/>
            </a:endParaRPr>
          </a:p>
          <a:p>
            <a:pPr marL="368935" indent="-356870">
              <a:lnSpc>
                <a:spcPct val="100000"/>
              </a:lnSpc>
              <a:buAutoNum type="alphaLcParenR" startAt="3"/>
              <a:tabLst>
                <a:tab pos="369570" algn="l"/>
              </a:tabLst>
            </a:pPr>
            <a:r>
              <a:rPr lang="it-IT" sz="2800" b="1" spc="-30" dirty="0">
                <a:solidFill>
                  <a:schemeClr val="accent1"/>
                </a:solidFill>
                <a:latin typeface="Californian FB" panose="0207040306080B030204" pitchFamily="18" charset="0"/>
                <a:cs typeface="Calibri Light" panose="020F0302020204030204"/>
              </a:rPr>
              <a:t>motorio-prassico</a:t>
            </a:r>
            <a:endParaRPr lang="it-IT" sz="2800" b="1" dirty="0">
              <a:solidFill>
                <a:schemeClr val="accent1"/>
              </a:solidFill>
              <a:latin typeface="Californian FB" panose="0207040306080B030204" pitchFamily="18" charset="0"/>
              <a:cs typeface="Calibri Light" panose="020F0302020204030204"/>
            </a:endParaRPr>
          </a:p>
          <a:p>
            <a:pPr marL="306070" indent="-294005">
              <a:lnSpc>
                <a:spcPct val="100000"/>
              </a:lnSpc>
              <a:spcBef>
                <a:spcPts val="5"/>
              </a:spcBef>
              <a:buAutoNum type="alphaLcParenR" startAt="3"/>
              <a:tabLst>
                <a:tab pos="306705" algn="l"/>
              </a:tabLst>
            </a:pPr>
            <a:r>
              <a:rPr lang="it-IT" sz="2800" b="1" spc="-25" dirty="0">
                <a:solidFill>
                  <a:schemeClr val="accent1"/>
                </a:solidFill>
                <a:latin typeface="Californian FB" panose="0207040306080B030204" pitchFamily="18" charset="0"/>
                <a:cs typeface="Calibri Light" panose="020F0302020204030204"/>
              </a:rPr>
              <a:t>neuropsicologico</a:t>
            </a:r>
            <a:endParaRPr lang="it-IT" sz="2800" b="1" dirty="0">
              <a:solidFill>
                <a:schemeClr val="accent1"/>
              </a:solidFill>
              <a:latin typeface="Californian FB" panose="0207040306080B030204" pitchFamily="18" charset="0"/>
              <a:cs typeface="Calibri Light" panose="020F0302020204030204"/>
            </a:endParaRPr>
          </a:p>
          <a:p>
            <a:pPr marL="12700" marR="5080">
              <a:lnSpc>
                <a:spcPct val="100000"/>
              </a:lnSpc>
              <a:buAutoNum type="alphaLcParenR" startAt="3"/>
              <a:tabLst>
                <a:tab pos="360680" algn="l"/>
              </a:tabLst>
            </a:pPr>
            <a:r>
              <a:rPr lang="it-IT" sz="2800" b="1" spc="-25" dirty="0">
                <a:solidFill>
                  <a:schemeClr val="accent1"/>
                </a:solidFill>
                <a:latin typeface="Californian FB" panose="0207040306080B030204" pitchFamily="18" charset="0"/>
                <a:cs typeface="Calibri Light" panose="020F0302020204030204"/>
              </a:rPr>
              <a:t>autonomia</a:t>
            </a:r>
            <a:r>
              <a:rPr lang="it-IT" sz="2800" b="1" spc="-105" dirty="0">
                <a:solidFill>
                  <a:schemeClr val="accent1"/>
                </a:solidFill>
                <a:latin typeface="Californian FB" panose="0207040306080B030204" pitchFamily="18" charset="0"/>
                <a:cs typeface="Calibri Light" panose="020F0302020204030204"/>
              </a:rPr>
              <a:t> </a:t>
            </a:r>
            <a:r>
              <a:rPr lang="it-IT" sz="2800" b="1" spc="-25" dirty="0">
                <a:solidFill>
                  <a:schemeClr val="accent1"/>
                </a:solidFill>
                <a:latin typeface="Californian FB" panose="0207040306080B030204" pitchFamily="18" charset="0"/>
                <a:cs typeface="Calibri Light" panose="020F0302020204030204"/>
              </a:rPr>
              <a:t>personale</a:t>
            </a:r>
            <a:r>
              <a:rPr lang="it-IT" sz="2800" b="1" spc="-90" dirty="0">
                <a:solidFill>
                  <a:schemeClr val="accent1"/>
                </a:solidFill>
                <a:latin typeface="Californian FB" panose="0207040306080B030204" pitchFamily="18" charset="0"/>
                <a:cs typeface="Calibri Light" panose="020F0302020204030204"/>
              </a:rPr>
              <a:t> </a:t>
            </a:r>
            <a:r>
              <a:rPr lang="it-IT" sz="2800" b="1" spc="-5" dirty="0">
                <a:solidFill>
                  <a:schemeClr val="accent1"/>
                </a:solidFill>
                <a:latin typeface="Californian FB" panose="0207040306080B030204" pitchFamily="18" charset="0"/>
                <a:cs typeface="Calibri Light" panose="020F0302020204030204"/>
              </a:rPr>
              <a:t>e sociale</a:t>
            </a:r>
            <a:endParaRPr lang="it-IT" sz="2800" b="1" spc="-5" dirty="0">
              <a:solidFill>
                <a:schemeClr val="accent1"/>
              </a:solidFill>
              <a:latin typeface="Californian FB" panose="0207040306080B030204" pitchFamily="18" charset="0"/>
              <a:cs typeface="Calibri Light" panose="020F0302020204030204"/>
            </a:endParaRPr>
          </a:p>
          <a:p>
            <a:pPr marL="12700" marR="5080">
              <a:lnSpc>
                <a:spcPct val="100000"/>
              </a:lnSpc>
              <a:buAutoNum type="alphaLcParenR" startAt="3"/>
              <a:tabLst>
                <a:tab pos="360680" algn="l"/>
              </a:tabLst>
            </a:pPr>
            <a:endParaRPr lang="it-IT" sz="2800" b="1" spc="-5" dirty="0">
              <a:solidFill>
                <a:schemeClr val="accent1"/>
              </a:solidFill>
              <a:latin typeface="Californian FB" panose="0207040306080B030204" pitchFamily="18" charset="0"/>
              <a:cs typeface="Calibri Light" panose="020F0302020204030204"/>
            </a:endParaRPr>
          </a:p>
          <a:p>
            <a:pPr marL="378460" indent="-366395">
              <a:lnSpc>
                <a:spcPct val="100000"/>
              </a:lnSpc>
              <a:buAutoNum type="alphaLcParenR"/>
              <a:tabLst>
                <a:tab pos="379095" algn="l"/>
              </a:tabLst>
            </a:pPr>
            <a:endParaRPr lang="it-IT" sz="2800" b="1" spc="-30" dirty="0">
              <a:solidFill>
                <a:schemeClr val="accent1"/>
              </a:solidFill>
              <a:latin typeface="Californian FB" panose="0207040306080B030204" pitchFamily="18" charset="0"/>
              <a:cs typeface="Calibri Light" panose="020F0302020204030204"/>
            </a:endParaRPr>
          </a:p>
          <a:p>
            <a:pPr marL="378460" indent="-366395">
              <a:lnSpc>
                <a:spcPct val="100000"/>
              </a:lnSpc>
              <a:buAutoNum type="alphaLcParenR"/>
              <a:tabLst>
                <a:tab pos="379095" algn="l"/>
              </a:tabLst>
            </a:pPr>
            <a:endParaRPr lang="it-IT" sz="2800" b="1" spc="-30" dirty="0">
              <a:solidFill>
                <a:schemeClr val="accent2">
                  <a:lumMod val="75000"/>
                </a:schemeClr>
              </a:solidFill>
              <a:latin typeface="Californian FB" panose="0207040306080B030204" pitchFamily="18" charset="0"/>
              <a:cs typeface="Calibri Light" panose="020F0302020204030204"/>
            </a:endParaRPr>
          </a:p>
        </p:txBody>
      </p:sp>
      <p:sp>
        <p:nvSpPr>
          <p:cNvPr id="5" name="object 5"/>
          <p:cNvSpPr txBox="1"/>
          <p:nvPr/>
        </p:nvSpPr>
        <p:spPr>
          <a:xfrm>
            <a:off x="5923153" y="1634828"/>
            <a:ext cx="5715194" cy="4375237"/>
          </a:xfrm>
          <a:prstGeom prst="rect">
            <a:avLst/>
          </a:prstGeom>
          <a:solidFill>
            <a:schemeClr val="bg2">
              <a:lumMod val="20000"/>
              <a:lumOff val="80000"/>
            </a:schemeClr>
          </a:solidFill>
        </p:spPr>
        <p:txBody>
          <a:bodyPr vert="horz" wrap="square" lIns="0" tIns="82550" rIns="0" bIns="0" rtlCol="0">
            <a:spAutoFit/>
          </a:bodyPr>
          <a:lstStyle/>
          <a:p>
            <a:pPr marL="1003300" marR="5080" indent="-990600" algn="just">
              <a:lnSpc>
                <a:spcPts val="2310"/>
              </a:lnSpc>
              <a:spcBef>
                <a:spcPts val="650"/>
              </a:spcBef>
            </a:pPr>
            <a:r>
              <a:rPr lang="it-IT" sz="2400" b="1" dirty="0">
                <a:solidFill>
                  <a:schemeClr val="accent2">
                    <a:lumMod val="75000"/>
                  </a:schemeClr>
                </a:solidFill>
                <a:latin typeface="Californian FB" panose="0207040306080B030204" pitchFamily="18" charset="0"/>
                <a:cs typeface="Calibri" panose="020F0502020204030204"/>
              </a:rPr>
              <a:t>Il</a:t>
            </a:r>
            <a:r>
              <a:rPr lang="it-IT" sz="2400" b="1" spc="-20" dirty="0">
                <a:solidFill>
                  <a:schemeClr val="accent2">
                    <a:lumMod val="75000"/>
                  </a:schemeClr>
                </a:solidFill>
                <a:latin typeface="Californian FB" panose="0207040306080B030204" pitchFamily="18" charset="0"/>
                <a:cs typeface="Calibri" panose="020F0502020204030204"/>
              </a:rPr>
              <a:t> </a:t>
            </a:r>
            <a:r>
              <a:rPr lang="it-IT" sz="2400" b="1" spc="-10" dirty="0">
                <a:solidFill>
                  <a:schemeClr val="accent2">
                    <a:lumMod val="75000"/>
                  </a:schemeClr>
                </a:solidFill>
                <a:latin typeface="Californian FB" panose="0207040306080B030204" pitchFamily="18" charset="0"/>
                <a:cs typeface="Calibri" panose="020F0502020204030204"/>
              </a:rPr>
              <a:t>profilo</a:t>
            </a:r>
            <a:r>
              <a:rPr lang="it-IT" sz="2400" b="1" spc="-25" dirty="0">
                <a:solidFill>
                  <a:schemeClr val="accent2">
                    <a:lumMod val="75000"/>
                  </a:schemeClr>
                </a:solidFill>
                <a:latin typeface="Californian FB" panose="0207040306080B030204" pitchFamily="18" charset="0"/>
                <a:cs typeface="Calibri" panose="020F0502020204030204"/>
              </a:rPr>
              <a:t> </a:t>
            </a:r>
            <a:r>
              <a:rPr lang="it-IT" sz="2400" b="1" spc="-10" dirty="0">
                <a:solidFill>
                  <a:schemeClr val="accent2">
                    <a:lumMod val="75000"/>
                  </a:schemeClr>
                </a:solidFill>
                <a:latin typeface="Californian FB" panose="0207040306080B030204" pitchFamily="18" charset="0"/>
                <a:cs typeface="Calibri" panose="020F0502020204030204"/>
              </a:rPr>
              <a:t>dinamico</a:t>
            </a:r>
            <a:r>
              <a:rPr lang="it-IT" sz="2400" b="1" spc="-35" dirty="0">
                <a:solidFill>
                  <a:schemeClr val="accent2">
                    <a:lumMod val="75000"/>
                  </a:schemeClr>
                </a:solidFill>
                <a:latin typeface="Californian FB" panose="0207040306080B030204" pitchFamily="18" charset="0"/>
                <a:cs typeface="Calibri" panose="020F0502020204030204"/>
              </a:rPr>
              <a:t> </a:t>
            </a:r>
            <a:r>
              <a:rPr lang="it-IT" sz="2400" b="1" spc="-5" dirty="0">
                <a:solidFill>
                  <a:schemeClr val="accent2">
                    <a:lumMod val="75000"/>
                  </a:schemeClr>
                </a:solidFill>
                <a:latin typeface="Californian FB" panose="0207040306080B030204" pitchFamily="18" charset="0"/>
                <a:cs typeface="Calibri" panose="020F0502020204030204"/>
              </a:rPr>
              <a:t>funzionale </a:t>
            </a:r>
            <a:r>
              <a:rPr lang="it-IT" sz="2400" b="1" spc="-10" dirty="0">
                <a:solidFill>
                  <a:schemeClr val="accent2">
                    <a:lumMod val="75000"/>
                  </a:schemeClr>
                </a:solidFill>
                <a:latin typeface="Californian FB" panose="0207040306080B030204" pitchFamily="18" charset="0"/>
                <a:cs typeface="Calibri" panose="020F0502020204030204"/>
              </a:rPr>
              <a:t>comprende: </a:t>
            </a:r>
            <a:endParaRPr lang="it-IT" sz="2400" b="1" dirty="0">
              <a:solidFill>
                <a:schemeClr val="accent2">
                  <a:lumMod val="75000"/>
                </a:schemeClr>
              </a:solidFill>
              <a:latin typeface="Californian FB" panose="0207040306080B030204" pitchFamily="18" charset="0"/>
              <a:cs typeface="Calibri" panose="020F0502020204030204"/>
            </a:endParaRPr>
          </a:p>
          <a:p>
            <a:pPr marL="1003300" marR="5080" indent="-990600" algn="just">
              <a:lnSpc>
                <a:spcPts val="2310"/>
              </a:lnSpc>
              <a:spcBef>
                <a:spcPts val="650"/>
              </a:spcBef>
            </a:pPr>
            <a:endParaRPr lang="it-IT" sz="2400" b="1" dirty="0">
              <a:solidFill>
                <a:schemeClr val="accent1"/>
              </a:solidFill>
              <a:latin typeface="Californian FB" panose="0207040306080B030204" pitchFamily="18" charset="0"/>
              <a:cs typeface="Calibri" panose="020F0502020204030204"/>
            </a:endParaRPr>
          </a:p>
          <a:p>
            <a:pPr marL="1003300" marR="5080" indent="-990600" algn="just">
              <a:lnSpc>
                <a:spcPts val="2310"/>
              </a:lnSpc>
              <a:spcBef>
                <a:spcPts val="650"/>
              </a:spcBef>
            </a:pPr>
            <a:r>
              <a:rPr sz="2400" b="1" dirty="0">
                <a:solidFill>
                  <a:schemeClr val="accent1"/>
                </a:solidFill>
                <a:latin typeface="Californian FB" panose="0207040306080B030204" pitchFamily="18" charset="0"/>
                <a:cs typeface="Calibri" panose="020F0502020204030204"/>
              </a:rPr>
              <a:t>a)</a:t>
            </a:r>
            <a:r>
              <a:rPr sz="2400" b="1" spc="5" dirty="0">
                <a:solidFill>
                  <a:schemeClr val="accent1"/>
                </a:solidFill>
                <a:latin typeface="Californian FB" panose="0207040306080B030204" pitchFamily="18" charset="0"/>
                <a:cs typeface="Calibri" panose="020F0502020204030204"/>
              </a:rPr>
              <a:t> </a:t>
            </a:r>
            <a:r>
              <a:rPr sz="2400" b="1" dirty="0">
                <a:solidFill>
                  <a:schemeClr val="accent1"/>
                </a:solidFill>
                <a:latin typeface="Californian FB" panose="0207040306080B030204" pitchFamily="18" charset="0"/>
                <a:cs typeface="Calibri" panose="020F0502020204030204"/>
              </a:rPr>
              <a:t>la </a:t>
            </a:r>
            <a:r>
              <a:rPr sz="2400" b="1" spc="-5" dirty="0">
                <a:solidFill>
                  <a:schemeClr val="accent1"/>
                </a:solidFill>
                <a:latin typeface="Californian FB" panose="0207040306080B030204" pitchFamily="18" charset="0"/>
                <a:cs typeface="Calibri" panose="020F0502020204030204"/>
              </a:rPr>
              <a:t>descrizione funzionale dell'alunno </a:t>
            </a:r>
            <a:r>
              <a:rPr sz="2400" b="1" dirty="0">
                <a:solidFill>
                  <a:schemeClr val="accent1"/>
                </a:solidFill>
                <a:latin typeface="Californian FB" panose="0207040306080B030204" pitchFamily="18" charset="0"/>
                <a:cs typeface="Calibri" panose="020F0502020204030204"/>
              </a:rPr>
              <a:t>in </a:t>
            </a:r>
            <a:r>
              <a:rPr sz="2400" b="1" spc="-530" dirty="0">
                <a:solidFill>
                  <a:schemeClr val="accent1"/>
                </a:solidFill>
                <a:latin typeface="Californian FB" panose="0207040306080B030204" pitchFamily="18" charset="0"/>
                <a:cs typeface="Calibri" panose="020F0502020204030204"/>
              </a:rPr>
              <a:t> </a:t>
            </a:r>
            <a:r>
              <a:rPr sz="2400" b="1" spc="-10" dirty="0">
                <a:solidFill>
                  <a:schemeClr val="accent1"/>
                </a:solidFill>
                <a:latin typeface="Californian FB" panose="0207040306080B030204" pitchFamily="18" charset="0"/>
                <a:cs typeface="Calibri" panose="020F0502020204030204"/>
              </a:rPr>
              <a:t>relazione </a:t>
            </a:r>
            <a:r>
              <a:rPr sz="2400" b="1" dirty="0">
                <a:solidFill>
                  <a:schemeClr val="accent1"/>
                </a:solidFill>
                <a:latin typeface="Californian FB" panose="0207040306080B030204" pitchFamily="18" charset="0"/>
                <a:cs typeface="Calibri" panose="020F0502020204030204"/>
              </a:rPr>
              <a:t>alle </a:t>
            </a:r>
            <a:r>
              <a:rPr sz="2400" b="1" spc="-15" dirty="0">
                <a:solidFill>
                  <a:schemeClr val="accent1"/>
                </a:solidFill>
                <a:latin typeface="Californian FB" panose="0207040306080B030204" pitchFamily="18" charset="0"/>
                <a:cs typeface="Calibri" panose="020F0502020204030204"/>
              </a:rPr>
              <a:t>difficoltà </a:t>
            </a:r>
            <a:r>
              <a:rPr sz="2400" b="1" dirty="0">
                <a:solidFill>
                  <a:schemeClr val="accent1"/>
                </a:solidFill>
                <a:latin typeface="Californian FB" panose="0207040306080B030204" pitchFamily="18" charset="0"/>
                <a:cs typeface="Calibri" panose="020F0502020204030204"/>
              </a:rPr>
              <a:t>che l'alunno </a:t>
            </a:r>
            <a:r>
              <a:rPr sz="2400" b="1" spc="-530" dirty="0">
                <a:solidFill>
                  <a:schemeClr val="accent1"/>
                </a:solidFill>
                <a:latin typeface="Californian FB" panose="0207040306080B030204" pitchFamily="18" charset="0"/>
                <a:cs typeface="Calibri" panose="020F0502020204030204"/>
              </a:rPr>
              <a:t> </a:t>
            </a:r>
            <a:r>
              <a:rPr sz="2400" b="1" spc="-15" dirty="0">
                <a:solidFill>
                  <a:schemeClr val="accent1"/>
                </a:solidFill>
                <a:latin typeface="Californian FB" panose="0207040306080B030204" pitchFamily="18" charset="0"/>
                <a:cs typeface="Calibri" panose="020F0502020204030204"/>
              </a:rPr>
              <a:t>dimostra</a:t>
            </a:r>
            <a:r>
              <a:rPr sz="2400" b="1" spc="-35" dirty="0">
                <a:solidFill>
                  <a:schemeClr val="accent1"/>
                </a:solidFill>
                <a:latin typeface="Californian FB" panose="0207040306080B030204" pitchFamily="18" charset="0"/>
                <a:cs typeface="Calibri" panose="020F0502020204030204"/>
              </a:rPr>
              <a:t> </a:t>
            </a:r>
            <a:r>
              <a:rPr sz="2400" b="1" spc="-5" dirty="0">
                <a:solidFill>
                  <a:schemeClr val="accent1"/>
                </a:solidFill>
                <a:latin typeface="Californian FB" panose="0207040306080B030204" pitchFamily="18" charset="0"/>
                <a:cs typeface="Calibri" panose="020F0502020204030204"/>
              </a:rPr>
              <a:t>di</a:t>
            </a:r>
            <a:r>
              <a:rPr sz="2400" b="1" spc="-10" dirty="0">
                <a:solidFill>
                  <a:schemeClr val="accent1"/>
                </a:solidFill>
                <a:latin typeface="Californian FB" panose="0207040306080B030204" pitchFamily="18" charset="0"/>
                <a:cs typeface="Calibri" panose="020F0502020204030204"/>
              </a:rPr>
              <a:t> </a:t>
            </a:r>
            <a:r>
              <a:rPr sz="2400" b="1" spc="-15" dirty="0">
                <a:solidFill>
                  <a:schemeClr val="accent1"/>
                </a:solidFill>
                <a:latin typeface="Californian FB" panose="0207040306080B030204" pitchFamily="18" charset="0"/>
                <a:cs typeface="Calibri" panose="020F0502020204030204"/>
              </a:rPr>
              <a:t>incontrare</a:t>
            </a:r>
            <a:r>
              <a:rPr sz="2400" b="1" spc="-10" dirty="0">
                <a:solidFill>
                  <a:schemeClr val="accent1"/>
                </a:solidFill>
                <a:latin typeface="Californian FB" panose="0207040306080B030204" pitchFamily="18" charset="0"/>
                <a:cs typeface="Calibri" panose="020F0502020204030204"/>
              </a:rPr>
              <a:t> </a:t>
            </a:r>
            <a:r>
              <a:rPr sz="2400" b="1" dirty="0">
                <a:solidFill>
                  <a:schemeClr val="accent1"/>
                </a:solidFill>
                <a:latin typeface="Californian FB" panose="0207040306080B030204" pitchFamily="18" charset="0"/>
                <a:cs typeface="Calibri" panose="020F0502020204030204"/>
              </a:rPr>
              <a:t>in</a:t>
            </a:r>
            <a:r>
              <a:rPr sz="2400" b="1" spc="-5" dirty="0">
                <a:solidFill>
                  <a:schemeClr val="accent1"/>
                </a:solidFill>
                <a:latin typeface="Californian FB" panose="0207040306080B030204" pitchFamily="18" charset="0"/>
                <a:cs typeface="Calibri" panose="020F0502020204030204"/>
              </a:rPr>
              <a:t> </a:t>
            </a:r>
            <a:r>
              <a:rPr sz="2400" b="1" spc="-15" dirty="0" err="1">
                <a:solidFill>
                  <a:schemeClr val="accent1"/>
                </a:solidFill>
                <a:latin typeface="Californian FB" panose="0207040306080B030204" pitchFamily="18" charset="0"/>
                <a:cs typeface="Calibri" panose="020F0502020204030204"/>
              </a:rPr>
              <a:t>settori</a:t>
            </a:r>
            <a:r>
              <a:rPr sz="2400" b="1" spc="-30" dirty="0">
                <a:solidFill>
                  <a:schemeClr val="accent1"/>
                </a:solidFill>
                <a:latin typeface="Californian FB" panose="0207040306080B030204" pitchFamily="18" charset="0"/>
                <a:cs typeface="Calibri" panose="020F0502020204030204"/>
              </a:rPr>
              <a:t> </a:t>
            </a:r>
            <a:r>
              <a:rPr sz="2400" b="1" spc="-5" dirty="0">
                <a:solidFill>
                  <a:schemeClr val="accent1"/>
                </a:solidFill>
                <a:latin typeface="Californian FB" panose="0207040306080B030204" pitchFamily="18" charset="0"/>
                <a:cs typeface="Calibri" panose="020F0502020204030204"/>
              </a:rPr>
              <a:t>di</a:t>
            </a:r>
            <a:r>
              <a:rPr lang="it-IT" sz="2400" b="1" dirty="0">
                <a:solidFill>
                  <a:schemeClr val="accent1"/>
                </a:solidFill>
                <a:latin typeface="Californian FB" panose="0207040306080B030204" pitchFamily="18" charset="0"/>
                <a:cs typeface="Calibri" panose="020F0502020204030204"/>
              </a:rPr>
              <a:t> </a:t>
            </a:r>
            <a:r>
              <a:rPr sz="2400" b="1" spc="-10" dirty="0" err="1">
                <a:solidFill>
                  <a:schemeClr val="accent1"/>
                </a:solidFill>
                <a:latin typeface="Californian FB" panose="0207040306080B030204" pitchFamily="18" charset="0"/>
                <a:cs typeface="Calibri" panose="020F0502020204030204"/>
              </a:rPr>
              <a:t>attività</a:t>
            </a:r>
            <a:endParaRPr lang="it-IT" sz="2400" b="1" spc="-10" dirty="0">
              <a:solidFill>
                <a:schemeClr val="accent1"/>
              </a:solidFill>
              <a:latin typeface="Californian FB" panose="0207040306080B030204" pitchFamily="18" charset="0"/>
              <a:cs typeface="Calibri" panose="020F0502020204030204"/>
            </a:endParaRPr>
          </a:p>
          <a:p>
            <a:pPr marL="1003300" marR="5080" indent="-990600" algn="just">
              <a:lnSpc>
                <a:spcPts val="2310"/>
              </a:lnSpc>
              <a:spcBef>
                <a:spcPts val="650"/>
              </a:spcBef>
            </a:pPr>
            <a:r>
              <a:rPr lang="it-IT" sz="2400" b="1" spc="-5" dirty="0">
                <a:solidFill>
                  <a:schemeClr val="accent1"/>
                </a:solidFill>
                <a:latin typeface="Californian FB" panose="0207040306080B030204" pitchFamily="18" charset="0"/>
                <a:cs typeface="Calibri" panose="020F0502020204030204"/>
              </a:rPr>
              <a:t> b) l</a:t>
            </a:r>
            <a:r>
              <a:rPr lang="it-IT" sz="2400" b="1" dirty="0">
                <a:solidFill>
                  <a:schemeClr val="accent1"/>
                </a:solidFill>
                <a:latin typeface="Californian FB" panose="0207040306080B030204" pitchFamily="18" charset="0"/>
                <a:cs typeface="Calibri" panose="020F0502020204030204"/>
              </a:rPr>
              <a:t>'analisi </a:t>
            </a:r>
            <a:r>
              <a:rPr lang="it-IT" sz="2400" b="1" spc="-5" dirty="0">
                <a:solidFill>
                  <a:schemeClr val="accent1"/>
                </a:solidFill>
                <a:latin typeface="Californian FB" panose="0207040306080B030204" pitchFamily="18" charset="0"/>
                <a:cs typeface="Calibri" panose="020F0502020204030204"/>
              </a:rPr>
              <a:t>dello </a:t>
            </a:r>
            <a:r>
              <a:rPr lang="it-IT" sz="2400" b="1" spc="-10" dirty="0">
                <a:solidFill>
                  <a:schemeClr val="accent1"/>
                </a:solidFill>
                <a:latin typeface="Californian FB" panose="0207040306080B030204" pitchFamily="18" charset="0"/>
                <a:cs typeface="Calibri" panose="020F0502020204030204"/>
              </a:rPr>
              <a:t>sviluppo potenziale </a:t>
            </a:r>
            <a:r>
              <a:rPr lang="it-IT" sz="2400" b="1" spc="-5" dirty="0">
                <a:solidFill>
                  <a:schemeClr val="accent1"/>
                </a:solidFill>
                <a:latin typeface="Californian FB" panose="0207040306080B030204" pitchFamily="18" charset="0"/>
                <a:cs typeface="Calibri" panose="020F0502020204030204"/>
              </a:rPr>
              <a:t>dell'alunno </a:t>
            </a:r>
            <a:r>
              <a:rPr lang="it-IT" sz="2400" b="1" dirty="0">
                <a:solidFill>
                  <a:schemeClr val="accent1"/>
                </a:solidFill>
                <a:latin typeface="Californian FB" panose="0207040306080B030204" pitchFamily="18" charset="0"/>
                <a:cs typeface="Calibri" panose="020F0502020204030204"/>
              </a:rPr>
              <a:t>a </a:t>
            </a:r>
            <a:r>
              <a:rPr lang="it-IT" sz="2400" b="1" spc="-20" dirty="0">
                <a:solidFill>
                  <a:schemeClr val="accent1"/>
                </a:solidFill>
                <a:latin typeface="Californian FB" panose="0207040306080B030204" pitchFamily="18" charset="0"/>
                <a:cs typeface="Calibri" panose="020F0502020204030204"/>
              </a:rPr>
              <a:t>breve </a:t>
            </a:r>
            <a:r>
              <a:rPr lang="it-IT" sz="2400" b="1" dirty="0">
                <a:solidFill>
                  <a:schemeClr val="accent1"/>
                </a:solidFill>
                <a:latin typeface="Californian FB" panose="0207040306080B030204" pitchFamily="18" charset="0"/>
                <a:cs typeface="Calibri" panose="020F0502020204030204"/>
              </a:rPr>
              <a:t>e medio </a:t>
            </a:r>
            <a:r>
              <a:rPr lang="it-IT" sz="2400" b="1" spc="-5" dirty="0">
                <a:solidFill>
                  <a:schemeClr val="accent1"/>
                </a:solidFill>
                <a:latin typeface="Californian FB" panose="0207040306080B030204" pitchFamily="18" charset="0"/>
                <a:cs typeface="Calibri" panose="020F0502020204030204"/>
              </a:rPr>
              <a:t>termine, </a:t>
            </a:r>
            <a:r>
              <a:rPr lang="it-IT" sz="2400" b="1" spc="-10" dirty="0">
                <a:solidFill>
                  <a:schemeClr val="accent1"/>
                </a:solidFill>
                <a:latin typeface="Californian FB" panose="0207040306080B030204" pitchFamily="18" charset="0"/>
                <a:cs typeface="Calibri" panose="020F0502020204030204"/>
              </a:rPr>
              <a:t>desunto </a:t>
            </a:r>
            <a:r>
              <a:rPr lang="it-IT" sz="2400" b="1" spc="-530" dirty="0">
                <a:solidFill>
                  <a:schemeClr val="accent1"/>
                </a:solidFill>
                <a:latin typeface="Californian FB" panose="0207040306080B030204" pitchFamily="18" charset="0"/>
                <a:cs typeface="Calibri" panose="020F0502020204030204"/>
              </a:rPr>
              <a:t> </a:t>
            </a:r>
            <a:r>
              <a:rPr lang="it-IT" sz="2400" b="1" spc="-5" dirty="0">
                <a:solidFill>
                  <a:schemeClr val="accent1"/>
                </a:solidFill>
                <a:latin typeface="Californian FB" panose="0207040306080B030204" pitchFamily="18" charset="0"/>
                <a:cs typeface="Calibri" panose="020F0502020204030204"/>
              </a:rPr>
              <a:t>dall'esame</a:t>
            </a:r>
            <a:r>
              <a:rPr lang="it-IT" sz="2400" b="1" spc="-15" dirty="0">
                <a:solidFill>
                  <a:schemeClr val="accent1"/>
                </a:solidFill>
                <a:latin typeface="Californian FB" panose="0207040306080B030204" pitchFamily="18" charset="0"/>
                <a:cs typeface="Calibri" panose="020F0502020204030204"/>
              </a:rPr>
              <a:t> </a:t>
            </a:r>
            <a:r>
              <a:rPr lang="it-IT" sz="2400" b="1" spc="-5" dirty="0">
                <a:solidFill>
                  <a:schemeClr val="accent1"/>
                </a:solidFill>
                <a:latin typeface="Californian FB" panose="0207040306080B030204" pitchFamily="18" charset="0"/>
                <a:cs typeface="Calibri" panose="020F0502020204030204"/>
              </a:rPr>
              <a:t>di</a:t>
            </a:r>
            <a:r>
              <a:rPr lang="it-IT" sz="2400" b="1" spc="-20" dirty="0">
                <a:solidFill>
                  <a:schemeClr val="accent1"/>
                </a:solidFill>
                <a:latin typeface="Californian FB" panose="0207040306080B030204" pitchFamily="18" charset="0"/>
                <a:cs typeface="Calibri" panose="020F0502020204030204"/>
              </a:rPr>
              <a:t> </a:t>
            </a:r>
            <a:r>
              <a:rPr lang="it-IT" sz="2400" b="1" dirty="0">
                <a:solidFill>
                  <a:schemeClr val="accent1"/>
                </a:solidFill>
                <a:latin typeface="Californian FB" panose="0207040306080B030204" pitchFamily="18" charset="0"/>
                <a:cs typeface="Calibri" panose="020F0502020204030204"/>
              </a:rPr>
              <a:t>9</a:t>
            </a:r>
            <a:r>
              <a:rPr lang="it-IT" sz="2400" b="1" spc="-10" dirty="0">
                <a:solidFill>
                  <a:schemeClr val="accent1"/>
                </a:solidFill>
                <a:latin typeface="Californian FB" panose="0207040306080B030204" pitchFamily="18" charset="0"/>
                <a:cs typeface="Calibri" panose="020F0502020204030204"/>
              </a:rPr>
              <a:t> parametri</a:t>
            </a:r>
            <a:r>
              <a:rPr lang="it-IT" sz="2400" b="1" spc="-30" dirty="0">
                <a:solidFill>
                  <a:schemeClr val="accent1"/>
                </a:solidFill>
                <a:latin typeface="Californian FB" panose="0207040306080B030204" pitchFamily="18" charset="0"/>
                <a:cs typeface="Calibri" panose="020F0502020204030204"/>
              </a:rPr>
              <a:t> </a:t>
            </a:r>
            <a:r>
              <a:rPr lang="it-IT" sz="2400" b="1" spc="-5" dirty="0">
                <a:solidFill>
                  <a:schemeClr val="accent1"/>
                </a:solidFill>
                <a:latin typeface="Californian FB" panose="0207040306080B030204" pitchFamily="18" charset="0"/>
                <a:cs typeface="Calibri" panose="020F0502020204030204"/>
              </a:rPr>
              <a:t>(o</a:t>
            </a:r>
            <a:r>
              <a:rPr lang="it-IT" sz="2400" b="1" spc="-10" dirty="0">
                <a:solidFill>
                  <a:schemeClr val="accent1"/>
                </a:solidFill>
                <a:latin typeface="Californian FB" panose="0207040306080B030204" pitchFamily="18" charset="0"/>
                <a:cs typeface="Calibri" panose="020F0502020204030204"/>
              </a:rPr>
              <a:t> </a:t>
            </a:r>
            <a:r>
              <a:rPr lang="it-IT" sz="2400" b="1" spc="-5" dirty="0">
                <a:solidFill>
                  <a:schemeClr val="accent1"/>
                </a:solidFill>
                <a:latin typeface="Californian FB" panose="0207040306080B030204" pitchFamily="18" charset="0"/>
                <a:cs typeface="Calibri" panose="020F0502020204030204"/>
              </a:rPr>
              <a:t>«assi»), attualmente nel nuovo modello definite «dimensioni»</a:t>
            </a:r>
            <a:endParaRPr lang="it-IT" sz="2400" b="1" dirty="0">
              <a:solidFill>
                <a:schemeClr val="accent1"/>
              </a:solidFill>
              <a:latin typeface="Californian FB" panose="0207040306080B030204" pitchFamily="18" charset="0"/>
              <a:cs typeface="Calibri" panose="020F0502020204030204"/>
            </a:endParaRPr>
          </a:p>
          <a:p>
            <a:pPr marL="1003300" marR="5080" indent="-990600" algn="just">
              <a:lnSpc>
                <a:spcPts val="2310"/>
              </a:lnSpc>
              <a:spcBef>
                <a:spcPts val="650"/>
              </a:spcBef>
            </a:pPr>
            <a:endParaRPr lang="it-IT" sz="2400" b="1" spc="-10" dirty="0">
              <a:solidFill>
                <a:schemeClr val="accent1"/>
              </a:solidFill>
              <a:latin typeface="Californian FB" panose="0207040306080B030204" pitchFamily="18" charset="0"/>
              <a:cs typeface="Calibri" panose="020F0502020204030204"/>
            </a:endParaRPr>
          </a:p>
          <a:p>
            <a:pPr marL="1003300" marR="5080" indent="-990600" algn="just">
              <a:lnSpc>
                <a:spcPts val="2310"/>
              </a:lnSpc>
              <a:spcBef>
                <a:spcPts val="650"/>
              </a:spcBef>
            </a:pPr>
            <a:endParaRPr lang="it-IT" sz="2400" b="1" spc="-10" dirty="0">
              <a:solidFill>
                <a:schemeClr val="accent1"/>
              </a:solidFill>
              <a:latin typeface="Californian FB" panose="0207040306080B030204" pitchFamily="18" charset="0"/>
              <a:cs typeface="Calibri" panose="020F0502020204030204"/>
            </a:endParaRPr>
          </a:p>
        </p:txBody>
      </p:sp>
      <p:sp>
        <p:nvSpPr>
          <p:cNvPr id="7" name="object 7"/>
          <p:cNvSpPr txBox="1"/>
          <p:nvPr/>
        </p:nvSpPr>
        <p:spPr>
          <a:xfrm>
            <a:off x="6532753" y="535711"/>
            <a:ext cx="4772660" cy="761106"/>
          </a:xfrm>
          <a:prstGeom prst="rect">
            <a:avLst/>
          </a:prstGeom>
          <a:solidFill>
            <a:schemeClr val="accent2">
              <a:lumMod val="40000"/>
              <a:lumOff val="60000"/>
            </a:schemeClr>
          </a:solidFill>
          <a:ln w="9525">
            <a:solidFill>
              <a:srgbClr val="44536A"/>
            </a:solidFill>
          </a:ln>
        </p:spPr>
        <p:txBody>
          <a:bodyPr vert="horz" wrap="square" lIns="0" tIns="22225" rIns="0" bIns="0" rtlCol="0">
            <a:spAutoFit/>
          </a:bodyPr>
          <a:lstStyle/>
          <a:p>
            <a:pPr marL="404495" algn="ctr">
              <a:lnSpc>
                <a:spcPct val="100000"/>
              </a:lnSpc>
              <a:spcBef>
                <a:spcPts val="175"/>
              </a:spcBef>
            </a:pPr>
            <a:r>
              <a:rPr lang="it-IT" sz="2400" b="1" spc="-5" dirty="0">
                <a:solidFill>
                  <a:schemeClr val="accent1"/>
                </a:solidFill>
                <a:latin typeface="Californian FB" panose="0207040306080B030204" pitchFamily="18" charset="0"/>
                <a:cs typeface="Calibri" panose="020F0502020204030204"/>
              </a:rPr>
              <a:t>IL</a:t>
            </a:r>
            <a:r>
              <a:rPr lang="it-IT" sz="2400" b="1" spc="-15" dirty="0">
                <a:solidFill>
                  <a:schemeClr val="accent1"/>
                </a:solidFill>
                <a:latin typeface="Californian FB" panose="0207040306080B030204" pitchFamily="18" charset="0"/>
                <a:cs typeface="Calibri" panose="020F0502020204030204"/>
              </a:rPr>
              <a:t> PROFILO</a:t>
            </a:r>
            <a:r>
              <a:rPr lang="it-IT" sz="2400" b="1" spc="5" dirty="0">
                <a:solidFill>
                  <a:schemeClr val="accent1"/>
                </a:solidFill>
                <a:latin typeface="Californian FB" panose="0207040306080B030204" pitchFamily="18" charset="0"/>
                <a:cs typeface="Calibri" panose="020F0502020204030204"/>
              </a:rPr>
              <a:t> </a:t>
            </a:r>
            <a:r>
              <a:rPr lang="it-IT" sz="2400" b="1" spc="-15" dirty="0">
                <a:solidFill>
                  <a:schemeClr val="accent1"/>
                </a:solidFill>
                <a:latin typeface="Californian FB" panose="0207040306080B030204" pitchFamily="18" charset="0"/>
                <a:cs typeface="Calibri" panose="020F0502020204030204"/>
              </a:rPr>
              <a:t>DINAMICO</a:t>
            </a:r>
            <a:r>
              <a:rPr lang="it-IT" sz="2400" b="1" spc="10" dirty="0">
                <a:solidFill>
                  <a:schemeClr val="accent1"/>
                </a:solidFill>
                <a:latin typeface="Californian FB" panose="0207040306080B030204" pitchFamily="18" charset="0"/>
                <a:cs typeface="Calibri" panose="020F0502020204030204"/>
              </a:rPr>
              <a:t> </a:t>
            </a:r>
            <a:r>
              <a:rPr lang="it-IT" sz="2400" b="1" spc="-10" dirty="0">
                <a:solidFill>
                  <a:schemeClr val="accent1"/>
                </a:solidFill>
                <a:latin typeface="Californian FB" panose="0207040306080B030204" pitchFamily="18" charset="0"/>
                <a:cs typeface="Calibri" panose="020F0502020204030204"/>
              </a:rPr>
              <a:t>FUNZIONALE</a:t>
            </a:r>
            <a:endParaRPr lang="it-IT" sz="2400" b="1" dirty="0">
              <a:solidFill>
                <a:schemeClr val="accent1"/>
              </a:solidFill>
              <a:latin typeface="Californian FB" panose="0207040306080B030204" pitchFamily="18" charset="0"/>
              <a:cs typeface="Calibri" panose="020F0502020204030204"/>
            </a:endParaRPr>
          </a:p>
        </p:txBody>
      </p:sp>
      <p:sp>
        <p:nvSpPr>
          <p:cNvPr id="8" name="object 8"/>
          <p:cNvSpPr txBox="1">
            <a:spLocks noGrp="1"/>
          </p:cNvSpPr>
          <p:nvPr>
            <p:ph type="title"/>
          </p:nvPr>
        </p:nvSpPr>
        <p:spPr>
          <a:xfrm>
            <a:off x="553653" y="574135"/>
            <a:ext cx="4082295" cy="761106"/>
          </a:xfrm>
          <a:prstGeom prst="rect">
            <a:avLst/>
          </a:prstGeom>
          <a:solidFill>
            <a:schemeClr val="accent2">
              <a:lumMod val="40000"/>
              <a:lumOff val="60000"/>
            </a:schemeClr>
          </a:solidFill>
          <a:ln w="9525">
            <a:solidFill>
              <a:srgbClr val="4471C4"/>
            </a:solidFill>
          </a:ln>
        </p:spPr>
        <p:txBody>
          <a:bodyPr vert="horz" wrap="square" lIns="0" tIns="22225" rIns="0" bIns="0" rtlCol="0">
            <a:spAutoFit/>
          </a:bodyPr>
          <a:lstStyle/>
          <a:p>
            <a:pPr marL="91440">
              <a:lnSpc>
                <a:spcPct val="100000"/>
              </a:lnSpc>
              <a:spcBef>
                <a:spcPts val="175"/>
              </a:spcBef>
            </a:pPr>
            <a:r>
              <a:rPr sz="2400" b="1" spc="-5" dirty="0">
                <a:solidFill>
                  <a:schemeClr val="accent1"/>
                </a:solidFill>
                <a:latin typeface="Californian FB" panose="0207040306080B030204" pitchFamily="18" charset="0"/>
              </a:rPr>
              <a:t>La</a:t>
            </a:r>
            <a:r>
              <a:rPr sz="2400" b="1" spc="-25" dirty="0">
                <a:solidFill>
                  <a:schemeClr val="accent1"/>
                </a:solidFill>
                <a:latin typeface="Californian FB" panose="0207040306080B030204" pitchFamily="18" charset="0"/>
              </a:rPr>
              <a:t> </a:t>
            </a:r>
            <a:r>
              <a:rPr sz="2400" b="1" spc="-5" dirty="0" err="1">
                <a:solidFill>
                  <a:schemeClr val="accent1"/>
                </a:solidFill>
                <a:latin typeface="Californian FB" panose="0207040306080B030204" pitchFamily="18" charset="0"/>
              </a:rPr>
              <a:t>Diagnosi</a:t>
            </a:r>
            <a:r>
              <a:rPr sz="2400" b="1" spc="5" dirty="0">
                <a:solidFill>
                  <a:schemeClr val="accent1"/>
                </a:solidFill>
                <a:latin typeface="Californian FB" panose="0207040306080B030204" pitchFamily="18" charset="0"/>
              </a:rPr>
              <a:t> </a:t>
            </a:r>
            <a:r>
              <a:rPr sz="2400" b="1" spc="-10" dirty="0" err="1">
                <a:solidFill>
                  <a:schemeClr val="accent1"/>
                </a:solidFill>
                <a:latin typeface="Californian FB" panose="0207040306080B030204" pitchFamily="18" charset="0"/>
              </a:rPr>
              <a:t>funzionale</a:t>
            </a:r>
            <a:r>
              <a:rPr lang="it-IT" sz="2400" b="1" spc="-10" dirty="0">
                <a:solidFill>
                  <a:schemeClr val="accent1"/>
                </a:solidFill>
                <a:latin typeface="Californian FB" panose="0207040306080B030204" pitchFamily="18" charset="0"/>
              </a:rPr>
              <a:t> ( DF)</a:t>
            </a:r>
            <a:endParaRPr sz="2400" b="1" dirty="0">
              <a:solidFill>
                <a:schemeClr val="accent1"/>
              </a:solidFill>
              <a:latin typeface="Californian FB" panose="0207040306080B030204" pitchFamily="18" charset="0"/>
            </a:endParaRPr>
          </a:p>
        </p:txBody>
      </p:sp>
      <p:sp>
        <p:nvSpPr>
          <p:cNvPr id="3" name="Segnaposto piè di pagina 2"/>
          <p:cNvSpPr>
            <a:spLocks noGrp="1"/>
          </p:cNvSpPr>
          <p:nvPr>
            <p:ph type="ftr" sz="quarter" idx="11"/>
          </p:nvPr>
        </p:nvSpPr>
        <p:spPr>
          <a:xfrm>
            <a:off x="0" y="6486453"/>
            <a:ext cx="6672887" cy="365125"/>
          </a:xfrm>
        </p:spPr>
        <p:txBody>
          <a:bodyPr/>
          <a:lstStyle/>
          <a:p>
            <a:r>
              <a:rPr lang="en-US"/>
              <a:t>Roberta Tardi</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27688" y="3812902"/>
            <a:ext cx="7115357" cy="986496"/>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1447800" y="2089887"/>
            <a:ext cx="9601196" cy="830997"/>
          </a:xfrm>
          <a:prstGeom prst="rect">
            <a:avLst/>
          </a:prstGeom>
          <a:solidFill>
            <a:schemeClr val="accent6">
              <a:lumMod val="40000"/>
              <a:lumOff val="6000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pPr>
            <a:r>
              <a:rPr lang="it-IT" sz="2400" b="0" i="0" dirty="0">
                <a:solidFill>
                  <a:srgbClr val="212529"/>
                </a:solidFill>
                <a:effectLst/>
                <a:latin typeface="+mj-lt"/>
              </a:rPr>
              <a:t>Nel</a:t>
            </a:r>
            <a:r>
              <a:rPr lang="it-IT" sz="2400" b="1" i="0" dirty="0">
                <a:solidFill>
                  <a:srgbClr val="212529"/>
                </a:solidFill>
                <a:effectLst/>
                <a:latin typeface="+mj-lt"/>
              </a:rPr>
              <a:t> </a:t>
            </a:r>
            <a:r>
              <a:rPr lang="it-IT" sz="2400" b="1" i="0" dirty="0">
                <a:solidFill>
                  <a:srgbClr val="FF0000"/>
                </a:solidFill>
                <a:effectLst/>
                <a:latin typeface="+mj-lt"/>
              </a:rPr>
              <a:t>riquadro</a:t>
            </a:r>
            <a:r>
              <a:rPr lang="it-IT" sz="2400" b="0" i="0" dirty="0">
                <a:solidFill>
                  <a:srgbClr val="FF0000"/>
                </a:solidFill>
                <a:effectLst/>
                <a:latin typeface="+mj-lt"/>
              </a:rPr>
              <a:t> 3</a:t>
            </a:r>
            <a:r>
              <a:rPr lang="it-IT" sz="2400" b="0" i="0" dirty="0">
                <a:solidFill>
                  <a:srgbClr val="212529"/>
                </a:solidFill>
                <a:effectLst/>
                <a:latin typeface="+mj-lt"/>
              </a:rPr>
              <a:t> della tabella va indicato </a:t>
            </a:r>
            <a:r>
              <a:rPr lang="it-IT" sz="2400" b="1" i="0" dirty="0">
                <a:solidFill>
                  <a:srgbClr val="212529"/>
                </a:solidFill>
                <a:effectLst/>
                <a:latin typeface="+mj-lt"/>
              </a:rPr>
              <a:t>il numero di ore di sostegno</a:t>
            </a:r>
            <a:r>
              <a:rPr kumimoji="0" lang="it-IT" altLang="it-IT" sz="2400" b="0" i="0" u="none" strike="noStrike" cap="none" normalizeH="0" baseline="0" dirty="0">
                <a:ln>
                  <a:noFill/>
                </a:ln>
                <a:solidFill>
                  <a:srgbClr val="212529"/>
                </a:solidFill>
                <a:effectLst/>
                <a:latin typeface="+mj-lt"/>
              </a:rPr>
              <a:t> assegnate alla classe, per realizzare gli obiettivi definiti nel PEI:</a:t>
            </a:r>
            <a:endParaRPr kumimoji="0" lang="it-IT" altLang="it-IT" sz="2400" b="0" i="0" u="none" strike="noStrike" cap="none" normalizeH="0" baseline="0" dirty="0">
              <a:ln>
                <a:noFill/>
              </a:ln>
              <a:solidFill>
                <a:schemeClr val="tx1"/>
              </a:solidFill>
              <a:effectLst/>
              <a:latin typeface="+mj-lt"/>
            </a:endParaRPr>
          </a:p>
        </p:txBody>
      </p:sp>
      <p:sp>
        <p:nvSpPr>
          <p:cNvPr id="5" name="Titolo 1"/>
          <p:cNvSpPr txBox="1"/>
          <p:nvPr/>
        </p:nvSpPr>
        <p:spPr>
          <a:xfrm>
            <a:off x="1447800" y="705840"/>
            <a:ext cx="9601196" cy="847785"/>
          </a:xfrm>
          <a:prstGeom prst="rect">
            <a:avLst/>
          </a:prstGeom>
          <a:solidFill>
            <a:schemeClr val="accent5">
              <a:lumMod val="60000"/>
              <a:lumOff val="40000"/>
            </a:schemeClr>
          </a:solidFill>
        </p:spPr>
        <p:txBody>
          <a:bodyP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b="1" dirty="0"/>
              <a:t>Ore di sostegno</a:t>
            </a:r>
            <a:endParaRPr lang="it-IT" b="1" dirty="0"/>
          </a:p>
        </p:txBody>
      </p:sp>
      <p:sp>
        <p:nvSpPr>
          <p:cNvPr id="4" name="Segnaposto piè di pagina 3"/>
          <p:cNvSpPr>
            <a:spLocks noGrp="1"/>
          </p:cNvSpPr>
          <p:nvPr>
            <p:ph type="ftr" sz="quarter" idx="11"/>
          </p:nvPr>
        </p:nvSpPr>
        <p:spPr>
          <a:xfrm>
            <a:off x="0" y="6492875"/>
            <a:ext cx="1007165" cy="365125"/>
          </a:xfrm>
        </p:spPr>
        <p:txBody>
          <a:bodyPr/>
          <a:lstStyle/>
          <a:p>
            <a:r>
              <a:rPr lang="en-US"/>
              <a:t>Roberta Tardi</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41946" y="2278250"/>
            <a:ext cx="9676263" cy="3046988"/>
          </a:xfrm>
          <a:prstGeom prst="rect">
            <a:avLst/>
          </a:prstGeom>
          <a:solidFill>
            <a:schemeClr val="accent6">
              <a:lumMod val="40000"/>
              <a:lumOff val="60000"/>
            </a:schemeClr>
          </a:solidFill>
        </p:spPr>
        <p:txBody>
          <a:bodyPr wrap="square">
            <a:spAutoFit/>
          </a:bodyPr>
          <a:lstStyle/>
          <a:p>
            <a:pPr algn="just"/>
            <a:r>
              <a:rPr lang="it-IT" sz="2400" b="0" i="0" dirty="0">
                <a:solidFill>
                  <a:srgbClr val="212529"/>
                </a:solidFill>
                <a:effectLst/>
                <a:latin typeface="+mj-lt"/>
              </a:rPr>
              <a:t>In tale riquadro 3, si può anche:</a:t>
            </a:r>
            <a:endParaRPr lang="it-IT" sz="2400" b="0" i="0" dirty="0">
              <a:solidFill>
                <a:srgbClr val="212529"/>
              </a:solidFill>
              <a:effectLst/>
              <a:latin typeface="+mj-lt"/>
            </a:endParaRPr>
          </a:p>
          <a:p>
            <a:pPr algn="just">
              <a:buFont typeface="Arial" panose="020B0604020202020204" pitchFamily="34" charset="0"/>
              <a:buChar char="•"/>
            </a:pPr>
            <a:r>
              <a:rPr lang="it-IT" sz="2400" b="0" i="0" dirty="0">
                <a:solidFill>
                  <a:srgbClr val="212529"/>
                </a:solidFill>
                <a:effectLst/>
                <a:latin typeface="+mj-lt"/>
              </a:rPr>
              <a:t>specificare se il sostegno didattico sia affidato a una o più risorse (ossia uno o più docenti);</a:t>
            </a:r>
            <a:endParaRPr lang="it-IT" sz="2400" b="0" i="0" dirty="0">
              <a:solidFill>
                <a:srgbClr val="212529"/>
              </a:solidFill>
              <a:effectLst/>
              <a:latin typeface="+mj-lt"/>
            </a:endParaRPr>
          </a:p>
          <a:p>
            <a:pPr algn="just">
              <a:buFont typeface="Arial" panose="020B0604020202020204" pitchFamily="34" charset="0"/>
              <a:buChar char="•"/>
            </a:pPr>
            <a:r>
              <a:rPr lang="it-IT" sz="2400" b="0" i="0" dirty="0">
                <a:solidFill>
                  <a:srgbClr val="212529"/>
                </a:solidFill>
                <a:effectLst/>
                <a:latin typeface="+mj-lt"/>
              </a:rPr>
              <a:t>esplicitare i criteri e le priorità che hanno determinato l’articolazione dell’orario di sostegno;</a:t>
            </a:r>
            <a:endParaRPr lang="it-IT" sz="2400" b="0" i="0" dirty="0">
              <a:solidFill>
                <a:srgbClr val="212529"/>
              </a:solidFill>
              <a:effectLst/>
              <a:latin typeface="+mj-lt"/>
            </a:endParaRPr>
          </a:p>
          <a:p>
            <a:pPr algn="just">
              <a:buFont typeface="Arial" panose="020B0604020202020204" pitchFamily="34" charset="0"/>
              <a:buChar char="•"/>
            </a:pPr>
            <a:r>
              <a:rPr lang="it-IT" sz="2400" b="0" i="0" dirty="0">
                <a:solidFill>
                  <a:srgbClr val="212529"/>
                </a:solidFill>
                <a:effectLst/>
                <a:latin typeface="+mj-lt"/>
              </a:rPr>
              <a:t>segnalare l’eventuale presenza nella classe di docenti di sostegno che operano con altri alunni con disabilità, indicando le modalità organizzative per lo svolgimento delle attività.</a:t>
            </a:r>
            <a:endParaRPr lang="it-IT" sz="2400" b="0" i="0" dirty="0">
              <a:solidFill>
                <a:srgbClr val="212529"/>
              </a:solidFill>
              <a:effectLst/>
              <a:latin typeface="+mj-lt"/>
            </a:endParaRPr>
          </a:p>
        </p:txBody>
      </p:sp>
      <p:sp>
        <p:nvSpPr>
          <p:cNvPr id="4" name="Titolo 1"/>
          <p:cNvSpPr txBox="1"/>
          <p:nvPr/>
        </p:nvSpPr>
        <p:spPr>
          <a:xfrm>
            <a:off x="1447800" y="705840"/>
            <a:ext cx="9601196" cy="847785"/>
          </a:xfrm>
          <a:prstGeom prst="rect">
            <a:avLst/>
          </a:prstGeom>
          <a:solidFill>
            <a:schemeClr val="accent5">
              <a:lumMod val="60000"/>
              <a:lumOff val="40000"/>
            </a:schemeClr>
          </a:solidFill>
        </p:spPr>
        <p:txBody>
          <a:bodyP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b="1" dirty="0"/>
              <a:t>Ore di sostegno</a:t>
            </a:r>
            <a:endParaRPr lang="it-IT" b="1" dirty="0"/>
          </a:p>
        </p:txBody>
      </p:sp>
      <p:sp>
        <p:nvSpPr>
          <p:cNvPr id="5" name="Segnaposto piè di pagina 4"/>
          <p:cNvSpPr>
            <a:spLocks noGrp="1"/>
          </p:cNvSpPr>
          <p:nvPr>
            <p:ph type="ftr" sz="quarter" idx="11"/>
          </p:nvPr>
        </p:nvSpPr>
        <p:spPr>
          <a:xfrm>
            <a:off x="0" y="6492875"/>
            <a:ext cx="1007165" cy="365125"/>
          </a:xfrm>
        </p:spPr>
        <p:txBody>
          <a:bodyPr/>
          <a:lstStyle/>
          <a:p>
            <a:r>
              <a:rPr lang="en-US"/>
              <a:t>Roberta Tardi</a:t>
            </a:r>
            <a:endParaRPr lang="en-US" dirty="0"/>
          </a:p>
        </p:txBody>
      </p:sp>
      <p:pic>
        <p:nvPicPr>
          <p:cNvPr id="2" name="Picture 4" descr="Tabella Orario Scolastico da Stampare | portalebambini.i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204877" y="702365"/>
            <a:ext cx="2543175" cy="8512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967409" y="1607893"/>
            <a:ext cx="10031895" cy="1600438"/>
          </a:xfrm>
          <a:prstGeom prst="rect">
            <a:avLst/>
          </a:prstGeom>
          <a:solidFill>
            <a:schemeClr val="accent6">
              <a:lumMod val="40000"/>
              <a:lumOff val="60000"/>
            </a:schemeClr>
          </a:solidFill>
        </p:spPr>
        <p:txBody>
          <a:bodyPr wrap="square">
            <a:spAutoFit/>
          </a:bodyPr>
          <a:lstStyle/>
          <a:p>
            <a:endParaRPr lang="it-IT" b="0" i="0" dirty="0">
              <a:solidFill>
                <a:srgbClr val="212529"/>
              </a:solidFill>
              <a:effectLst/>
              <a:latin typeface="merriweather"/>
            </a:endParaRPr>
          </a:p>
          <a:p>
            <a:pPr algn="just"/>
            <a:r>
              <a:rPr lang="it-IT" sz="2000" b="0" dirty="0">
                <a:solidFill>
                  <a:srgbClr val="212529"/>
                </a:solidFill>
                <a:effectLst/>
                <a:latin typeface="+mj-lt"/>
              </a:rPr>
              <a:t>Nel</a:t>
            </a:r>
            <a:r>
              <a:rPr lang="it-IT" sz="2000" b="1" dirty="0">
                <a:solidFill>
                  <a:srgbClr val="212529"/>
                </a:solidFill>
                <a:effectLst/>
                <a:latin typeface="+mj-lt"/>
              </a:rPr>
              <a:t>  </a:t>
            </a:r>
            <a:r>
              <a:rPr lang="it-IT" sz="2000" b="1" dirty="0">
                <a:solidFill>
                  <a:srgbClr val="FF0000"/>
                </a:solidFill>
                <a:effectLst/>
                <a:latin typeface="+mj-lt"/>
              </a:rPr>
              <a:t>riquadro 4</a:t>
            </a:r>
            <a:r>
              <a:rPr lang="it-IT" sz="2000" b="0" dirty="0">
                <a:solidFill>
                  <a:srgbClr val="212529"/>
                </a:solidFill>
                <a:effectLst/>
                <a:latin typeface="+mj-lt"/>
              </a:rPr>
              <a:t> della tabella si deve descrivere il </a:t>
            </a:r>
            <a:r>
              <a:rPr lang="it-IT" sz="2000" b="1" dirty="0">
                <a:solidFill>
                  <a:srgbClr val="212529"/>
                </a:solidFill>
                <a:effectLst/>
                <a:latin typeface="+mj-lt"/>
              </a:rPr>
              <a:t>servizio svolto dalle collaboratrici scolastiche e dai collaboratori scolastici </a:t>
            </a:r>
            <a:r>
              <a:rPr lang="it-IT" sz="2000" b="0" dirty="0">
                <a:solidFill>
                  <a:srgbClr val="212529"/>
                </a:solidFill>
                <a:effectLst/>
                <a:latin typeface="+mj-lt"/>
              </a:rPr>
              <a:t>(accompagnamento ai servizi e pulizia, se necessario), coordinato a quello di altre figure professionali se presenti, tenendo conto nell’assegnazione del genere delle alunne e degli alunni:</a:t>
            </a:r>
            <a:endParaRPr lang="it-IT" sz="2000" dirty="0">
              <a:latin typeface="+mj-lt"/>
            </a:endParaRPr>
          </a:p>
        </p:txBody>
      </p:sp>
      <p:pic>
        <p:nvPicPr>
          <p:cNvPr id="1331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3649670"/>
            <a:ext cx="8057321" cy="1375116"/>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967409" y="518205"/>
            <a:ext cx="10031895" cy="892552"/>
          </a:xfrm>
          <a:prstGeom prst="rect">
            <a:avLst/>
          </a:prstGeom>
          <a:solidFill>
            <a:schemeClr val="accent5">
              <a:lumMod val="60000"/>
              <a:lumOff val="40000"/>
            </a:schemeClr>
          </a:solidFill>
        </p:spPr>
        <p:txBody>
          <a:bodyPr wrap="square" rtlCol="0">
            <a:spAutoFit/>
          </a:bodyPr>
          <a:lstStyle/>
          <a:p>
            <a:r>
              <a:rPr lang="it-IT" sz="2800" b="1" dirty="0"/>
              <a:t>Risorse destinate agli interventi di assistenza igienica e di base</a:t>
            </a:r>
            <a:endParaRPr lang="it-IT" sz="2800" b="1" dirty="0"/>
          </a:p>
          <a:p>
            <a:endParaRPr lang="it-IT" sz="2400" b="1" dirty="0"/>
          </a:p>
        </p:txBody>
      </p:sp>
      <p:sp>
        <p:nvSpPr>
          <p:cNvPr id="6" name="CasellaDiTesto 5"/>
          <p:cNvSpPr txBox="1"/>
          <p:nvPr/>
        </p:nvSpPr>
        <p:spPr>
          <a:xfrm>
            <a:off x="1524000" y="3772780"/>
            <a:ext cx="1086678" cy="369332"/>
          </a:xfrm>
          <a:prstGeom prst="rect">
            <a:avLst/>
          </a:prstGeom>
          <a:noFill/>
        </p:spPr>
        <p:txBody>
          <a:bodyPr wrap="square" rtlCol="0">
            <a:spAutoFit/>
          </a:bodyPr>
          <a:lstStyle/>
          <a:p>
            <a:r>
              <a:rPr lang="it-IT" b="1" dirty="0"/>
              <a:t>4</a:t>
            </a:r>
            <a:endParaRPr lang="it-IT" b="1" dirty="0"/>
          </a:p>
        </p:txBody>
      </p:sp>
      <p:sp>
        <p:nvSpPr>
          <p:cNvPr id="4" name="Segnaposto piè di pagina 3"/>
          <p:cNvSpPr>
            <a:spLocks noGrp="1"/>
          </p:cNvSpPr>
          <p:nvPr>
            <p:ph type="ftr" sz="quarter" idx="11"/>
          </p:nvPr>
        </p:nvSpPr>
        <p:spPr>
          <a:xfrm>
            <a:off x="0" y="6492875"/>
            <a:ext cx="967409" cy="365125"/>
          </a:xfrm>
        </p:spPr>
        <p:txBody>
          <a:bodyPr/>
          <a:lstStyle/>
          <a:p>
            <a:r>
              <a:rPr lang="en-US"/>
              <a:t>Roberta Tardi</a:t>
            </a:r>
            <a:endParaRPr lang="en-US" dirty="0"/>
          </a:p>
        </p:txBody>
      </p:sp>
      <p:pic>
        <p:nvPicPr>
          <p:cNvPr id="33794" name="Picture 2" descr="ATA 2020/'21 | Nessun bambino è perduto, se ha un insegnante che crede in  l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8306" y="518205"/>
            <a:ext cx="1637678" cy="8925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901149" y="1936647"/>
            <a:ext cx="10429460" cy="1938992"/>
          </a:xfrm>
          <a:prstGeom prst="rect">
            <a:avLst/>
          </a:prstGeom>
          <a:solidFill>
            <a:schemeClr val="accent6">
              <a:lumMod val="40000"/>
              <a:lumOff val="60000"/>
            </a:schemeClr>
          </a:solidFill>
        </p:spPr>
        <p:txBody>
          <a:bodyPr wrap="square">
            <a:spAutoFit/>
          </a:bodyPr>
          <a:lstStyle/>
          <a:p>
            <a:pPr algn="just"/>
            <a:r>
              <a:rPr lang="it-IT" sz="2000" b="0" i="0" dirty="0">
                <a:solidFill>
                  <a:srgbClr val="212529"/>
                </a:solidFill>
                <a:effectLst/>
                <a:latin typeface="+mj-lt"/>
              </a:rPr>
              <a:t>Nel </a:t>
            </a:r>
            <a:r>
              <a:rPr lang="it-IT" sz="2000" b="1" i="0" dirty="0">
                <a:solidFill>
                  <a:srgbClr val="212529"/>
                </a:solidFill>
                <a:effectLst/>
                <a:latin typeface="+mj-lt"/>
              </a:rPr>
              <a:t> </a:t>
            </a:r>
            <a:r>
              <a:rPr lang="it-IT" sz="2000" b="1" i="0" dirty="0">
                <a:solidFill>
                  <a:srgbClr val="FF0000"/>
                </a:solidFill>
                <a:effectLst/>
                <a:latin typeface="+mj-lt"/>
              </a:rPr>
              <a:t>riquadro 5 </a:t>
            </a:r>
            <a:r>
              <a:rPr lang="it-IT" sz="2000" b="0" i="0" dirty="0">
                <a:solidFill>
                  <a:srgbClr val="212529"/>
                </a:solidFill>
                <a:effectLst/>
                <a:latin typeface="+mj-lt"/>
              </a:rPr>
              <a:t>della tabella vanno indicati la </a:t>
            </a:r>
            <a:r>
              <a:rPr lang="it-IT" sz="2000" b="1" i="0" dirty="0">
                <a:solidFill>
                  <a:srgbClr val="212529"/>
                </a:solidFill>
                <a:effectLst/>
                <a:latin typeface="+mj-lt"/>
              </a:rPr>
              <a:t>tipologia di assistenza/figura professionale, </a:t>
            </a:r>
            <a:r>
              <a:rPr lang="it-IT" sz="2000" b="0" i="0" dirty="0">
                <a:solidFill>
                  <a:srgbClr val="212529"/>
                </a:solidFill>
                <a:effectLst/>
                <a:latin typeface="+mj-lt"/>
              </a:rPr>
              <a:t>anche con le denominazioni utilizzate a livello locale (es. AEC, ASACOM, OSS, assistenti educativi, ecc.), e il relativo </a:t>
            </a:r>
            <a:r>
              <a:rPr lang="it-IT" sz="2000" b="1" i="0" dirty="0">
                <a:effectLst/>
                <a:latin typeface="+mj-lt"/>
              </a:rPr>
              <a:t>numero di ore assegnate</a:t>
            </a:r>
            <a:r>
              <a:rPr lang="it-IT" sz="2000" b="0" i="0" dirty="0">
                <a:solidFill>
                  <a:srgbClr val="212529"/>
                </a:solidFill>
                <a:effectLst/>
                <a:latin typeface="+mj-lt"/>
              </a:rPr>
              <a:t>. </a:t>
            </a:r>
            <a:endParaRPr lang="it-IT" sz="2000" b="0" i="0" dirty="0">
              <a:solidFill>
                <a:srgbClr val="212529"/>
              </a:solidFill>
              <a:effectLst/>
              <a:latin typeface="+mj-lt"/>
            </a:endParaRPr>
          </a:p>
          <a:p>
            <a:pPr algn="just"/>
            <a:r>
              <a:rPr lang="it-IT" sz="2000" b="0" i="0" dirty="0">
                <a:solidFill>
                  <a:srgbClr val="212529"/>
                </a:solidFill>
                <a:effectLst/>
                <a:latin typeface="+mj-lt"/>
              </a:rPr>
              <a:t>Anche in questo riquadro è possibile esplicitare i criteri e le priorità, che hanno determinato l’articolazione dell’orario e l’organizzazione del servizio, nonché le iniziative di coordinamento</a:t>
            </a:r>
            <a:endParaRPr lang="it-IT" sz="2000" b="0" i="0" dirty="0">
              <a:solidFill>
                <a:srgbClr val="212529"/>
              </a:solidFill>
              <a:effectLst/>
              <a:latin typeface="+mj-lt"/>
            </a:endParaRPr>
          </a:p>
          <a:p>
            <a:pPr algn="just"/>
            <a:r>
              <a:rPr lang="it-IT" sz="2000" b="0" i="0" dirty="0">
                <a:solidFill>
                  <a:srgbClr val="212529"/>
                </a:solidFill>
                <a:effectLst/>
                <a:latin typeface="+mj-lt"/>
              </a:rPr>
              <a:t> adottate:</a:t>
            </a:r>
            <a:endParaRPr lang="it-IT" sz="2000" dirty="0">
              <a:latin typeface="+mj-lt"/>
            </a:endParaRPr>
          </a:p>
        </p:txBody>
      </p:sp>
      <p:pic>
        <p:nvPicPr>
          <p:cNvPr id="1638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14269" y="4330562"/>
            <a:ext cx="6743700" cy="9239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105521" y="650726"/>
            <a:ext cx="9051236" cy="830997"/>
          </a:xfrm>
          <a:prstGeom prst="rect">
            <a:avLst/>
          </a:prstGeom>
          <a:solidFill>
            <a:schemeClr val="accent5">
              <a:lumMod val="60000"/>
              <a:lumOff val="40000"/>
            </a:schemeClr>
          </a:solidFill>
        </p:spPr>
        <p:txBody>
          <a:bodyPr wrap="square" rtlCol="0">
            <a:spAutoFit/>
          </a:bodyPr>
          <a:lstStyle/>
          <a:p>
            <a:pPr algn="ctr"/>
            <a:r>
              <a:rPr lang="it-IT" sz="2400" b="1" dirty="0"/>
              <a:t>            Risorse professionali destinate all’assistenza per l’autonomia e/o comunicazione</a:t>
            </a:r>
            <a:endParaRPr lang="it-IT" sz="2400" b="1" dirty="0"/>
          </a:p>
        </p:txBody>
      </p:sp>
      <p:sp>
        <p:nvSpPr>
          <p:cNvPr id="4" name="Segnaposto piè di pagina 3"/>
          <p:cNvSpPr>
            <a:spLocks noGrp="1"/>
          </p:cNvSpPr>
          <p:nvPr>
            <p:ph type="ftr" sz="quarter" idx="11"/>
          </p:nvPr>
        </p:nvSpPr>
        <p:spPr>
          <a:xfrm>
            <a:off x="0" y="6420826"/>
            <a:ext cx="901149" cy="365125"/>
          </a:xfrm>
        </p:spPr>
        <p:txBody>
          <a:bodyPr/>
          <a:lstStyle/>
          <a:p>
            <a:r>
              <a:rPr lang="en-US" dirty="0"/>
              <a:t>Roberta Tardi</a:t>
            </a:r>
            <a:endParaRPr lang="en-US" dirty="0"/>
          </a:p>
        </p:txBody>
      </p:sp>
      <p:pic>
        <p:nvPicPr>
          <p:cNvPr id="34818" name="Picture 2" descr="ATA 2020/'21 | Nessun bambino è perduto, se ha un insegnante che crede in  l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6757" y="650727"/>
            <a:ext cx="2035243" cy="8309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72054" y="4008310"/>
            <a:ext cx="6362700" cy="135882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1017104" y="1490870"/>
            <a:ext cx="10157791" cy="1938992"/>
          </a:xfrm>
          <a:prstGeom prst="rect">
            <a:avLst/>
          </a:prstGeom>
          <a:solidFill>
            <a:schemeClr val="accent6">
              <a:lumMod val="40000"/>
              <a:lumOff val="60000"/>
            </a:schemeClr>
          </a:solid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pPr>
            <a:r>
              <a:rPr lang="it-IT" sz="2000" b="0" i="0" dirty="0">
                <a:solidFill>
                  <a:srgbClr val="212529"/>
                </a:solidFill>
                <a:effectLst/>
                <a:latin typeface="+mj-lt"/>
              </a:rPr>
              <a:t>Nel</a:t>
            </a:r>
            <a:r>
              <a:rPr lang="it-IT" sz="2000" b="1" i="0" dirty="0">
                <a:solidFill>
                  <a:srgbClr val="FF0000"/>
                </a:solidFill>
                <a:effectLst/>
                <a:latin typeface="+mj-lt"/>
              </a:rPr>
              <a:t> riquadro</a:t>
            </a:r>
            <a:r>
              <a:rPr lang="it-IT" sz="2000" b="0" i="0" dirty="0">
                <a:solidFill>
                  <a:srgbClr val="FF0000"/>
                </a:solidFill>
                <a:effectLst/>
                <a:latin typeface="+mj-lt"/>
              </a:rPr>
              <a:t> </a:t>
            </a:r>
            <a:r>
              <a:rPr lang="it-IT" sz="2000" b="1" i="0" dirty="0">
                <a:solidFill>
                  <a:srgbClr val="FF0000"/>
                </a:solidFill>
                <a:effectLst/>
                <a:latin typeface="+mj-lt"/>
              </a:rPr>
              <a:t>6 </a:t>
            </a:r>
            <a:r>
              <a:rPr lang="it-IT" sz="2000" b="0" i="0" dirty="0">
                <a:solidFill>
                  <a:srgbClr val="212529"/>
                </a:solidFill>
                <a:effectLst/>
                <a:latin typeface="+mj-lt"/>
              </a:rPr>
              <a:t>della tabella si devono indicare le </a:t>
            </a:r>
            <a:r>
              <a:rPr lang="it-IT" sz="2000" b="1" i="0" dirty="0">
                <a:solidFill>
                  <a:srgbClr val="212529"/>
                </a:solidFill>
                <a:effectLst/>
                <a:latin typeface="+mj-lt"/>
              </a:rPr>
              <a:t>altre risorse professionali </a:t>
            </a:r>
            <a:r>
              <a:rPr lang="it-IT" sz="2000" b="0" i="0" dirty="0">
                <a:solidFill>
                  <a:srgbClr val="212529"/>
                </a:solidFill>
                <a:effectLst/>
                <a:latin typeface="+mj-lt"/>
              </a:rPr>
              <a:t>che operano nella classe per il progetto di inclusione:</a:t>
            </a:r>
            <a:r>
              <a:rPr kumimoji="0" lang="it-IT" altLang="it-IT" sz="2000" b="0" i="0" u="none" strike="noStrike" cap="none" normalizeH="0" baseline="0" dirty="0">
                <a:ln>
                  <a:noFill/>
                </a:ln>
                <a:solidFill>
                  <a:srgbClr val="212529"/>
                </a:solidFill>
                <a:effectLst/>
                <a:latin typeface="+mj-lt"/>
              </a:rPr>
              <a:t> </a:t>
            </a:r>
            <a:endParaRPr kumimoji="0" lang="it-IT" altLang="it-IT" sz="2000" b="0" i="0" u="none" strike="noStrike" cap="none" normalizeH="0" baseline="0" dirty="0">
              <a:ln>
                <a:noFill/>
              </a:ln>
              <a:solidFill>
                <a:srgbClr val="212529"/>
              </a:solidFill>
              <a:effectLst/>
              <a:latin typeface="+mj-lt"/>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pPr>
            <a:r>
              <a:rPr kumimoji="0" lang="it-IT" altLang="it-IT" sz="2000" b="0" i="0" u="none" strike="noStrike" cap="none" normalizeH="0" baseline="0" dirty="0">
                <a:ln>
                  <a:noFill/>
                </a:ln>
                <a:solidFill>
                  <a:srgbClr val="212529"/>
                </a:solidFill>
                <a:effectLst/>
                <a:latin typeface="+mj-lt"/>
              </a:rPr>
              <a:t>docenti della classe in possesso del titolo di specializzazione per le attività di sostegno; </a:t>
            </a:r>
            <a:endParaRPr kumimoji="0" lang="it-IT" altLang="it-IT" sz="2000" b="0" i="0" u="none" strike="noStrike" cap="none" normalizeH="0" baseline="0" dirty="0">
              <a:ln>
                <a:noFill/>
              </a:ln>
              <a:solidFill>
                <a:srgbClr val="212529"/>
              </a:solidFill>
              <a:effectLst/>
              <a:latin typeface="+mj-lt"/>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pPr>
            <a:r>
              <a:rPr kumimoji="0" lang="it-IT" altLang="it-IT" sz="2000" b="0" i="0" u="none" strike="noStrike" cap="none" normalizeH="0" baseline="0" dirty="0">
                <a:ln>
                  <a:noFill/>
                </a:ln>
                <a:solidFill>
                  <a:srgbClr val="212529"/>
                </a:solidFill>
                <a:effectLst/>
                <a:latin typeface="+mj-lt"/>
              </a:rPr>
              <a:t>docenti dell’organico dell’autonomia coinvolte/i in progetti di inclusione o in specifiche attività rivolte all’alunna/o con disabilità o alla classe; </a:t>
            </a:r>
            <a:endParaRPr kumimoji="0" lang="it-IT" altLang="it-IT" sz="2000" b="0" i="0" u="none" strike="noStrike" cap="none" normalizeH="0" baseline="0" dirty="0">
              <a:ln>
                <a:noFill/>
              </a:ln>
              <a:solidFill>
                <a:srgbClr val="212529"/>
              </a:solidFill>
              <a:effectLst/>
              <a:latin typeface="+mj-lt"/>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pPr>
            <a:r>
              <a:rPr kumimoji="0" lang="it-IT" altLang="it-IT" sz="2000" b="0" i="0" u="none" strike="noStrike" cap="none" normalizeH="0" baseline="0" dirty="0">
                <a:ln>
                  <a:noFill/>
                </a:ln>
                <a:solidFill>
                  <a:srgbClr val="212529"/>
                </a:solidFill>
                <a:effectLst/>
                <a:latin typeface="+mj-lt"/>
              </a:rPr>
              <a:t>altre eventuali risorse.</a:t>
            </a:r>
            <a:endParaRPr kumimoji="0" lang="it-IT" altLang="it-IT" sz="2000" b="0" i="0" u="none" strike="noStrike" cap="none" normalizeH="0" baseline="0" dirty="0">
              <a:ln>
                <a:noFill/>
              </a:ln>
              <a:solidFill>
                <a:schemeClr val="tx1"/>
              </a:solidFill>
              <a:effectLst/>
              <a:latin typeface="+mj-lt"/>
            </a:endParaRPr>
          </a:p>
        </p:txBody>
      </p:sp>
      <p:sp>
        <p:nvSpPr>
          <p:cNvPr id="6" name="CasellaDiTesto 5"/>
          <p:cNvSpPr txBox="1"/>
          <p:nvPr/>
        </p:nvSpPr>
        <p:spPr>
          <a:xfrm>
            <a:off x="1583633" y="650727"/>
            <a:ext cx="9051236" cy="461665"/>
          </a:xfrm>
          <a:prstGeom prst="rect">
            <a:avLst/>
          </a:prstGeom>
          <a:solidFill>
            <a:schemeClr val="accent5">
              <a:lumMod val="60000"/>
              <a:lumOff val="40000"/>
            </a:schemeClr>
          </a:solidFill>
        </p:spPr>
        <p:txBody>
          <a:bodyPr wrap="square" rtlCol="0">
            <a:spAutoFit/>
          </a:bodyPr>
          <a:lstStyle/>
          <a:p>
            <a:r>
              <a:rPr lang="it-IT" sz="2400" b="1" dirty="0">
                <a:effectLst/>
                <a:latin typeface="+mj-lt"/>
                <a:ea typeface="Tahoma" panose="020B0604030504040204" pitchFamily="34" charset="0"/>
              </a:rPr>
              <a:t>        Altre risorse professionali presenti nella scuola/classe</a:t>
            </a:r>
            <a:endParaRPr lang="it-IT" sz="2400" b="1" dirty="0">
              <a:latin typeface="+mj-lt"/>
            </a:endParaRPr>
          </a:p>
        </p:txBody>
      </p:sp>
      <p:sp>
        <p:nvSpPr>
          <p:cNvPr id="4" name="CasellaDiTesto 3"/>
          <p:cNvSpPr txBox="1"/>
          <p:nvPr/>
        </p:nvSpPr>
        <p:spPr>
          <a:xfrm>
            <a:off x="2472054" y="4008310"/>
            <a:ext cx="675061" cy="369332"/>
          </a:xfrm>
          <a:prstGeom prst="rect">
            <a:avLst/>
          </a:prstGeom>
          <a:noFill/>
        </p:spPr>
        <p:txBody>
          <a:bodyPr wrap="square" rtlCol="0">
            <a:spAutoFit/>
          </a:bodyPr>
          <a:lstStyle/>
          <a:p>
            <a:r>
              <a:rPr lang="it-IT" b="1" dirty="0"/>
              <a:t>6</a:t>
            </a:r>
            <a:endParaRPr lang="it-IT" b="1" dirty="0"/>
          </a:p>
        </p:txBody>
      </p:sp>
      <p:sp>
        <p:nvSpPr>
          <p:cNvPr id="3" name="Segnaposto piè di pagina 2"/>
          <p:cNvSpPr>
            <a:spLocks noGrp="1"/>
          </p:cNvSpPr>
          <p:nvPr>
            <p:ph type="ftr" sz="quarter" idx="11"/>
          </p:nvPr>
        </p:nvSpPr>
        <p:spPr>
          <a:xfrm>
            <a:off x="1" y="6492875"/>
            <a:ext cx="1017104" cy="365125"/>
          </a:xfrm>
        </p:spPr>
        <p:txBody>
          <a:bodyPr/>
          <a:lstStyle/>
          <a:p>
            <a:r>
              <a:rPr lang="en-US"/>
              <a:t>Roberta Tardi</a:t>
            </a:r>
            <a:endParaRPr lang="en-US" dirty="0"/>
          </a:p>
        </p:txBody>
      </p:sp>
      <p:pic>
        <p:nvPicPr>
          <p:cNvPr id="2" name="Picture 2" descr="ATA 2020/'21 | Nessun bambino è perduto, se ha un insegnante che crede in  l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1714" y="650727"/>
            <a:ext cx="2035243" cy="4616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179443" y="1574632"/>
            <a:ext cx="9455426" cy="1015663"/>
          </a:xfrm>
          <a:prstGeom prst="rect">
            <a:avLst/>
          </a:prstGeom>
          <a:solidFill>
            <a:schemeClr val="accent6">
              <a:lumMod val="40000"/>
              <a:lumOff val="60000"/>
            </a:schemeClr>
          </a:solidFill>
        </p:spPr>
        <p:txBody>
          <a:bodyPr wrap="square">
            <a:spAutoFit/>
          </a:bodyPr>
          <a:lstStyle/>
          <a:p>
            <a:pPr algn="just"/>
            <a:r>
              <a:rPr lang="it-IT" sz="2000" i="0" dirty="0">
                <a:solidFill>
                  <a:srgbClr val="212529"/>
                </a:solidFill>
                <a:effectLst/>
                <a:latin typeface="+mj-lt"/>
              </a:rPr>
              <a:t>Nel </a:t>
            </a:r>
            <a:r>
              <a:rPr lang="it-IT" sz="2000" b="1" i="0" dirty="0">
                <a:solidFill>
                  <a:srgbClr val="FF0000"/>
                </a:solidFill>
                <a:effectLst/>
                <a:latin typeface="+mj-lt"/>
              </a:rPr>
              <a:t>riquadro 7 </a:t>
            </a:r>
            <a:r>
              <a:rPr lang="it-IT" sz="2000" i="0" dirty="0">
                <a:solidFill>
                  <a:srgbClr val="212529"/>
                </a:solidFill>
                <a:effectLst/>
                <a:latin typeface="+mj-lt"/>
              </a:rPr>
              <a:t>della tabella si possono indicare interventi, supporti, iniziative e precauzioni da adottare, al fine di consentire la partecipazione (con il massimo livello di autonomia e sicurezza) dell’alunno alle uscite didattiche e alle visite e/o viaggi di istruzione:</a:t>
            </a:r>
            <a:endParaRPr lang="it-IT" sz="2000" dirty="0">
              <a:latin typeface="+mj-lt"/>
            </a:endParaRPr>
          </a:p>
        </p:txBody>
      </p:sp>
      <p:sp>
        <p:nvSpPr>
          <p:cNvPr id="4" name="Rectangle 1"/>
          <p:cNvSpPr>
            <a:spLocks noChangeArrowheads="1"/>
          </p:cNvSpPr>
          <p:nvPr/>
        </p:nvSpPr>
        <p:spPr bwMode="auto">
          <a:xfrm>
            <a:off x="2033516" y="3649920"/>
            <a:ext cx="7333414" cy="11233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kumimoji="0" lang="it-IT" altLang="it-IT" sz="1200" b="0" i="0" u="none" strike="noStrike" cap="none" normalizeH="0" baseline="0" dirty="0">
                <a:ln>
                  <a:noFill/>
                </a:ln>
                <a:solidFill>
                  <a:srgbClr val="212529"/>
                </a:solidFill>
                <a:effectLst/>
                <a:latin typeface="merriweather"/>
              </a:rPr>
              <a:t>  </a:t>
            </a:r>
            <a:r>
              <a:rPr kumimoji="0" lang="it-IT" altLang="it-IT" sz="5500" b="0" i="0" u="none" strike="noStrike" cap="none" normalizeH="0" baseline="0" dirty="0">
                <a:ln>
                  <a:noFill/>
                </a:ln>
                <a:solidFill>
                  <a:srgbClr val="212529"/>
                </a:solidFill>
                <a:effectLst/>
                <a:latin typeface="merriweather"/>
              </a:rPr>
              <a:t>                                            </a:t>
            </a:r>
            <a:endParaRPr kumimoji="0" lang="it-IT" altLang="it-IT" sz="1100" b="0" i="0" u="none" strike="noStrike" cap="none" normalizeH="0" baseline="0" dirty="0">
              <a:ln>
                <a:noFill/>
              </a:ln>
              <a:solidFill>
                <a:schemeClr val="tx1"/>
              </a:solidFill>
              <a:effectLst/>
            </a:endParaRPr>
          </a:p>
        </p:txBody>
      </p:sp>
      <p:pic>
        <p:nvPicPr>
          <p:cNvPr id="1843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33515" y="3154585"/>
            <a:ext cx="7333413" cy="1200328"/>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1179444" y="4954137"/>
            <a:ext cx="9455426" cy="646331"/>
          </a:xfrm>
          <a:prstGeom prst="rect">
            <a:avLst/>
          </a:prstGeom>
          <a:solidFill>
            <a:schemeClr val="accent6">
              <a:lumMod val="40000"/>
              <a:lumOff val="60000"/>
            </a:schemeClr>
          </a:solid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it-IT" altLang="it-IT" sz="1800" b="0" i="0" u="none" strike="noStrike" cap="none" normalizeH="0" baseline="0" dirty="0">
                <a:ln>
                  <a:noFill/>
                </a:ln>
                <a:solidFill>
                  <a:srgbClr val="212529"/>
                </a:solidFill>
                <a:effectLst/>
                <a:latin typeface="+mj-lt"/>
              </a:rPr>
              <a:t>Al fine suddetto, è necessario un intervento sul contesto, eliminando le possibili barriere e scegliendo mete e/o modalità organizzative che siano inclusive.</a:t>
            </a:r>
            <a:endParaRPr kumimoji="0" lang="it-IT" altLang="it-IT" sz="2800" b="0" i="0" u="none" strike="noStrike" cap="none" normalizeH="0" baseline="0" dirty="0">
              <a:ln>
                <a:noFill/>
              </a:ln>
              <a:solidFill>
                <a:schemeClr val="tx1"/>
              </a:solidFill>
              <a:effectLst/>
              <a:latin typeface="+mj-lt"/>
            </a:endParaRPr>
          </a:p>
        </p:txBody>
      </p:sp>
      <p:sp>
        <p:nvSpPr>
          <p:cNvPr id="7" name="CasellaDiTesto 6"/>
          <p:cNvSpPr txBox="1"/>
          <p:nvPr/>
        </p:nvSpPr>
        <p:spPr>
          <a:xfrm>
            <a:off x="1411355" y="179345"/>
            <a:ext cx="9051236" cy="1138773"/>
          </a:xfrm>
          <a:prstGeom prst="rect">
            <a:avLst/>
          </a:prstGeom>
          <a:solidFill>
            <a:schemeClr val="accent5">
              <a:lumMod val="60000"/>
              <a:lumOff val="40000"/>
            </a:schemeClr>
          </a:solidFill>
        </p:spPr>
        <p:txBody>
          <a:bodyPr wrap="square" rtlCol="0">
            <a:spAutoFit/>
          </a:bodyPr>
          <a:lstStyle/>
          <a:p>
            <a:r>
              <a:rPr lang="it-IT" sz="2000" b="1" dirty="0">
                <a:effectLst/>
                <a:latin typeface="+mj-lt"/>
                <a:ea typeface="Tahoma" panose="020B0604030504040204" pitchFamily="34" charset="0"/>
              </a:rPr>
              <a:t>          </a:t>
            </a:r>
            <a:endParaRPr lang="it-IT" sz="2000" b="1" dirty="0">
              <a:effectLst/>
              <a:latin typeface="+mj-lt"/>
              <a:ea typeface="Tahoma" panose="020B0604030504040204" pitchFamily="34" charset="0"/>
            </a:endParaRPr>
          </a:p>
          <a:p>
            <a:r>
              <a:rPr lang="it-IT" sz="2400" b="1" dirty="0">
                <a:effectLst/>
                <a:latin typeface="+mj-lt"/>
                <a:ea typeface="Tahoma" panose="020B0604030504040204" pitchFamily="34" charset="0"/>
              </a:rPr>
              <a:t>Uscite didattiche, visite guidate e viaggi di istruzione</a:t>
            </a:r>
            <a:endParaRPr lang="it-IT" sz="2400" b="1" dirty="0">
              <a:effectLst/>
              <a:latin typeface="+mj-lt"/>
              <a:ea typeface="Tahoma" panose="020B0604030504040204" pitchFamily="34" charset="0"/>
            </a:endParaRPr>
          </a:p>
          <a:p>
            <a:endParaRPr lang="it-IT" sz="2400" b="1" dirty="0">
              <a:latin typeface="+mj-lt"/>
            </a:endParaRPr>
          </a:p>
        </p:txBody>
      </p:sp>
      <p:sp>
        <p:nvSpPr>
          <p:cNvPr id="6" name="Segnaposto piè di pagina 5"/>
          <p:cNvSpPr>
            <a:spLocks noGrp="1"/>
          </p:cNvSpPr>
          <p:nvPr>
            <p:ph type="ftr" sz="quarter" idx="11"/>
          </p:nvPr>
        </p:nvSpPr>
        <p:spPr>
          <a:xfrm>
            <a:off x="0" y="6492875"/>
            <a:ext cx="967409" cy="365125"/>
          </a:xfrm>
        </p:spPr>
        <p:txBody>
          <a:bodyPr/>
          <a:lstStyle/>
          <a:p>
            <a:r>
              <a:rPr lang="en-US"/>
              <a:t>Roberta Tardi</a:t>
            </a:r>
            <a:endParaRPr lang="en-US" dirty="0"/>
          </a:p>
        </p:txBody>
      </p:sp>
      <p:pic>
        <p:nvPicPr>
          <p:cNvPr id="35842" name="Picture 2" descr="Linee guida per l'organizzazione delle uscite didattiche, visite guidate e  viaggi d'istruzione – Istituto Comprensivo 5 Pesc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3256" y="177298"/>
            <a:ext cx="2943225" cy="11387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179443" y="1900376"/>
            <a:ext cx="9859617" cy="1323439"/>
          </a:xfrm>
          <a:prstGeom prst="rect">
            <a:avLst/>
          </a:prstGeom>
          <a:solidFill>
            <a:schemeClr val="accent6">
              <a:lumMod val="40000"/>
              <a:lumOff val="60000"/>
            </a:schemeClr>
          </a:solidFill>
        </p:spPr>
        <p:txBody>
          <a:bodyPr wrap="square">
            <a:spAutoFit/>
          </a:bodyPr>
          <a:lstStyle/>
          <a:p>
            <a:pPr algn="just"/>
            <a:r>
              <a:rPr lang="it-IT" sz="2000" b="0" i="0" dirty="0">
                <a:solidFill>
                  <a:srgbClr val="212529"/>
                </a:solidFill>
                <a:effectLst/>
                <a:latin typeface="+mj-lt"/>
              </a:rPr>
              <a:t>Nel </a:t>
            </a:r>
            <a:r>
              <a:rPr lang="it-IT" sz="2000" b="1" i="0" dirty="0">
                <a:solidFill>
                  <a:srgbClr val="FF0000"/>
                </a:solidFill>
                <a:effectLst/>
                <a:latin typeface="+mj-lt"/>
              </a:rPr>
              <a:t>riquadro 8</a:t>
            </a:r>
            <a:r>
              <a:rPr lang="it-IT" sz="2000" b="0" i="0" dirty="0">
                <a:solidFill>
                  <a:srgbClr val="212529"/>
                </a:solidFill>
                <a:effectLst/>
                <a:latin typeface="+mj-lt"/>
              </a:rPr>
              <a:t> della tabella, in caso di</a:t>
            </a:r>
            <a:r>
              <a:rPr lang="it-IT" sz="2000" b="1" i="0" dirty="0">
                <a:solidFill>
                  <a:srgbClr val="212529"/>
                </a:solidFill>
                <a:effectLst/>
                <a:latin typeface="+mj-lt"/>
              </a:rPr>
              <a:t> comportamenti problematici</a:t>
            </a:r>
            <a:r>
              <a:rPr lang="it-IT" sz="2000" b="0" i="0" dirty="0">
                <a:solidFill>
                  <a:srgbClr val="212529"/>
                </a:solidFill>
                <a:effectLst/>
                <a:latin typeface="+mj-lt"/>
              </a:rPr>
              <a:t>, è possibile indicare quali azioni svolgere per superarli, riportando i soggetti coinvolti e le strategie previste, in coerenza con quanto definito nella sezione n. </a:t>
            </a:r>
            <a:r>
              <a:rPr lang="it-IT" sz="2000" i="0" dirty="0">
                <a:solidFill>
                  <a:srgbClr val="212529"/>
                </a:solidFill>
                <a:effectLst/>
                <a:latin typeface="+mj-lt"/>
              </a:rPr>
              <a:t>8.5</a:t>
            </a:r>
            <a:r>
              <a:rPr lang="it-IT" sz="2000" b="0" i="0" dirty="0">
                <a:solidFill>
                  <a:srgbClr val="212529"/>
                </a:solidFill>
                <a:effectLst/>
                <a:latin typeface="+mj-lt"/>
              </a:rPr>
              <a:t> che riguarda appunto i criteri di valutazione del comportamento:</a:t>
            </a:r>
            <a:endParaRPr lang="it-IT" sz="2000" dirty="0">
              <a:latin typeface="+mj-lt"/>
            </a:endParaRPr>
          </a:p>
        </p:txBody>
      </p:sp>
      <p:pic>
        <p:nvPicPr>
          <p:cNvPr id="1945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12564" y="4405489"/>
            <a:ext cx="8393373" cy="1233511"/>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2014331" y="4471915"/>
            <a:ext cx="546792" cy="369332"/>
          </a:xfrm>
          <a:prstGeom prst="rect">
            <a:avLst/>
          </a:prstGeom>
          <a:noFill/>
        </p:spPr>
        <p:txBody>
          <a:bodyPr wrap="square" rtlCol="0">
            <a:spAutoFit/>
          </a:bodyPr>
          <a:lstStyle/>
          <a:p>
            <a:r>
              <a:rPr lang="it-IT" b="1" dirty="0"/>
              <a:t>8</a:t>
            </a:r>
            <a:endParaRPr lang="it-IT" b="1" dirty="0"/>
          </a:p>
        </p:txBody>
      </p:sp>
      <p:sp>
        <p:nvSpPr>
          <p:cNvPr id="9" name="CasellaDiTesto 8"/>
          <p:cNvSpPr txBox="1"/>
          <p:nvPr/>
        </p:nvSpPr>
        <p:spPr>
          <a:xfrm>
            <a:off x="757858" y="282750"/>
            <a:ext cx="9859617" cy="1200329"/>
          </a:xfrm>
          <a:prstGeom prst="rect">
            <a:avLst/>
          </a:prstGeom>
          <a:solidFill>
            <a:schemeClr val="accent5">
              <a:lumMod val="60000"/>
              <a:lumOff val="40000"/>
            </a:schemeClr>
          </a:solidFill>
        </p:spPr>
        <p:txBody>
          <a:bodyPr wrap="square">
            <a:spAutoFit/>
          </a:bodyPr>
          <a:lstStyle/>
          <a:p>
            <a:pPr algn="ctr"/>
            <a:r>
              <a:rPr lang="it-IT" sz="2400" b="1" dirty="0">
                <a:effectLst/>
                <a:latin typeface="+mj-lt"/>
                <a:ea typeface="Tahoma" panose="020B0604030504040204" pitchFamily="34" charset="0"/>
              </a:rPr>
              <a:t>Strategie per la prevenzione e l’eventuale gestione di comportamenti problematici</a:t>
            </a:r>
            <a:endParaRPr lang="it-IT" sz="2400" b="1" dirty="0">
              <a:effectLst/>
              <a:latin typeface="+mj-lt"/>
              <a:ea typeface="Tahoma" panose="020B0604030504040204" pitchFamily="34" charset="0"/>
            </a:endParaRPr>
          </a:p>
          <a:p>
            <a:pPr algn="ctr"/>
            <a:endParaRPr lang="it-IT" sz="2400" b="1" dirty="0">
              <a:latin typeface="+mj-lt"/>
            </a:endParaRPr>
          </a:p>
        </p:txBody>
      </p:sp>
      <p:sp>
        <p:nvSpPr>
          <p:cNvPr id="4" name="Segnaposto piè di pagina 3"/>
          <p:cNvSpPr>
            <a:spLocks noGrp="1"/>
          </p:cNvSpPr>
          <p:nvPr>
            <p:ph type="ftr" sz="quarter" idx="11"/>
          </p:nvPr>
        </p:nvSpPr>
        <p:spPr>
          <a:xfrm>
            <a:off x="0" y="6492875"/>
            <a:ext cx="967409" cy="365125"/>
          </a:xfrm>
        </p:spPr>
        <p:txBody>
          <a:bodyPr/>
          <a:lstStyle/>
          <a:p>
            <a:r>
              <a:rPr lang="en-US"/>
              <a:t>Roberta Tardi</a:t>
            </a:r>
            <a:endParaRPr lang="en-US" dirty="0"/>
          </a:p>
        </p:txBody>
      </p:sp>
      <p:pic>
        <p:nvPicPr>
          <p:cNvPr id="36866" name="Picture 2" descr="10 Consigli per Essere Un Bravo Alunno – Istituto Maria Ausiliatr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5937" y="282750"/>
            <a:ext cx="1886063" cy="12003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086677" y="1920341"/>
            <a:ext cx="10084905" cy="1631216"/>
          </a:xfrm>
          <a:prstGeom prst="rect">
            <a:avLst/>
          </a:prstGeom>
          <a:solidFill>
            <a:schemeClr val="accent6">
              <a:lumMod val="40000"/>
              <a:lumOff val="60000"/>
            </a:schemeClr>
          </a:solidFill>
        </p:spPr>
        <p:txBody>
          <a:bodyPr wrap="square">
            <a:spAutoFit/>
          </a:bodyPr>
          <a:lstStyle/>
          <a:p>
            <a:pPr algn="just"/>
            <a:r>
              <a:rPr lang="it-IT" sz="2000" b="0" i="0" dirty="0">
                <a:solidFill>
                  <a:srgbClr val="212529"/>
                </a:solidFill>
                <a:effectLst/>
                <a:latin typeface="+mj-lt"/>
              </a:rPr>
              <a:t>Nel</a:t>
            </a:r>
            <a:r>
              <a:rPr lang="it-IT" sz="2000" b="1" i="0" dirty="0">
                <a:solidFill>
                  <a:srgbClr val="212529"/>
                </a:solidFill>
                <a:effectLst/>
                <a:latin typeface="+mj-lt"/>
              </a:rPr>
              <a:t> </a:t>
            </a:r>
            <a:r>
              <a:rPr lang="it-IT" sz="2000" b="1" i="0" dirty="0">
                <a:solidFill>
                  <a:srgbClr val="FF0000"/>
                </a:solidFill>
                <a:effectLst/>
                <a:latin typeface="+mj-lt"/>
              </a:rPr>
              <a:t>riquadro</a:t>
            </a:r>
            <a:r>
              <a:rPr lang="it-IT" sz="2000" b="0" i="0" dirty="0">
                <a:solidFill>
                  <a:srgbClr val="FF0000"/>
                </a:solidFill>
                <a:effectLst/>
                <a:latin typeface="+mj-lt"/>
              </a:rPr>
              <a:t> </a:t>
            </a:r>
            <a:r>
              <a:rPr lang="it-IT" sz="2000" b="1" i="0" dirty="0">
                <a:solidFill>
                  <a:srgbClr val="FF0000"/>
                </a:solidFill>
                <a:effectLst/>
                <a:latin typeface="+mj-lt"/>
              </a:rPr>
              <a:t>9 </a:t>
            </a:r>
            <a:r>
              <a:rPr lang="it-IT" sz="2000" b="0" i="0" dirty="0">
                <a:solidFill>
                  <a:srgbClr val="212529"/>
                </a:solidFill>
                <a:effectLst/>
                <a:latin typeface="+mj-lt"/>
              </a:rPr>
              <a:t>della tabella, in riferimento alle indicazioni fornite nelle sezioni </a:t>
            </a:r>
            <a:r>
              <a:rPr lang="it-IT" sz="2000" dirty="0">
                <a:solidFill>
                  <a:srgbClr val="212529"/>
                </a:solidFill>
                <a:latin typeface="+mj-lt"/>
              </a:rPr>
              <a:t>6 (Osservazioni sul contesto: barriere e facilitatori)  </a:t>
            </a:r>
            <a:r>
              <a:rPr lang="it-IT" sz="2000" b="0" i="0" dirty="0">
                <a:solidFill>
                  <a:srgbClr val="212529"/>
                </a:solidFill>
                <a:effectLst/>
                <a:latin typeface="+mj-lt"/>
              </a:rPr>
              <a:t>e 7 </a:t>
            </a:r>
            <a:r>
              <a:rPr lang="it-IT" sz="2000" dirty="0">
                <a:solidFill>
                  <a:srgbClr val="212529"/>
                </a:solidFill>
                <a:latin typeface="+mj-lt"/>
              </a:rPr>
              <a:t>( I</a:t>
            </a:r>
            <a:r>
              <a:rPr lang="it-IT" sz="2000" b="0" i="0" dirty="0">
                <a:solidFill>
                  <a:srgbClr val="212529"/>
                </a:solidFill>
                <a:effectLst/>
                <a:latin typeface="+mj-lt"/>
              </a:rPr>
              <a:t>nterventi sul contesto per realizzare un ambiente di apprendimento inclusivo), si possono elencare le </a:t>
            </a:r>
            <a:r>
              <a:rPr lang="it-IT" sz="2000" b="1" i="0" dirty="0">
                <a:solidFill>
                  <a:srgbClr val="212529"/>
                </a:solidFill>
                <a:effectLst/>
                <a:latin typeface="+mj-lt"/>
              </a:rPr>
              <a:t>attività</a:t>
            </a:r>
            <a:r>
              <a:rPr lang="it-IT" sz="2000" b="0" i="0" dirty="0">
                <a:solidFill>
                  <a:srgbClr val="212529"/>
                </a:solidFill>
                <a:effectLst/>
                <a:latin typeface="+mj-lt"/>
              </a:rPr>
              <a:t> e i </a:t>
            </a:r>
            <a:r>
              <a:rPr lang="it-IT" sz="2000" b="1" i="0" dirty="0">
                <a:solidFill>
                  <a:srgbClr val="212529"/>
                </a:solidFill>
                <a:effectLst/>
                <a:latin typeface="+mj-lt"/>
              </a:rPr>
              <a:t>progetti </a:t>
            </a:r>
            <a:r>
              <a:rPr lang="it-IT" sz="2000" b="0" i="0" dirty="0">
                <a:solidFill>
                  <a:srgbClr val="212529"/>
                </a:solidFill>
                <a:effectLst/>
                <a:latin typeface="+mj-lt"/>
              </a:rPr>
              <a:t> per l’</a:t>
            </a:r>
            <a:r>
              <a:rPr lang="it-IT" sz="2000" b="1" i="0" dirty="0">
                <a:solidFill>
                  <a:srgbClr val="212529"/>
                </a:solidFill>
                <a:effectLst/>
                <a:latin typeface="+mj-lt"/>
              </a:rPr>
              <a:t>inclusione</a:t>
            </a:r>
            <a:r>
              <a:rPr lang="it-IT" sz="2000" b="0" i="0" dirty="0">
                <a:solidFill>
                  <a:srgbClr val="212529"/>
                </a:solidFill>
                <a:effectLst/>
                <a:latin typeface="+mj-lt"/>
              </a:rPr>
              <a:t>, previsti nel corso dell’anno scolastico.  Nel riquadro è possibile aggiungere anche il periodo di svolgimento e/o le ore complessive dei predetti progetti e attività:</a:t>
            </a:r>
            <a:endParaRPr lang="it-IT" sz="2000" dirty="0">
              <a:latin typeface="+mj-lt"/>
            </a:endParaRPr>
          </a:p>
        </p:txBody>
      </p:sp>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19129" y="4489067"/>
            <a:ext cx="7275444" cy="880534"/>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755371" y="347308"/>
            <a:ext cx="10363200" cy="830997"/>
          </a:xfrm>
          <a:prstGeom prst="rect">
            <a:avLst/>
          </a:prstGeom>
          <a:solidFill>
            <a:schemeClr val="accent5">
              <a:lumMod val="60000"/>
              <a:lumOff val="40000"/>
            </a:schemeClr>
          </a:solidFill>
        </p:spPr>
        <p:txBody>
          <a:bodyPr wrap="square" rtlCol="0">
            <a:spAutoFit/>
          </a:bodyPr>
          <a:lstStyle/>
          <a:p>
            <a:pPr algn="ctr"/>
            <a:endParaRPr lang="it-IT" sz="2400" b="1" dirty="0">
              <a:solidFill>
                <a:srgbClr val="212529"/>
              </a:solidFill>
              <a:latin typeface="+mj-lt"/>
            </a:endParaRPr>
          </a:p>
          <a:p>
            <a:pPr algn="ctr"/>
            <a:r>
              <a:rPr lang="it-IT" sz="2400" b="1" dirty="0">
                <a:solidFill>
                  <a:srgbClr val="212529"/>
                </a:solidFill>
                <a:latin typeface="+mj-lt"/>
              </a:rPr>
              <a:t>A</a:t>
            </a:r>
            <a:r>
              <a:rPr lang="it-IT" sz="2400" b="1" i="0" dirty="0">
                <a:solidFill>
                  <a:srgbClr val="212529"/>
                </a:solidFill>
                <a:effectLst/>
                <a:latin typeface="+mj-lt"/>
              </a:rPr>
              <a:t>ttività e  progetti  per l’inclusione rivolti alla classe</a:t>
            </a:r>
            <a:endParaRPr lang="it-IT" sz="2400" b="1" dirty="0">
              <a:latin typeface="+mj-lt"/>
            </a:endParaRPr>
          </a:p>
        </p:txBody>
      </p:sp>
      <p:sp>
        <p:nvSpPr>
          <p:cNvPr id="8" name="CasellaDiTesto 7"/>
          <p:cNvSpPr txBox="1"/>
          <p:nvPr/>
        </p:nvSpPr>
        <p:spPr>
          <a:xfrm>
            <a:off x="2259495" y="4486596"/>
            <a:ext cx="410817" cy="369332"/>
          </a:xfrm>
          <a:prstGeom prst="rect">
            <a:avLst/>
          </a:prstGeom>
          <a:noFill/>
        </p:spPr>
        <p:txBody>
          <a:bodyPr wrap="square" rtlCol="0">
            <a:spAutoFit/>
          </a:bodyPr>
          <a:lstStyle/>
          <a:p>
            <a:r>
              <a:rPr lang="it-IT" b="1" dirty="0"/>
              <a:t>9</a:t>
            </a:r>
            <a:endParaRPr lang="it-IT" b="1" dirty="0"/>
          </a:p>
        </p:txBody>
      </p:sp>
      <p:sp>
        <p:nvSpPr>
          <p:cNvPr id="5" name="Segnaposto piè di pagina 4"/>
          <p:cNvSpPr>
            <a:spLocks noGrp="1"/>
          </p:cNvSpPr>
          <p:nvPr>
            <p:ph type="ftr" sz="quarter" idx="11"/>
          </p:nvPr>
        </p:nvSpPr>
        <p:spPr>
          <a:xfrm>
            <a:off x="0" y="6359196"/>
            <a:ext cx="1086677" cy="365125"/>
          </a:xfrm>
        </p:spPr>
        <p:txBody>
          <a:bodyPr/>
          <a:lstStyle/>
          <a:p>
            <a:r>
              <a:rPr lang="en-US" dirty="0"/>
              <a:t>Roberta Tardi</a:t>
            </a:r>
            <a:endParaRPr lang="en-US" dirty="0"/>
          </a:p>
        </p:txBody>
      </p:sp>
      <p:pic>
        <p:nvPicPr>
          <p:cNvPr id="37890" name="Picture 2" descr="Il progetto Odissea di Fondirigenti per incentivare inclusione e diversit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895" y="347308"/>
            <a:ext cx="2330106" cy="8309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656523" y="2045675"/>
            <a:ext cx="8905460" cy="984885"/>
          </a:xfrm>
          <a:prstGeom prst="rect">
            <a:avLst/>
          </a:prstGeom>
          <a:solidFill>
            <a:schemeClr val="accent6">
              <a:lumMod val="40000"/>
              <a:lumOff val="60000"/>
            </a:schemeClr>
          </a:solidFill>
        </p:spPr>
        <p:txBody>
          <a:bodyPr wrap="square">
            <a:spAutoFit/>
          </a:bodyPr>
          <a:lstStyle/>
          <a:p>
            <a:pPr defTabSz="914400" eaLnBrk="0" fontAlgn="base" hangingPunct="0">
              <a:spcBef>
                <a:spcPct val="0"/>
              </a:spcBef>
              <a:spcAft>
                <a:spcPct val="0"/>
              </a:spcAft>
            </a:pPr>
            <a:r>
              <a:rPr kumimoji="0" lang="it-IT" altLang="it-IT" sz="1800" b="0" i="0" u="none" strike="noStrike" cap="none" normalizeH="0" baseline="0" dirty="0">
                <a:ln>
                  <a:noFill/>
                </a:ln>
                <a:solidFill>
                  <a:srgbClr val="212529"/>
                </a:solidFill>
                <a:effectLst/>
                <a:latin typeface="merriweather"/>
              </a:rPr>
              <a:t> </a:t>
            </a:r>
            <a:r>
              <a:rPr kumimoji="0" lang="it-IT" altLang="it-IT" sz="2000" b="0" i="0" u="none" strike="noStrike" cap="none" normalizeH="0" baseline="0" dirty="0">
                <a:ln>
                  <a:noFill/>
                </a:ln>
                <a:solidFill>
                  <a:srgbClr val="212529"/>
                </a:solidFill>
                <a:effectLst/>
                <a:latin typeface="+mj-lt"/>
              </a:rPr>
              <a:t>Nel </a:t>
            </a:r>
            <a:r>
              <a:rPr kumimoji="0" lang="it-IT" altLang="it-IT" sz="2000" b="1" i="0" u="none" strike="noStrike" cap="none" normalizeH="0" baseline="0" dirty="0">
                <a:ln>
                  <a:noFill/>
                </a:ln>
                <a:solidFill>
                  <a:srgbClr val="212529"/>
                </a:solidFill>
                <a:effectLst/>
                <a:latin typeface="+mj-lt"/>
              </a:rPr>
              <a:t> </a:t>
            </a:r>
            <a:r>
              <a:rPr kumimoji="0" lang="it-IT" altLang="it-IT" sz="2000" b="1" i="0" u="none" strike="noStrike" cap="none" normalizeH="0" baseline="0" dirty="0">
                <a:ln>
                  <a:noFill/>
                </a:ln>
                <a:solidFill>
                  <a:srgbClr val="FF0000"/>
                </a:solidFill>
                <a:effectLst/>
                <a:latin typeface="+mj-lt"/>
              </a:rPr>
              <a:t>riquadro 10 </a:t>
            </a:r>
            <a:r>
              <a:rPr kumimoji="0" lang="it-IT" altLang="it-IT" sz="2000" b="0" i="0" u="none" strike="noStrike" cap="none" normalizeH="0" baseline="0" dirty="0">
                <a:ln>
                  <a:noFill/>
                </a:ln>
                <a:solidFill>
                  <a:srgbClr val="FF0000"/>
                </a:solidFill>
                <a:effectLst/>
                <a:latin typeface="+mj-lt"/>
              </a:rPr>
              <a:t> </a:t>
            </a:r>
            <a:r>
              <a:rPr kumimoji="0" lang="it-IT" altLang="it-IT" sz="2000" b="0" i="0" u="none" strike="noStrike" cap="none" normalizeH="0" baseline="0" dirty="0">
                <a:ln>
                  <a:noFill/>
                </a:ln>
                <a:solidFill>
                  <a:srgbClr val="212529"/>
                </a:solidFill>
                <a:effectLst/>
                <a:latin typeface="+mj-lt"/>
              </a:rPr>
              <a:t>della tabella si devono riportare, in maniera sintetica, le modalità del servizio di </a:t>
            </a:r>
            <a:r>
              <a:rPr kumimoji="0" lang="it-IT" altLang="it-IT" sz="2000" b="1" i="0" u="none" strike="noStrike" cap="none" normalizeH="0" baseline="0" dirty="0">
                <a:ln>
                  <a:noFill/>
                </a:ln>
                <a:solidFill>
                  <a:srgbClr val="212529"/>
                </a:solidFill>
                <a:effectLst/>
                <a:latin typeface="+mj-lt"/>
              </a:rPr>
              <a:t>trasporto scolastico</a:t>
            </a:r>
            <a:r>
              <a:rPr kumimoji="0" lang="it-IT" altLang="it-IT" sz="2000" b="0" i="0" u="none" strike="noStrike" cap="none" normalizeH="0" baseline="0" dirty="0">
                <a:ln>
                  <a:noFill/>
                </a:ln>
                <a:solidFill>
                  <a:srgbClr val="212529"/>
                </a:solidFill>
                <a:effectLst/>
                <a:latin typeface="+mj-lt"/>
              </a:rPr>
              <a:t>:</a:t>
            </a:r>
            <a:endParaRPr kumimoji="0" lang="it-IT" altLang="it-IT" sz="20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pPr>
            <a:endParaRPr lang="it-IT" dirty="0"/>
          </a:p>
        </p:txBody>
      </p:sp>
      <p:pic>
        <p:nvPicPr>
          <p:cNvPr id="20484"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68854" y="3869635"/>
            <a:ext cx="6672887" cy="799309"/>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1033670" y="683380"/>
            <a:ext cx="10363200" cy="954107"/>
          </a:xfrm>
          <a:prstGeom prst="rect">
            <a:avLst/>
          </a:prstGeom>
          <a:solidFill>
            <a:schemeClr val="accent5">
              <a:lumMod val="60000"/>
              <a:lumOff val="40000"/>
            </a:schemeClr>
          </a:solidFill>
        </p:spPr>
        <p:txBody>
          <a:bodyPr wrap="square" rtlCol="0">
            <a:spAutoFit/>
          </a:bodyPr>
          <a:lstStyle/>
          <a:p>
            <a:pPr algn="ctr"/>
            <a:r>
              <a:rPr lang="it-IT" sz="2800" b="1" dirty="0">
                <a:latin typeface="+mj-lt"/>
              </a:rPr>
              <a:t>Trasporto scolastico</a:t>
            </a:r>
            <a:endParaRPr lang="it-IT" sz="2800" b="1" dirty="0">
              <a:latin typeface="+mj-lt"/>
            </a:endParaRPr>
          </a:p>
          <a:p>
            <a:pPr algn="ctr"/>
            <a:endParaRPr lang="it-IT" sz="2800" b="1" dirty="0">
              <a:latin typeface="+mj-lt"/>
            </a:endParaRPr>
          </a:p>
        </p:txBody>
      </p:sp>
      <p:sp>
        <p:nvSpPr>
          <p:cNvPr id="6" name="CasellaDiTesto 5"/>
          <p:cNvSpPr txBox="1"/>
          <p:nvPr/>
        </p:nvSpPr>
        <p:spPr>
          <a:xfrm>
            <a:off x="1948070" y="3888996"/>
            <a:ext cx="604768" cy="369332"/>
          </a:xfrm>
          <a:prstGeom prst="rect">
            <a:avLst/>
          </a:prstGeom>
          <a:noFill/>
        </p:spPr>
        <p:txBody>
          <a:bodyPr wrap="square" rtlCol="0">
            <a:spAutoFit/>
          </a:bodyPr>
          <a:lstStyle/>
          <a:p>
            <a:r>
              <a:rPr lang="it-IT" b="1" dirty="0"/>
              <a:t>10</a:t>
            </a:r>
            <a:endParaRPr lang="it-IT" b="1" dirty="0"/>
          </a:p>
        </p:txBody>
      </p:sp>
      <p:sp>
        <p:nvSpPr>
          <p:cNvPr id="4" name="Segnaposto piè di pagina 3"/>
          <p:cNvSpPr>
            <a:spLocks noGrp="1"/>
          </p:cNvSpPr>
          <p:nvPr>
            <p:ph type="ftr" sz="quarter" idx="11"/>
          </p:nvPr>
        </p:nvSpPr>
        <p:spPr>
          <a:xfrm>
            <a:off x="1" y="6492875"/>
            <a:ext cx="901148" cy="365125"/>
          </a:xfrm>
        </p:spPr>
        <p:txBody>
          <a:bodyPr/>
          <a:lstStyle/>
          <a:p>
            <a:r>
              <a:rPr lang="en-US" dirty="0"/>
              <a:t>Roberta Tardi</a:t>
            </a:r>
            <a:endParaRPr lang="en-US" dirty="0"/>
          </a:p>
        </p:txBody>
      </p:sp>
      <p:pic>
        <p:nvPicPr>
          <p:cNvPr id="38914" name="Picture 2" descr="Trasporto scolastico, la nota informativa Anci sulle normative - ANCI  Tosc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8047" y="683380"/>
            <a:ext cx="1671431" cy="9848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95061" y="2945171"/>
            <a:ext cx="8070574" cy="2687279"/>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1802296" y="1691165"/>
            <a:ext cx="8163339" cy="1015663"/>
          </a:xfrm>
          <a:prstGeom prst="rect">
            <a:avLst/>
          </a:prstGeom>
          <a:solidFill>
            <a:schemeClr val="accent6">
              <a:lumMod val="40000"/>
              <a:lumOff val="60000"/>
            </a:schemeClr>
          </a:solid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pPr>
            <a:r>
              <a:rPr lang="it-IT" sz="2000" i="0" dirty="0">
                <a:solidFill>
                  <a:srgbClr val="212529"/>
                </a:solidFill>
                <a:effectLst/>
                <a:latin typeface="+mj-lt"/>
              </a:rPr>
              <a:t>Nella tabella vanno indicati </a:t>
            </a:r>
            <a:r>
              <a:rPr lang="it-IT" sz="2000" i="0" dirty="0">
                <a:solidFill>
                  <a:srgbClr val="FF0000"/>
                </a:solidFill>
                <a:effectLst/>
                <a:latin typeface="+mj-lt"/>
              </a:rPr>
              <a:t>gli interventi e le attività svolte al di fuori dall’istituzione scolastica </a:t>
            </a:r>
            <a:r>
              <a:rPr lang="it-IT" sz="2000" i="0" dirty="0">
                <a:effectLst/>
                <a:latin typeface="+mj-lt"/>
              </a:rPr>
              <a:t>( tipologie o attività extrascolastiche formali e informali):</a:t>
            </a:r>
            <a:endParaRPr kumimoji="0" lang="it-IT" altLang="it-IT" sz="2000" b="0" i="0" u="none" strike="noStrike" cap="none" normalizeH="0" baseline="0" dirty="0">
              <a:ln>
                <a:noFill/>
              </a:ln>
              <a:effectLst/>
              <a:latin typeface="+mj-lt"/>
            </a:endParaRPr>
          </a:p>
        </p:txBody>
      </p:sp>
      <p:sp>
        <p:nvSpPr>
          <p:cNvPr id="6" name="CasellaDiTesto 5"/>
          <p:cNvSpPr txBox="1"/>
          <p:nvPr/>
        </p:nvSpPr>
        <p:spPr>
          <a:xfrm>
            <a:off x="1033670" y="683380"/>
            <a:ext cx="10363200" cy="461665"/>
          </a:xfrm>
          <a:prstGeom prst="rect">
            <a:avLst/>
          </a:prstGeom>
          <a:solidFill>
            <a:schemeClr val="accent5">
              <a:lumMod val="60000"/>
              <a:lumOff val="40000"/>
            </a:schemeClr>
          </a:solidFill>
        </p:spPr>
        <p:txBody>
          <a:bodyPr wrap="square" rtlCol="0">
            <a:spAutoFit/>
          </a:bodyPr>
          <a:lstStyle/>
          <a:p>
            <a:pPr algn="ctr"/>
            <a:r>
              <a:rPr lang="it-IT" sz="2400" b="1" dirty="0">
                <a:effectLst/>
                <a:latin typeface="+mj-lt"/>
                <a:ea typeface="Tahoma" panose="020B0604030504040204" pitchFamily="34" charset="0"/>
              </a:rPr>
              <a:t>Interventi e attività extrascolastiche attive</a:t>
            </a:r>
            <a:endParaRPr lang="it-IT" sz="2400" b="1" dirty="0">
              <a:latin typeface="+mj-lt"/>
            </a:endParaRPr>
          </a:p>
        </p:txBody>
      </p:sp>
      <p:sp>
        <p:nvSpPr>
          <p:cNvPr id="3" name="Segnaposto piè di pagina 2"/>
          <p:cNvSpPr>
            <a:spLocks noGrp="1"/>
          </p:cNvSpPr>
          <p:nvPr>
            <p:ph type="ftr" sz="quarter" idx="11"/>
          </p:nvPr>
        </p:nvSpPr>
        <p:spPr>
          <a:xfrm>
            <a:off x="1" y="6459745"/>
            <a:ext cx="1033670" cy="365125"/>
          </a:xfrm>
        </p:spPr>
        <p:txBody>
          <a:bodyPr/>
          <a:lstStyle/>
          <a:p>
            <a:r>
              <a:rPr lang="en-US"/>
              <a:t>Roberta Tardi</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36979" y="1123384"/>
            <a:ext cx="99177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endParaRPr lang="it-IT" sz="1400" b="0" i="0" dirty="0">
              <a:solidFill>
                <a:srgbClr val="212529"/>
              </a:solidFill>
              <a:effectLst/>
              <a:latin typeface="Cooper Black" panose="0208090404030B0204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lang="it-IT" sz="1400" dirty="0">
              <a:solidFill>
                <a:srgbClr val="212529"/>
              </a:solidFill>
              <a:latin typeface="Cooper Black" panose="0208090404030B020404" pitchFamily="18" charset="0"/>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48023" y="2491409"/>
            <a:ext cx="9732012" cy="3145116"/>
          </a:xfrm>
          <a:prstGeom prst="rect">
            <a:avLst/>
          </a:prstGeom>
          <a:solidFill>
            <a:srgbClr val="92D050"/>
          </a:solidFill>
        </p:spPr>
      </p:pic>
      <p:sp>
        <p:nvSpPr>
          <p:cNvPr id="13" name="CasellaDiTesto 12"/>
          <p:cNvSpPr txBox="1"/>
          <p:nvPr/>
        </p:nvSpPr>
        <p:spPr>
          <a:xfrm>
            <a:off x="736979" y="784829"/>
            <a:ext cx="10718042" cy="1200329"/>
          </a:xfrm>
          <a:prstGeom prst="rect">
            <a:avLst/>
          </a:prstGeom>
          <a:solidFill>
            <a:schemeClr val="accent2">
              <a:lumMod val="40000"/>
              <a:lumOff val="60000"/>
            </a:schemeClr>
          </a:solidFill>
        </p:spPr>
        <p:txBody>
          <a:bodyPr wrap="square">
            <a:spAutoFit/>
          </a:bodyPr>
          <a:lstStyle/>
          <a:p>
            <a:pPr algn="ctr"/>
            <a:r>
              <a:rPr lang="it-IT" sz="3600" b="1" dirty="0">
                <a:solidFill>
                  <a:schemeClr val="accent1"/>
                </a:solidFill>
                <a:latin typeface="Californian FB" panose="0207040306080B030204" pitchFamily="18" charset="0"/>
              </a:rPr>
              <a:t>COMPOSIZIONE     GLO </a:t>
            </a:r>
            <a:endParaRPr lang="it-IT" sz="3600" b="1" dirty="0">
              <a:solidFill>
                <a:schemeClr val="accent1"/>
              </a:solidFill>
              <a:latin typeface="Californian FB" panose="0207040306080B030204" pitchFamily="18" charset="0"/>
            </a:endParaRPr>
          </a:p>
          <a:p>
            <a:pPr algn="ctr"/>
            <a:r>
              <a:rPr lang="it-IT" sz="3600" b="1" dirty="0">
                <a:solidFill>
                  <a:schemeClr val="accent1"/>
                </a:solidFill>
                <a:latin typeface="Californian FB" panose="0207040306080B030204" pitchFamily="18" charset="0"/>
              </a:rPr>
              <a:t>Gruppo di Lavoro Operativo per l’inclusione</a:t>
            </a:r>
            <a:endParaRPr lang="it-IT" sz="3600" b="1" dirty="0">
              <a:solidFill>
                <a:schemeClr val="accent1"/>
              </a:solidFill>
              <a:latin typeface="Californian FB" panose="0207040306080B030204" pitchFamily="18" charset="0"/>
            </a:endParaRPr>
          </a:p>
        </p:txBody>
      </p:sp>
      <p:sp>
        <p:nvSpPr>
          <p:cNvPr id="3" name="Segnaposto piè di pagina 2"/>
          <p:cNvSpPr>
            <a:spLocks noGrp="1"/>
          </p:cNvSpPr>
          <p:nvPr>
            <p:ph type="ftr" sz="quarter" idx="11"/>
          </p:nvPr>
        </p:nvSpPr>
        <p:spPr>
          <a:xfrm>
            <a:off x="145148" y="6492875"/>
            <a:ext cx="6672887" cy="365125"/>
          </a:xfrm>
        </p:spPr>
        <p:txBody>
          <a:bodyPr/>
          <a:lstStyle/>
          <a:p>
            <a:r>
              <a:rPr lang="en-US"/>
              <a:t>Roberta Tardi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192695" y="1859339"/>
            <a:ext cx="9541565" cy="4062651"/>
          </a:xfrm>
          <a:prstGeom prst="rect">
            <a:avLst/>
          </a:prstGeom>
          <a:solidFill>
            <a:schemeClr val="accent6">
              <a:lumMod val="40000"/>
              <a:lumOff val="60000"/>
            </a:schemeClr>
          </a:solidFill>
        </p:spPr>
        <p:txBody>
          <a:bodyPr wrap="square">
            <a:spAutoFit/>
          </a:bodyPr>
          <a:lstStyle/>
          <a:p>
            <a:pPr algn="just"/>
            <a:r>
              <a:rPr lang="it-IT" sz="2000" i="0" dirty="0">
                <a:solidFill>
                  <a:srgbClr val="212529"/>
                </a:solidFill>
                <a:effectLst/>
                <a:latin typeface="+mj-lt"/>
              </a:rPr>
              <a:t> </a:t>
            </a:r>
            <a:r>
              <a:rPr lang="it-IT" sz="2000" dirty="0">
                <a:solidFill>
                  <a:srgbClr val="212529"/>
                </a:solidFill>
                <a:latin typeface="+mj-lt"/>
              </a:rPr>
              <a:t>V</a:t>
            </a:r>
            <a:r>
              <a:rPr lang="it-IT" sz="2000" i="0" dirty="0">
                <a:solidFill>
                  <a:srgbClr val="212529"/>
                </a:solidFill>
                <a:effectLst/>
                <a:latin typeface="+mj-lt"/>
              </a:rPr>
              <a:t>anno indicati </a:t>
            </a:r>
            <a:r>
              <a:rPr lang="it-IT" sz="2000" i="0" dirty="0">
                <a:solidFill>
                  <a:srgbClr val="FF0000"/>
                </a:solidFill>
                <a:effectLst/>
                <a:latin typeface="+mj-lt"/>
              </a:rPr>
              <a:t>gli interventi e le attività svolte al di fuori dall’istituzione scolastica</a:t>
            </a:r>
            <a:r>
              <a:rPr lang="it-IT" sz="2000" i="0" dirty="0">
                <a:solidFill>
                  <a:srgbClr val="212529"/>
                </a:solidFill>
                <a:effectLst/>
                <a:latin typeface="+mj-lt"/>
              </a:rPr>
              <a:t> che possono interagire, in modo diretto o indiretto, con il processo di inclusione portato avanti a scuola. Qualora i predetti interventi e attività siano stati già descritti nella sezione 6 (</a:t>
            </a:r>
            <a:r>
              <a:rPr lang="it-IT" sz="2000" dirty="0">
                <a:solidFill>
                  <a:srgbClr val="212529"/>
                </a:solidFill>
                <a:effectLst/>
                <a:latin typeface="+mj-lt"/>
              </a:rPr>
              <a:t>Osservazioni sul contesto)</a:t>
            </a:r>
            <a:r>
              <a:rPr lang="it-IT" sz="2000" i="0" dirty="0">
                <a:solidFill>
                  <a:srgbClr val="212529"/>
                </a:solidFill>
                <a:effectLst/>
                <a:latin typeface="+mj-lt"/>
              </a:rPr>
              <a:t>, nella presente è </a:t>
            </a:r>
            <a:r>
              <a:rPr lang="it-IT" sz="2000" dirty="0">
                <a:solidFill>
                  <a:srgbClr val="212529"/>
                </a:solidFill>
                <a:effectLst/>
                <a:latin typeface="+mj-lt"/>
              </a:rPr>
              <a:t>sufficiente sintetico richiamo.</a:t>
            </a:r>
            <a:endParaRPr lang="it-IT" sz="2000" dirty="0">
              <a:solidFill>
                <a:srgbClr val="212529"/>
              </a:solidFill>
              <a:effectLst/>
              <a:latin typeface="+mj-lt"/>
            </a:endParaRPr>
          </a:p>
          <a:p>
            <a:pPr algn="just"/>
            <a:endParaRPr lang="it-IT" sz="2000" i="0" dirty="0">
              <a:solidFill>
                <a:srgbClr val="212529"/>
              </a:solidFill>
              <a:effectLst/>
              <a:latin typeface="+mj-lt"/>
            </a:endParaRPr>
          </a:p>
          <a:p>
            <a:pPr algn="just"/>
            <a:r>
              <a:rPr lang="it-IT" sz="2000" i="0" dirty="0">
                <a:solidFill>
                  <a:srgbClr val="212529"/>
                </a:solidFill>
                <a:effectLst/>
                <a:latin typeface="+mj-lt"/>
              </a:rPr>
              <a:t>Gli interventi e le attività extrascolastici si distinguono in:</a:t>
            </a:r>
            <a:endParaRPr lang="it-IT" sz="2000" i="0" dirty="0">
              <a:solidFill>
                <a:srgbClr val="212529"/>
              </a:solidFill>
              <a:effectLst/>
              <a:latin typeface="+mj-lt"/>
            </a:endParaRPr>
          </a:p>
          <a:p>
            <a:pPr marL="342900" indent="-342900" algn="just">
              <a:buFont typeface="Wingdings" panose="05000000000000000000" pitchFamily="2" charset="2"/>
              <a:buChar char="v"/>
            </a:pPr>
            <a:r>
              <a:rPr lang="it-IT" sz="2000" b="1" i="0" dirty="0">
                <a:solidFill>
                  <a:srgbClr val="212529"/>
                </a:solidFill>
                <a:effectLst/>
                <a:latin typeface="+mj-lt"/>
              </a:rPr>
              <a:t>formali</a:t>
            </a:r>
            <a:r>
              <a:rPr lang="it-IT" sz="2000" i="0" dirty="0">
                <a:solidFill>
                  <a:srgbClr val="212529"/>
                </a:solidFill>
                <a:effectLst/>
                <a:latin typeface="+mj-lt"/>
              </a:rPr>
              <a:t>, organizzati o gestiti da soggetti, pubblici o privati, in base a specifici accordi, con organizzazione, sede, orari in genere ben definiti;</a:t>
            </a:r>
            <a:endParaRPr lang="it-IT" sz="2000" i="0" dirty="0">
              <a:solidFill>
                <a:srgbClr val="212529"/>
              </a:solidFill>
              <a:effectLst/>
              <a:latin typeface="+mj-lt"/>
            </a:endParaRPr>
          </a:p>
          <a:p>
            <a:pPr marL="342900" indent="-342900" algn="just">
              <a:buFont typeface="Wingdings" panose="05000000000000000000" pitchFamily="2" charset="2"/>
              <a:buChar char="v"/>
            </a:pPr>
            <a:r>
              <a:rPr lang="it-IT" sz="2000" i="0" dirty="0">
                <a:solidFill>
                  <a:srgbClr val="212529"/>
                </a:solidFill>
                <a:effectLst/>
                <a:latin typeface="+mj-lt"/>
              </a:rPr>
              <a:t>i</a:t>
            </a:r>
            <a:r>
              <a:rPr lang="it-IT" sz="2000" b="1" i="0" dirty="0">
                <a:solidFill>
                  <a:srgbClr val="212529"/>
                </a:solidFill>
                <a:effectLst/>
                <a:latin typeface="+mj-lt"/>
              </a:rPr>
              <a:t>nformali</a:t>
            </a:r>
            <a:r>
              <a:rPr lang="it-IT" sz="2000" i="0" dirty="0">
                <a:solidFill>
                  <a:srgbClr val="212529"/>
                </a:solidFill>
                <a:effectLst/>
                <a:latin typeface="+mj-lt"/>
              </a:rPr>
              <a:t>, non strutturati.</a:t>
            </a:r>
            <a:endParaRPr lang="it-IT" sz="2000" i="0" dirty="0">
              <a:solidFill>
                <a:srgbClr val="212529"/>
              </a:solidFill>
              <a:effectLst/>
              <a:latin typeface="+mj-lt"/>
            </a:endParaRPr>
          </a:p>
          <a:p>
            <a:pPr algn="just"/>
            <a:r>
              <a:rPr lang="it-IT" sz="2000" i="0" dirty="0">
                <a:solidFill>
                  <a:srgbClr val="212529"/>
                </a:solidFill>
                <a:effectLst/>
                <a:latin typeface="+mj-lt"/>
              </a:rPr>
              <a:t>Sia per le attività e gli interventi formali che per quelli informali vanno specificati (anche in modo generico per gli interventi informali), gli obiettivi perseguiti e gli eventuali raccordi con il PEI.</a:t>
            </a:r>
            <a:endParaRPr lang="it-IT" sz="2000" i="0" dirty="0">
              <a:solidFill>
                <a:srgbClr val="212529"/>
              </a:solidFill>
              <a:effectLst/>
              <a:latin typeface="+mj-lt"/>
            </a:endParaRPr>
          </a:p>
          <a:p>
            <a:endParaRPr lang="it-IT" dirty="0"/>
          </a:p>
        </p:txBody>
      </p:sp>
      <p:sp>
        <p:nvSpPr>
          <p:cNvPr id="4" name="CasellaDiTesto 3"/>
          <p:cNvSpPr txBox="1"/>
          <p:nvPr/>
        </p:nvSpPr>
        <p:spPr>
          <a:xfrm>
            <a:off x="1033670" y="683380"/>
            <a:ext cx="10363200" cy="523220"/>
          </a:xfrm>
          <a:prstGeom prst="rect">
            <a:avLst/>
          </a:prstGeom>
          <a:solidFill>
            <a:schemeClr val="accent5">
              <a:lumMod val="60000"/>
              <a:lumOff val="40000"/>
            </a:schemeClr>
          </a:solidFill>
        </p:spPr>
        <p:txBody>
          <a:bodyPr wrap="square" rtlCol="0">
            <a:spAutoFit/>
          </a:bodyPr>
          <a:lstStyle/>
          <a:p>
            <a:pPr algn="ctr"/>
            <a:r>
              <a:rPr lang="it-IT" sz="2800" b="1" dirty="0">
                <a:effectLst/>
                <a:latin typeface="+mj-lt"/>
                <a:ea typeface="Tahoma" panose="020B0604030504040204" pitchFamily="34" charset="0"/>
              </a:rPr>
              <a:t>Interventi e attività extrascolastiche attive</a:t>
            </a:r>
            <a:endParaRPr lang="it-IT" sz="2800" b="1" dirty="0">
              <a:latin typeface="+mj-lt"/>
            </a:endParaRPr>
          </a:p>
        </p:txBody>
      </p:sp>
      <p:sp>
        <p:nvSpPr>
          <p:cNvPr id="5" name="Segnaposto piè di pagina 4"/>
          <p:cNvSpPr>
            <a:spLocks noGrp="1"/>
          </p:cNvSpPr>
          <p:nvPr>
            <p:ph type="ftr" sz="quarter" idx="11"/>
          </p:nvPr>
        </p:nvSpPr>
        <p:spPr>
          <a:xfrm>
            <a:off x="1" y="6492875"/>
            <a:ext cx="1033670" cy="365125"/>
          </a:xfrm>
        </p:spPr>
        <p:txBody>
          <a:bodyPr/>
          <a:lstStyle/>
          <a:p>
            <a:r>
              <a:rPr lang="en-US"/>
              <a:t>Roberta Tardi</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663687" y="3422933"/>
            <a:ext cx="6761787"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it-IT" altLang="it-IT" sz="1200" b="0" i="0" u="none" strike="noStrike" cap="none" normalizeH="0" baseline="0" dirty="0">
                <a:ln>
                  <a:noFill/>
                </a:ln>
                <a:solidFill>
                  <a:srgbClr val="212529"/>
                </a:solidFill>
                <a:effectLst/>
                <a:latin typeface="merriweather"/>
              </a:rPr>
              <a:t>:</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kumimoji="0" lang="it-IT" altLang="it-IT" sz="1200" b="0" i="0" u="none" strike="noStrike" cap="none" normalizeH="0" baseline="0" dirty="0">
                <a:ln>
                  <a:noFill/>
                </a:ln>
                <a:solidFill>
                  <a:srgbClr val="212529"/>
                </a:solidFill>
                <a:effectLst/>
                <a:latin typeface="merriweather"/>
              </a:rPr>
              <a:t>  </a:t>
            </a:r>
            <a:r>
              <a:rPr kumimoji="0" lang="it-IT" altLang="it-IT" sz="5500" b="0" i="0" u="none" strike="noStrike" cap="none" normalizeH="0" baseline="0" dirty="0">
                <a:ln>
                  <a:noFill/>
                </a:ln>
                <a:solidFill>
                  <a:srgbClr val="212529"/>
                </a:solidFill>
                <a:effectLst/>
                <a:latin typeface="merriweather"/>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2355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11895" y="3846643"/>
            <a:ext cx="7265369" cy="1399348"/>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1258957" y="2056248"/>
            <a:ext cx="10137913" cy="830997"/>
          </a:xfrm>
          <a:prstGeom prst="rect">
            <a:avLst/>
          </a:prstGeom>
          <a:solidFill>
            <a:schemeClr val="accent6">
              <a:lumMod val="40000"/>
              <a:lumOff val="60000"/>
            </a:schemeClr>
          </a:solidFill>
        </p:spPr>
        <p:txBody>
          <a:bodyPr wrap="square">
            <a:spAutoFit/>
          </a:bodyPr>
          <a:lstStyle/>
          <a:p>
            <a:pPr algn="just"/>
            <a:r>
              <a:rPr kumimoji="0" lang="it-IT" altLang="it-IT" sz="2400" b="0" i="0" u="none" strike="noStrike" cap="none" normalizeH="0" baseline="0" dirty="0">
                <a:ln>
                  <a:noFill/>
                </a:ln>
                <a:solidFill>
                  <a:srgbClr val="212529"/>
                </a:solidFill>
                <a:effectLst/>
                <a:latin typeface="+mj-lt"/>
              </a:rPr>
              <a:t>La sezione n. 9 prevede anche eventuali</a:t>
            </a:r>
            <a:r>
              <a:rPr kumimoji="0" lang="it-IT" altLang="it-IT" sz="2400" b="1" i="0" u="none" strike="noStrike" cap="none" normalizeH="0" baseline="0" dirty="0">
                <a:ln>
                  <a:noFill/>
                </a:ln>
                <a:solidFill>
                  <a:srgbClr val="FF0000"/>
                </a:solidFill>
                <a:effectLst/>
                <a:latin typeface="+mj-lt"/>
              </a:rPr>
              <a:t> revisioni </a:t>
            </a:r>
            <a:r>
              <a:rPr kumimoji="0" lang="it-IT" altLang="it-IT" sz="2400" b="0" i="0" u="none" strike="noStrike" cap="none" normalizeH="0" baseline="0" dirty="0">
                <a:ln>
                  <a:noFill/>
                </a:ln>
                <a:solidFill>
                  <a:srgbClr val="212529"/>
                </a:solidFill>
                <a:effectLst/>
                <a:latin typeface="+mj-lt"/>
              </a:rPr>
              <a:t>nel corso delle verifiche intermedie del PEI, relative alle risorse professionali dedicate</a:t>
            </a:r>
            <a:endParaRPr lang="it-IT" sz="2400" dirty="0">
              <a:latin typeface="+mj-lt"/>
            </a:endParaRPr>
          </a:p>
        </p:txBody>
      </p:sp>
      <p:sp>
        <p:nvSpPr>
          <p:cNvPr id="6" name="CasellaDiTesto 5"/>
          <p:cNvSpPr txBox="1"/>
          <p:nvPr/>
        </p:nvSpPr>
        <p:spPr>
          <a:xfrm>
            <a:off x="862980" y="723137"/>
            <a:ext cx="10363200" cy="646331"/>
          </a:xfrm>
          <a:prstGeom prst="rect">
            <a:avLst/>
          </a:prstGeom>
          <a:solidFill>
            <a:schemeClr val="accent5">
              <a:lumMod val="60000"/>
              <a:lumOff val="40000"/>
            </a:schemeClr>
          </a:solidFill>
        </p:spPr>
        <p:txBody>
          <a:bodyPr wrap="square" rtlCol="0">
            <a:spAutoFit/>
          </a:bodyPr>
          <a:lstStyle/>
          <a:p>
            <a:pPr algn="ctr"/>
            <a:r>
              <a:rPr lang="it-IT" sz="3600" b="1" dirty="0">
                <a:effectLst/>
                <a:latin typeface="+mj-lt"/>
                <a:ea typeface="Tahoma" panose="020B0604030504040204" pitchFamily="34" charset="0"/>
              </a:rPr>
              <a:t>Interventi e attività extrascolastiche attive</a:t>
            </a:r>
            <a:endParaRPr lang="it-IT" sz="3600" b="1" dirty="0">
              <a:latin typeface="+mj-lt"/>
            </a:endParaRPr>
          </a:p>
        </p:txBody>
      </p:sp>
      <p:sp>
        <p:nvSpPr>
          <p:cNvPr id="4" name="Segnaposto piè di pagina 3"/>
          <p:cNvSpPr>
            <a:spLocks noGrp="1"/>
          </p:cNvSpPr>
          <p:nvPr>
            <p:ph type="ftr" sz="quarter" idx="11"/>
          </p:nvPr>
        </p:nvSpPr>
        <p:spPr>
          <a:xfrm>
            <a:off x="1" y="6492875"/>
            <a:ext cx="862980" cy="365125"/>
          </a:xfrm>
        </p:spPr>
        <p:txBody>
          <a:bodyPr/>
          <a:lstStyle/>
          <a:p>
            <a:r>
              <a:rPr lang="en-US"/>
              <a:t>Roberta Tardi</a:t>
            </a: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927652" y="2315817"/>
            <a:ext cx="10144539" cy="3416320"/>
          </a:xfrm>
          <a:prstGeom prst="rect">
            <a:avLst/>
          </a:prstGeom>
          <a:solidFill>
            <a:schemeClr val="accent6">
              <a:lumMod val="40000"/>
              <a:lumOff val="60000"/>
            </a:schemeClr>
          </a:solidFill>
        </p:spPr>
        <p:txBody>
          <a:bodyPr wrap="square">
            <a:spAutoFit/>
          </a:bodyPr>
          <a:lstStyle/>
          <a:p>
            <a:pPr algn="just"/>
            <a:r>
              <a:rPr lang="it-IT" sz="2400" i="0" dirty="0">
                <a:solidFill>
                  <a:srgbClr val="212529"/>
                </a:solidFill>
                <a:effectLst/>
                <a:latin typeface="+mj-lt"/>
              </a:rPr>
              <a:t>Nella scuola secondaria di secondo grado la certificazione delle competenze viene rilasciata </a:t>
            </a:r>
            <a:r>
              <a:rPr lang="it-IT" sz="2400" b="1" i="0" dirty="0">
                <a:solidFill>
                  <a:srgbClr val="FF0000"/>
                </a:solidFill>
                <a:effectLst/>
                <a:latin typeface="+mj-lt"/>
              </a:rPr>
              <a:t>al</a:t>
            </a:r>
            <a:r>
              <a:rPr lang="it-IT" sz="2400" i="0" dirty="0">
                <a:solidFill>
                  <a:srgbClr val="FF0000"/>
                </a:solidFill>
                <a:effectLst/>
                <a:latin typeface="+mj-lt"/>
              </a:rPr>
              <a:t> </a:t>
            </a:r>
            <a:r>
              <a:rPr lang="it-IT" sz="2400" b="1" i="0" dirty="0">
                <a:solidFill>
                  <a:srgbClr val="FF0000"/>
                </a:solidFill>
                <a:effectLst/>
                <a:latin typeface="+mj-lt"/>
              </a:rPr>
              <a:t>termine della classe seconda </a:t>
            </a:r>
            <a:r>
              <a:rPr lang="it-IT" sz="2400" i="0" dirty="0">
                <a:solidFill>
                  <a:srgbClr val="212529"/>
                </a:solidFill>
                <a:effectLst/>
                <a:latin typeface="+mj-lt"/>
              </a:rPr>
              <a:t>e il relativo modello di certificazione definisce, tramite enunciati descrittivi, </a:t>
            </a:r>
            <a:r>
              <a:rPr lang="it-IT" sz="2400" b="1" i="0" dirty="0">
                <a:solidFill>
                  <a:srgbClr val="FF0000"/>
                </a:solidFill>
                <a:effectLst/>
                <a:latin typeface="+mj-lt"/>
              </a:rPr>
              <a:t>i diversi livelli di acquisizione delle competenze.</a:t>
            </a:r>
            <a:endParaRPr lang="it-IT" sz="2400" b="1" i="0" dirty="0">
              <a:solidFill>
                <a:srgbClr val="FF0000"/>
              </a:solidFill>
              <a:effectLst/>
              <a:latin typeface="+mj-lt"/>
            </a:endParaRPr>
          </a:p>
          <a:p>
            <a:pPr algn="just"/>
            <a:r>
              <a:rPr lang="it-IT" sz="2400" i="0" dirty="0">
                <a:solidFill>
                  <a:srgbClr val="212529"/>
                </a:solidFill>
                <a:effectLst/>
                <a:latin typeface="+mj-lt"/>
              </a:rPr>
              <a:t>Considerato che la valutazione degli apprendimenti per gli studenti con disabilità, in qualsiasi forma la stessa sia proposta, deve essere sempre coerente al PEI, anche la certificazione delle competenze deve essere rapportata agli obiettivi specifici definiti nel PEI, intervenendo sia rispetto alle competenze o ai loro descrittori, sia rispetto ai livelli raggiunti.</a:t>
            </a:r>
            <a:endParaRPr lang="it-IT" sz="2400" i="0" dirty="0">
              <a:solidFill>
                <a:srgbClr val="212529"/>
              </a:solidFill>
              <a:effectLst/>
              <a:latin typeface="+mj-lt"/>
            </a:endParaRPr>
          </a:p>
        </p:txBody>
      </p:sp>
      <p:sp>
        <p:nvSpPr>
          <p:cNvPr id="4" name="CasellaDiTesto 3"/>
          <p:cNvSpPr txBox="1"/>
          <p:nvPr/>
        </p:nvSpPr>
        <p:spPr>
          <a:xfrm>
            <a:off x="139147" y="650219"/>
            <a:ext cx="10668000" cy="1323439"/>
          </a:xfrm>
          <a:prstGeom prst="rect">
            <a:avLst/>
          </a:prstGeom>
          <a:solidFill>
            <a:schemeClr val="accent5">
              <a:lumMod val="60000"/>
              <a:lumOff val="40000"/>
            </a:schemeClr>
          </a:solidFill>
        </p:spPr>
        <p:txBody>
          <a:bodyPr wrap="square">
            <a:spAutoFit/>
          </a:bodyPr>
          <a:lstStyle/>
          <a:p>
            <a:pPr algn="l"/>
            <a:r>
              <a:rPr lang="it-IT" sz="4000" b="1" i="0" dirty="0">
                <a:solidFill>
                  <a:srgbClr val="212529"/>
                </a:solidFill>
                <a:effectLst/>
                <a:latin typeface="+mj-lt"/>
              </a:rPr>
              <a:t>Sezione 10 – Certificazione delle competenze</a:t>
            </a:r>
            <a:endParaRPr lang="it-IT" sz="4000" b="1" i="0" dirty="0">
              <a:solidFill>
                <a:srgbClr val="212529"/>
              </a:solidFill>
              <a:effectLst/>
              <a:latin typeface="+mj-lt"/>
            </a:endParaRPr>
          </a:p>
          <a:p>
            <a:pPr algn="l"/>
            <a:endParaRPr lang="it-IT" sz="4000" b="1" i="0" dirty="0">
              <a:solidFill>
                <a:srgbClr val="212529"/>
              </a:solidFill>
              <a:effectLst/>
              <a:latin typeface="+mj-lt"/>
            </a:endParaRPr>
          </a:p>
        </p:txBody>
      </p:sp>
      <p:sp>
        <p:nvSpPr>
          <p:cNvPr id="5" name="Segnaposto piè di pagina 4"/>
          <p:cNvSpPr>
            <a:spLocks noGrp="1"/>
          </p:cNvSpPr>
          <p:nvPr>
            <p:ph type="ftr" sz="quarter" idx="11"/>
          </p:nvPr>
        </p:nvSpPr>
        <p:spPr>
          <a:xfrm>
            <a:off x="0" y="6507285"/>
            <a:ext cx="1020417" cy="365125"/>
          </a:xfrm>
        </p:spPr>
        <p:txBody>
          <a:bodyPr/>
          <a:lstStyle/>
          <a:p>
            <a:r>
              <a:rPr lang="en-US"/>
              <a:t>Roberta Tardi</a:t>
            </a:r>
            <a:endParaRPr lang="en-US" dirty="0"/>
          </a:p>
        </p:txBody>
      </p:sp>
      <p:pic>
        <p:nvPicPr>
          <p:cNvPr id="39938" name="Picture 2" descr="Camera di Commercio Chieti Pescara - Certificazione delle competenze nel  settore del turism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902686" y="650219"/>
            <a:ext cx="2339009" cy="13512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881270" y="1361285"/>
            <a:ext cx="10204171" cy="912929"/>
          </a:xfrm>
          <a:solidFill>
            <a:schemeClr val="accent6">
              <a:lumMod val="40000"/>
              <a:lumOff val="60000"/>
            </a:schemeClr>
          </a:solidFill>
        </p:spPr>
        <p:txBody>
          <a:bodyPr>
            <a:noAutofit/>
          </a:bodyPr>
          <a:lstStyle/>
          <a:p>
            <a:pPr algn="just"/>
            <a:r>
              <a:rPr lang="it-IT" sz="1600" b="1" i="0" dirty="0">
                <a:solidFill>
                  <a:srgbClr val="212529"/>
                </a:solidFill>
                <a:effectLst/>
                <a:latin typeface="+mj-lt"/>
              </a:rPr>
              <a:t> </a:t>
            </a:r>
            <a:r>
              <a:rPr lang="it-IT" sz="1600" b="1" dirty="0">
                <a:solidFill>
                  <a:srgbClr val="212529"/>
                </a:solidFill>
                <a:latin typeface="+mj-lt"/>
              </a:rPr>
              <a:t>La certificazione delle competenze, com’è noto, spetta al consiglio di classe. Pertanto, in tale sezione del PEI, vanno fornite indicazioni su come adattare il modello ufficiale di certificazione, intervenendo relativamente a:</a:t>
            </a:r>
            <a:endParaRPr lang="it-IT" sz="1600" b="1" dirty="0"/>
          </a:p>
        </p:txBody>
      </p:sp>
      <p:sp>
        <p:nvSpPr>
          <p:cNvPr id="6" name="Segnaposto contenuto 5"/>
          <p:cNvSpPr>
            <a:spLocks noGrp="1"/>
          </p:cNvSpPr>
          <p:nvPr>
            <p:ph idx="1"/>
          </p:nvPr>
        </p:nvSpPr>
        <p:spPr>
          <a:xfrm>
            <a:off x="881270" y="2556932"/>
            <a:ext cx="10204171" cy="3318936"/>
          </a:xfrm>
          <a:solidFill>
            <a:schemeClr val="accent6">
              <a:lumMod val="40000"/>
              <a:lumOff val="60000"/>
            </a:schemeClr>
          </a:solidFill>
        </p:spPr>
        <p:txBody>
          <a:bodyPr>
            <a:normAutofit fontScale="92500" lnSpcReduction="20000"/>
          </a:bodyPr>
          <a:lstStyle/>
          <a:p>
            <a:pPr algn="just">
              <a:buFont typeface="Arial" panose="020B0604020202020204" pitchFamily="34" charset="0"/>
              <a:buChar char="•"/>
            </a:pPr>
            <a:r>
              <a:rPr lang="it-IT" sz="1800" b="1" i="0" dirty="0">
                <a:solidFill>
                  <a:srgbClr val="FF0000"/>
                </a:solidFill>
                <a:effectLst/>
                <a:latin typeface="+mj-lt"/>
              </a:rPr>
              <a:t>scelta delle competenze effettivamente certificabili</a:t>
            </a:r>
            <a:r>
              <a:rPr lang="it-IT" sz="1800" b="1" i="0" dirty="0">
                <a:solidFill>
                  <a:srgbClr val="212529"/>
                </a:solidFill>
                <a:effectLst/>
                <a:latin typeface="+mj-lt"/>
              </a:rPr>
              <a:t>, nel caso di una progettazione didattica in cui gli interventi sul percorso curricolare presuppongano un eventuale esonero da alcune discipline che concorrono allo sviluppo di specifiche competenze;</a:t>
            </a:r>
            <a:endParaRPr lang="it-IT" sz="1800" b="1" i="0" dirty="0">
              <a:solidFill>
                <a:srgbClr val="212529"/>
              </a:solidFill>
              <a:effectLst/>
              <a:latin typeface="+mj-lt"/>
            </a:endParaRPr>
          </a:p>
          <a:p>
            <a:pPr algn="just">
              <a:buFont typeface="Arial" panose="020B0604020202020204" pitchFamily="34" charset="0"/>
              <a:buChar char="•"/>
            </a:pPr>
            <a:r>
              <a:rPr lang="it-IT" sz="1800" b="1" i="0" dirty="0">
                <a:solidFill>
                  <a:srgbClr val="FF0000"/>
                </a:solidFill>
                <a:effectLst/>
                <a:latin typeface="+mj-lt"/>
              </a:rPr>
              <a:t>personalizzazione dei descrittori previsti per ciascuna competenza</a:t>
            </a:r>
            <a:r>
              <a:rPr lang="it-IT" sz="1800" b="1" i="0" dirty="0">
                <a:solidFill>
                  <a:srgbClr val="212529"/>
                </a:solidFill>
                <a:effectLst/>
                <a:latin typeface="+mj-lt"/>
              </a:rPr>
              <a:t>, selezionando e/o modificando quelli che siano stati effettivamente considerati ai fini del raggiungimento della stessa;</a:t>
            </a:r>
            <a:endParaRPr lang="it-IT" sz="1800" b="1" i="0" dirty="0">
              <a:solidFill>
                <a:srgbClr val="212529"/>
              </a:solidFill>
              <a:effectLst/>
              <a:latin typeface="+mj-lt"/>
            </a:endParaRPr>
          </a:p>
          <a:p>
            <a:pPr algn="just">
              <a:buFont typeface="Arial" panose="020B0604020202020204" pitchFamily="34" charset="0"/>
              <a:buChar char="•"/>
            </a:pPr>
            <a:r>
              <a:rPr lang="it-IT" sz="1800" b="1" i="0" dirty="0">
                <a:solidFill>
                  <a:srgbClr val="FF0000"/>
                </a:solidFill>
                <a:effectLst/>
                <a:latin typeface="+mj-lt"/>
              </a:rPr>
              <a:t>la personalizzazione dei giudizi descrittivi dei livelli,</a:t>
            </a:r>
            <a:r>
              <a:rPr lang="it-IT" sz="1800" b="1" i="0" dirty="0">
                <a:solidFill>
                  <a:srgbClr val="212529"/>
                </a:solidFill>
                <a:effectLst/>
                <a:latin typeface="+mj-lt"/>
              </a:rPr>
              <a:t> al fine di delineare con chiarezza il livello raggiunto per ciascuna competenza</a:t>
            </a:r>
            <a:endParaRPr lang="it-IT" sz="1800" b="1" i="0" dirty="0">
              <a:solidFill>
                <a:srgbClr val="212529"/>
              </a:solidFill>
              <a:effectLst/>
              <a:latin typeface="+mj-lt"/>
            </a:endParaRPr>
          </a:p>
          <a:p>
            <a:pPr marL="0" indent="0" algn="just">
              <a:buNone/>
            </a:pPr>
            <a:r>
              <a:rPr lang="it-IT" sz="1600" b="1" dirty="0">
                <a:solidFill>
                  <a:srgbClr val="212529"/>
                </a:solidFill>
                <a:effectLst/>
                <a:latin typeface="+mj-lt"/>
              </a:rPr>
              <a:t>Nelle Linee guida si evidenzia che alla certificazione delle competenze non si applicano le considerazioni sulla</a:t>
            </a:r>
            <a:r>
              <a:rPr lang="it-IT" sz="1600" b="1" dirty="0">
                <a:solidFill>
                  <a:schemeClr val="tx1"/>
                </a:solidFill>
                <a:effectLst/>
                <a:latin typeface="+mj-lt"/>
              </a:rPr>
              <a:t> validità del percorso ai </a:t>
            </a:r>
            <a:r>
              <a:rPr lang="it-IT" sz="1600" b="1" dirty="0">
                <a:solidFill>
                  <a:schemeClr val="tx1"/>
                </a:solidFill>
                <a:latin typeface="+mj-lt"/>
              </a:rPr>
              <a:t> </a:t>
            </a:r>
            <a:r>
              <a:rPr lang="it-IT" sz="1600" b="1" dirty="0">
                <a:solidFill>
                  <a:srgbClr val="212529"/>
                </a:solidFill>
                <a:effectLst/>
                <a:latin typeface="+mj-lt"/>
              </a:rPr>
              <a:t>fini del conseguimento del titolo di studio (percorsi differenziati o prove equipollenti). </a:t>
            </a:r>
            <a:endParaRPr lang="it-IT" sz="1600" b="1" dirty="0">
              <a:solidFill>
                <a:srgbClr val="212529"/>
              </a:solidFill>
              <a:effectLst/>
              <a:latin typeface="+mj-lt"/>
            </a:endParaRPr>
          </a:p>
          <a:p>
            <a:pPr algn="l">
              <a:buFont typeface="Arial" panose="020B0604020202020204" pitchFamily="34" charset="0"/>
              <a:buChar char="•"/>
            </a:pPr>
            <a:endParaRPr lang="it-IT" sz="1600" b="1" i="0" dirty="0">
              <a:solidFill>
                <a:srgbClr val="212529"/>
              </a:solidFill>
              <a:effectLst/>
              <a:latin typeface="+mj-lt"/>
            </a:endParaRPr>
          </a:p>
          <a:p>
            <a:endParaRPr lang="it-IT" dirty="0"/>
          </a:p>
        </p:txBody>
      </p:sp>
      <p:sp>
        <p:nvSpPr>
          <p:cNvPr id="7" name="CasellaDiTesto 6"/>
          <p:cNvSpPr txBox="1"/>
          <p:nvPr/>
        </p:nvSpPr>
        <p:spPr>
          <a:xfrm>
            <a:off x="861394" y="142708"/>
            <a:ext cx="9978884" cy="1077218"/>
          </a:xfrm>
          <a:prstGeom prst="rect">
            <a:avLst/>
          </a:prstGeom>
          <a:solidFill>
            <a:schemeClr val="accent5">
              <a:lumMod val="60000"/>
              <a:lumOff val="40000"/>
            </a:schemeClr>
          </a:solidFill>
        </p:spPr>
        <p:txBody>
          <a:bodyPr wrap="square">
            <a:spAutoFit/>
          </a:bodyPr>
          <a:lstStyle/>
          <a:p>
            <a:pPr algn="l"/>
            <a:r>
              <a:rPr lang="it-IT" sz="3200" b="1" i="0" dirty="0">
                <a:solidFill>
                  <a:srgbClr val="212529"/>
                </a:solidFill>
                <a:effectLst/>
                <a:latin typeface="+mj-lt"/>
              </a:rPr>
              <a:t>       </a:t>
            </a:r>
            <a:endParaRPr lang="it-IT" sz="3200" b="1" i="0" dirty="0">
              <a:solidFill>
                <a:srgbClr val="212529"/>
              </a:solidFill>
              <a:effectLst/>
              <a:latin typeface="+mj-lt"/>
            </a:endParaRPr>
          </a:p>
          <a:p>
            <a:pPr algn="l"/>
            <a:r>
              <a:rPr lang="it-IT" sz="3200" b="1" i="0" dirty="0">
                <a:solidFill>
                  <a:srgbClr val="212529"/>
                </a:solidFill>
                <a:effectLst/>
                <a:latin typeface="+mj-lt"/>
              </a:rPr>
              <a:t>Sezione 10 – Certificazione delle competenze</a:t>
            </a:r>
            <a:endParaRPr lang="it-IT" sz="3200" b="1" i="0" dirty="0">
              <a:solidFill>
                <a:srgbClr val="212529"/>
              </a:solidFill>
              <a:effectLst/>
              <a:latin typeface="+mj-lt"/>
            </a:endParaRPr>
          </a:p>
        </p:txBody>
      </p:sp>
      <p:sp>
        <p:nvSpPr>
          <p:cNvPr id="3" name="Segnaposto piè di pagina 2"/>
          <p:cNvSpPr>
            <a:spLocks noGrp="1"/>
          </p:cNvSpPr>
          <p:nvPr>
            <p:ph type="ftr" sz="quarter" idx="11"/>
          </p:nvPr>
        </p:nvSpPr>
        <p:spPr>
          <a:xfrm>
            <a:off x="12626" y="6492875"/>
            <a:ext cx="968035" cy="365125"/>
          </a:xfrm>
        </p:spPr>
        <p:txBody>
          <a:bodyPr/>
          <a:lstStyle/>
          <a:p>
            <a:r>
              <a:rPr lang="en-US"/>
              <a:t>Roberta Tardi</a:t>
            </a:r>
            <a:endParaRPr lang="en-US" dirty="0"/>
          </a:p>
        </p:txBody>
      </p:sp>
      <p:pic>
        <p:nvPicPr>
          <p:cNvPr id="56328" name="Picture 8" descr="Lavoro, arriva la certificazione delle competenze - LINC Lavori In Cors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013757" y="142708"/>
            <a:ext cx="2619375" cy="10772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l ciclo del mare - Focus.i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6003236" y="2057544"/>
            <a:ext cx="6188764" cy="3970318"/>
          </a:xfrm>
          <a:prstGeom prst="rect">
            <a:avLst/>
          </a:prstGeom>
          <a:noFill/>
        </p:spPr>
        <p:txBody>
          <a:bodyPr wrap="square">
            <a:spAutoFit/>
          </a:bodyPr>
          <a:lstStyle/>
          <a:p>
            <a:pPr marL="0" indent="0" algn="ctr">
              <a:buNone/>
            </a:pPr>
            <a:r>
              <a:rPr lang="it-IT" sz="2800" b="1" dirty="0">
                <a:solidFill>
                  <a:schemeClr val="tx2">
                    <a:lumMod val="75000"/>
                  </a:schemeClr>
                </a:solidFill>
                <a:latin typeface="Californian FB" panose="0207040306080B030204" pitchFamily="18" charset="0"/>
              </a:rPr>
              <a:t>Leggere in modo adeguato i bisogni e rispondere con una logica di supporto e individualizzazione inclusiva è un passo significativo verso un’inclusione completa garantendo il massimo apprendimento per tutti gli alunni dando il diritto a tutti di realizzare il massimo potenziale</a:t>
            </a:r>
            <a:r>
              <a:rPr lang="it-IT" sz="2800" b="1" dirty="0">
                <a:solidFill>
                  <a:srgbClr val="FFFF00"/>
                </a:solidFill>
                <a:latin typeface="Californian FB" panose="0207040306080B030204" pitchFamily="18" charset="0"/>
              </a:rPr>
              <a:t>.</a:t>
            </a:r>
            <a:endParaRPr lang="it-IT" sz="2800" b="1" dirty="0">
              <a:solidFill>
                <a:srgbClr val="FFFF00"/>
              </a:solidFill>
              <a:latin typeface="Californian FB" panose="0207040306080B030204" pitchFamily="18" charset="0"/>
            </a:endParaRPr>
          </a:p>
          <a:p>
            <a:pPr marL="0" indent="0" algn="ctr">
              <a:buNone/>
            </a:pPr>
            <a:r>
              <a:rPr lang="it-IT" sz="2800" b="1" dirty="0">
                <a:solidFill>
                  <a:srgbClr val="FFFF00"/>
                </a:solidFill>
                <a:latin typeface="Californian FB" panose="0207040306080B030204" pitchFamily="18" charset="0"/>
              </a:rPr>
              <a:t>                                            </a:t>
            </a:r>
            <a:r>
              <a:rPr lang="it-IT" sz="2000" b="1" dirty="0">
                <a:solidFill>
                  <a:schemeClr val="tx2">
                    <a:lumMod val="75000"/>
                  </a:schemeClr>
                </a:solidFill>
                <a:latin typeface="Californian FB" panose="0207040306080B030204" pitchFamily="18" charset="0"/>
              </a:rPr>
              <a:t>R. Tardi</a:t>
            </a:r>
            <a:endParaRPr lang="it-IT" sz="2000" b="1" dirty="0">
              <a:solidFill>
                <a:schemeClr val="tx2">
                  <a:lumMod val="75000"/>
                </a:schemeClr>
              </a:solidFill>
              <a:latin typeface="Californian FB" panose="0207040306080B030204"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92174" y="1044411"/>
            <a:ext cx="11131825" cy="5670783"/>
          </a:xfrm>
          <a:prstGeom prst="rect">
            <a:avLst/>
          </a:prstGeom>
          <a:solidFill>
            <a:schemeClr val="bg2">
              <a:lumMod val="40000"/>
              <a:lumOff val="60000"/>
            </a:schemeClr>
          </a:solidFill>
        </p:spPr>
        <p:txBody>
          <a:bodyPr wrap="square">
            <a:spAutoFit/>
          </a:bodyPr>
          <a:lstStyle/>
          <a:p>
            <a:pPr algn="just">
              <a:spcAft>
                <a:spcPts val="800"/>
              </a:spcAft>
            </a:pPr>
            <a:r>
              <a:rPr lang="it-IT" sz="1050" u="sng" dirty="0" err="1">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Ianes</a:t>
            </a:r>
            <a:r>
              <a:rPr lang="it-IT" sz="1050" u="sng"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 D., </a:t>
            </a:r>
            <a:r>
              <a:rPr lang="it-IT" sz="1050" u="sng" dirty="0" err="1">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Cramerotti</a:t>
            </a:r>
            <a:r>
              <a:rPr lang="it-IT" sz="1050" u="sng"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 S., </a:t>
            </a:r>
            <a:r>
              <a:rPr lang="it-IT" sz="1050" u="sng" dirty="0" err="1">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Fogarolo</a:t>
            </a:r>
            <a:r>
              <a:rPr lang="it-IT" sz="1050" u="sng"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 F</a:t>
            </a:r>
            <a:r>
              <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 Il nuovo PEI, Erickson, 2020 Trento</a:t>
            </a:r>
            <a:endPar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endParaRPr>
          </a:p>
          <a:p>
            <a:pPr algn="just">
              <a:spcAft>
                <a:spcPts val="800"/>
              </a:spcAft>
            </a:pPr>
            <a:r>
              <a:rPr lang="it-IT" sz="1050" dirty="0" err="1">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Ianes</a:t>
            </a:r>
            <a:r>
              <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 D., </a:t>
            </a:r>
            <a:r>
              <a:rPr lang="it-IT" sz="1050" dirty="0" err="1">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Cramerotti</a:t>
            </a:r>
            <a:r>
              <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 S., </a:t>
            </a:r>
            <a:r>
              <a:rPr lang="it-IT" sz="1050" dirty="0" err="1">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Fogarolo</a:t>
            </a:r>
            <a:r>
              <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 F. Costruire il nuovo PEI alla secondaria di primo grado, Erickson, 2021 Trento</a:t>
            </a:r>
            <a:endPar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endParaRPr>
          </a:p>
          <a:p>
            <a:pPr algn="just">
              <a:spcAft>
                <a:spcPts val="800"/>
              </a:spcAft>
            </a:pPr>
            <a:r>
              <a:rPr lang="it-IT" sz="1050" dirty="0" err="1">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Ianes</a:t>
            </a:r>
            <a:r>
              <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 D., </a:t>
            </a:r>
            <a:r>
              <a:rPr lang="it-IT" sz="1050" dirty="0" err="1">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Cramerotti</a:t>
            </a:r>
            <a:r>
              <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 S., </a:t>
            </a:r>
            <a:r>
              <a:rPr lang="it-IT" sz="1050" dirty="0" err="1">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Fogarolo</a:t>
            </a:r>
            <a:r>
              <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 F. Costruire il nuovo PEI alla secondaria di secondo grado, Erickson, 2021 Trento</a:t>
            </a:r>
            <a:endPar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endParaRPr>
          </a:p>
          <a:p>
            <a:pPr algn="just">
              <a:spcAft>
                <a:spcPts val="800"/>
              </a:spcAft>
            </a:pPr>
            <a:r>
              <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Cottini L., de </a:t>
            </a:r>
            <a:r>
              <a:rPr lang="it-IT" sz="1050" dirty="0" err="1">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Caris</a:t>
            </a:r>
            <a:r>
              <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 M., Il Progetto individuale dal Profilo di funzionamento su base ICF al PEI, </a:t>
            </a:r>
            <a:r>
              <a:rPr lang="it-IT" sz="1050" u="sng" dirty="0" err="1">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Giuntiedu</a:t>
            </a:r>
            <a:r>
              <a:rPr lang="it-IT" sz="1050" u="sng"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 Firenze,2020</a:t>
            </a:r>
            <a:endPar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endParaRPr>
          </a:p>
          <a:p>
            <a:pPr algn="just">
              <a:spcAft>
                <a:spcPts val="800"/>
              </a:spcAft>
            </a:pPr>
            <a:r>
              <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Cottini L., Universal Design for learning e curricolo inclusivo, </a:t>
            </a:r>
            <a:r>
              <a:rPr lang="it-IT" sz="1050" dirty="0" err="1">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Giuntiedu</a:t>
            </a:r>
            <a:r>
              <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 Firenze,2021</a:t>
            </a:r>
            <a:endPar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endParaRPr>
          </a:p>
          <a:p>
            <a:pPr>
              <a:spcAft>
                <a:spcPts val="800"/>
              </a:spcAft>
            </a:pPr>
            <a:r>
              <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Cottini L., Munaro C., Costa F., Il nuovo PEI su base ICF: guida alla compilazione, </a:t>
            </a:r>
            <a:r>
              <a:rPr lang="it-IT" sz="1050" dirty="0" err="1">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Giuntiedu</a:t>
            </a:r>
            <a:r>
              <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 Firenze,2021</a:t>
            </a:r>
            <a:endPar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endParaRPr>
          </a:p>
          <a:p>
            <a:pPr>
              <a:spcAft>
                <a:spcPts val="800"/>
              </a:spcAft>
            </a:pPr>
            <a:r>
              <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D’Alonso </a:t>
            </a:r>
            <a:r>
              <a:rPr lang="it-IT" sz="1050" dirty="0" err="1">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L.,La</a:t>
            </a:r>
            <a:r>
              <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 differenziazione didattica per l'inclusione, Erickson Trento, 2017</a:t>
            </a:r>
            <a:endPar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endParaRPr>
          </a:p>
          <a:p>
            <a:pPr>
              <a:spcAft>
                <a:spcPts val="800"/>
              </a:spcAft>
            </a:pPr>
            <a:r>
              <a:rPr lang="it-IT" sz="1050" dirty="0" err="1">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Andrich</a:t>
            </a:r>
            <a:r>
              <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 R., “ AAATE Conference Opening Speech” in Craddock C., et al (</a:t>
            </a:r>
            <a:r>
              <a:rPr lang="it-IT" sz="1050" dirty="0" err="1">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eds</a:t>
            </a:r>
            <a:r>
              <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 Assistive Technology- Shaping the future, AATE IOS Press 2003 </a:t>
            </a:r>
            <a:endPar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endParaRPr>
          </a:p>
          <a:p>
            <a:pPr>
              <a:spcAft>
                <a:spcPts val="800"/>
              </a:spcAft>
            </a:pPr>
            <a:r>
              <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rPr>
              <a:t>Demo  H., La didattica aperta, Erickson Trento, 2016</a:t>
            </a:r>
            <a:endPar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endParaRPr>
          </a:p>
          <a:p>
            <a:pPr marL="283210" indent="-283210" fontAlgn="base">
              <a:spcAft>
                <a:spcPts val="800"/>
              </a:spcAft>
            </a:pPr>
            <a:r>
              <a:rPr lang="it-IT" sz="1050" kern="1200" dirty="0">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rPr>
              <a:t>Gardner H., Educare al comprendere, Milano, Feltrinelli 2002</a:t>
            </a:r>
            <a:endPar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endParaRPr>
          </a:p>
          <a:p>
            <a:pPr marL="283210" indent="-283210" fontAlgn="base">
              <a:spcAft>
                <a:spcPts val="800"/>
              </a:spcAft>
            </a:pPr>
            <a:r>
              <a:rPr lang="en-GB" sz="1050" kern="1200" dirty="0">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rPr>
              <a:t>Goleman D., </a:t>
            </a:r>
            <a:r>
              <a:rPr lang="en-GB" sz="1050" kern="1200" dirty="0" err="1">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rPr>
              <a:t>Lavorare</a:t>
            </a:r>
            <a:r>
              <a:rPr lang="en-GB" sz="1050" kern="1200" dirty="0">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rPr>
              <a:t> con </a:t>
            </a:r>
            <a:r>
              <a:rPr lang="en-GB" sz="1050" kern="1200" dirty="0" err="1">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rPr>
              <a:t>intelligenza</a:t>
            </a:r>
            <a:r>
              <a:rPr lang="en-GB" sz="1050" kern="1200" dirty="0">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rPr>
              <a:t> </a:t>
            </a:r>
            <a:r>
              <a:rPr lang="en-GB" sz="1050" kern="1200" dirty="0" err="1">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rPr>
              <a:t>emotiva</a:t>
            </a:r>
            <a:r>
              <a:rPr lang="en-GB" sz="1050" kern="1200" dirty="0">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rPr>
              <a:t>, Rizzoli, Milano, 2000.</a:t>
            </a:r>
            <a:endPar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endParaRPr>
          </a:p>
          <a:p>
            <a:pPr>
              <a:spcAft>
                <a:spcPts val="800"/>
              </a:spcAft>
            </a:pPr>
            <a:r>
              <a:rPr lang="it-IT" sz="1050" kern="1200" dirty="0">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rPr>
              <a:t>Rogers C. R., Libertà nell’apprendimento, trad.it, Firenze, Giunti-Barbera, 1973</a:t>
            </a:r>
            <a:endPar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endParaRPr>
          </a:p>
          <a:p>
            <a:pPr>
              <a:spcAft>
                <a:spcPts val="800"/>
              </a:spcAft>
            </a:pPr>
            <a:r>
              <a:rPr lang="it-IT" sz="1050" kern="1200" dirty="0" err="1">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rPr>
              <a:t>Canevaro</a:t>
            </a:r>
            <a:r>
              <a:rPr lang="it-IT" sz="1050" kern="1200" dirty="0">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rPr>
              <a:t> A., </a:t>
            </a:r>
            <a:r>
              <a:rPr lang="it-IT" sz="1050" kern="1200" dirty="0" err="1">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rPr>
              <a:t>Ianes</a:t>
            </a:r>
            <a:r>
              <a:rPr lang="it-IT" sz="1050" kern="1200" dirty="0">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rPr>
              <a:t> D., “Un’altra didattica è possibile”, Erickson, Trento, 2021</a:t>
            </a:r>
            <a:endPar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endParaRPr>
          </a:p>
          <a:p>
            <a:pPr>
              <a:spcAft>
                <a:spcPts val="800"/>
              </a:spcAft>
            </a:pPr>
            <a:r>
              <a:rPr lang="it-IT" sz="1050" kern="1200" dirty="0" err="1">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rPr>
              <a:t>Canevaro</a:t>
            </a:r>
            <a:r>
              <a:rPr lang="it-IT" sz="1050" kern="1200" dirty="0">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rPr>
              <a:t> A., </a:t>
            </a:r>
            <a:r>
              <a:rPr lang="it-IT" sz="1050" kern="1200" dirty="0" err="1">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rPr>
              <a:t>Ianes</a:t>
            </a:r>
            <a:r>
              <a:rPr lang="it-IT" sz="1050" kern="1200" dirty="0">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rPr>
              <a:t> D., “Un’altra sostegno è possibile”, Erickson, Trento, 2019</a:t>
            </a:r>
            <a:endPar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endParaRPr>
          </a:p>
          <a:p>
            <a:pPr>
              <a:spcAft>
                <a:spcPts val="800"/>
              </a:spcAft>
            </a:pPr>
            <a:r>
              <a:rPr lang="it-IT" sz="1050" kern="1200" dirty="0">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rPr>
              <a:t>Lucangeli, D., Cinque lezioni leggere sull’emozione di apprendere, Erickson, Trento, 2019</a:t>
            </a:r>
            <a:endParaRPr lang="it-IT" sz="1050" dirty="0">
              <a:solidFill>
                <a:schemeClr val="accent1"/>
              </a:solidFill>
              <a:effectLst/>
              <a:latin typeface="Californian FB" panose="0207040306080B030204" pitchFamily="18" charset="0"/>
              <a:ea typeface="Calibri" panose="020F0502020204030204" pitchFamily="34" charset="0"/>
              <a:cs typeface="Times New Roman" panose="02020603050405020304" pitchFamily="18" charset="0"/>
            </a:endParaRPr>
          </a:p>
          <a:p>
            <a:pPr algn="just"/>
            <a:r>
              <a:rPr lang="it-IT" sz="1050" dirty="0">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rPr>
              <a:t>Tardi R, Buonocore P. “Today for </a:t>
            </a:r>
            <a:r>
              <a:rPr lang="it-IT" sz="1050" dirty="0" err="1">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rPr>
              <a:t>tomorrow</a:t>
            </a:r>
            <a:r>
              <a:rPr lang="it-IT" sz="1050" dirty="0">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rPr>
              <a:t> – Un percorso di transizione verso il lavoro” – 13°Convegno Erickson - La qualità dell’inclusione scolastica e sociale- Rimini novembre 2021</a:t>
            </a:r>
            <a:endParaRPr lang="it-IT" sz="1050" dirty="0">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endParaRPr>
          </a:p>
          <a:p>
            <a:pPr algn="just"/>
            <a:r>
              <a:rPr lang="it-IT" sz="1050" b="1" dirty="0">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rPr>
              <a:t> </a:t>
            </a:r>
            <a:endParaRPr lang="it-IT" sz="1050" dirty="0">
              <a:solidFill>
                <a:schemeClr val="accent1"/>
              </a:solidFill>
              <a:effectLst/>
              <a:latin typeface="Californian FB" panose="0207040306080B030204" pitchFamily="18" charset="0"/>
              <a:ea typeface="Times New Roman" panose="02020603050405020304" pitchFamily="18" charset="0"/>
            </a:endParaRPr>
          </a:p>
          <a:p>
            <a:pPr algn="just"/>
            <a:r>
              <a:rPr lang="it-IT" sz="1050" dirty="0">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rPr>
              <a:t>Tardi R., Le strategie educative per una didattica efficace- Aprile 2017</a:t>
            </a:r>
            <a:endParaRPr lang="it-IT" sz="1050" dirty="0">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endParaRPr>
          </a:p>
          <a:p>
            <a:pPr algn="just"/>
            <a:r>
              <a:rPr lang="it-IT" sz="1050" dirty="0">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rPr>
              <a:t> </a:t>
            </a:r>
            <a:endParaRPr lang="it-IT" sz="1050" dirty="0">
              <a:solidFill>
                <a:schemeClr val="accent1"/>
              </a:solidFill>
              <a:effectLst/>
              <a:latin typeface="Californian FB" panose="0207040306080B030204" pitchFamily="18" charset="0"/>
              <a:ea typeface="Times New Roman" panose="02020603050405020304" pitchFamily="18" charset="0"/>
            </a:endParaRPr>
          </a:p>
          <a:p>
            <a:pPr algn="just"/>
            <a:r>
              <a:rPr lang="it-IT" sz="1050" dirty="0">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rPr>
              <a:t>Tardi R., “Lo spazio aperto e la comunicazione liquida “ pubblicazione in” Lingue e linguaggi, testi e contesti” cura di P. Balboni, L. d’Alessandro, B. Di Sabato  2017</a:t>
            </a:r>
            <a:endParaRPr lang="it-IT" sz="1050" dirty="0">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endParaRPr>
          </a:p>
          <a:p>
            <a:pPr algn="just"/>
            <a:endParaRPr lang="it-IT" sz="1050" dirty="0">
              <a:solidFill>
                <a:schemeClr val="accent1"/>
              </a:solidFill>
              <a:effectLst/>
              <a:latin typeface="Californian FB" panose="0207040306080B030204" pitchFamily="18" charset="0"/>
              <a:ea typeface="Times New Roman" panose="02020603050405020304" pitchFamily="18" charset="0"/>
            </a:endParaRPr>
          </a:p>
          <a:p>
            <a:pPr algn="just"/>
            <a:r>
              <a:rPr lang="it-IT" sz="1050" dirty="0">
                <a:solidFill>
                  <a:schemeClr val="accent1"/>
                </a:solidFill>
                <a:effectLst/>
                <a:latin typeface="Californian FB" panose="0207040306080B030204" pitchFamily="18" charset="0"/>
                <a:ea typeface="Times New Roman" panose="02020603050405020304" pitchFamily="18" charset="0"/>
              </a:rPr>
              <a:t>Tardi R., “ Lo spazio aperto e la comunicazione liquida”- in Atti del Convegno “ Sulla formazione” - </a:t>
            </a:r>
            <a:r>
              <a:rPr lang="it-IT" sz="1050" dirty="0" err="1">
                <a:solidFill>
                  <a:schemeClr val="accent1"/>
                </a:solidFill>
                <a:effectLst/>
                <a:latin typeface="Californian FB" panose="0207040306080B030204" pitchFamily="18" charset="0"/>
                <a:ea typeface="Times New Roman" panose="02020603050405020304" pitchFamily="18" charset="0"/>
              </a:rPr>
              <a:t>Universita’</a:t>
            </a:r>
            <a:r>
              <a:rPr lang="it-IT" sz="1050" dirty="0">
                <a:solidFill>
                  <a:schemeClr val="accent1"/>
                </a:solidFill>
                <a:effectLst/>
                <a:latin typeface="Californian FB" panose="0207040306080B030204" pitchFamily="18" charset="0"/>
                <a:ea typeface="Times New Roman" panose="02020603050405020304" pitchFamily="18" charset="0"/>
              </a:rPr>
              <a:t> Suor Orsola Benincasa- Napoli-  2016</a:t>
            </a:r>
            <a:endParaRPr lang="it-IT" sz="1050" dirty="0">
              <a:solidFill>
                <a:schemeClr val="accent1"/>
              </a:solidFill>
              <a:effectLst/>
              <a:latin typeface="Californian FB" panose="0207040306080B030204" pitchFamily="18" charset="0"/>
              <a:ea typeface="Times New Roman" panose="02020603050405020304" pitchFamily="18" charset="0"/>
            </a:endParaRPr>
          </a:p>
          <a:p>
            <a:pPr algn="just"/>
            <a:r>
              <a:rPr lang="it-IT" sz="1050" dirty="0">
                <a:solidFill>
                  <a:schemeClr val="accent1"/>
                </a:solidFill>
                <a:effectLst/>
                <a:latin typeface="Californian FB" panose="0207040306080B030204" pitchFamily="18" charset="0"/>
                <a:ea typeface="Times New Roman" panose="02020603050405020304" pitchFamily="18" charset="0"/>
              </a:rPr>
              <a:t> </a:t>
            </a:r>
            <a:endParaRPr lang="it-IT" sz="1050" dirty="0">
              <a:solidFill>
                <a:schemeClr val="accent1"/>
              </a:solidFill>
              <a:effectLst/>
              <a:latin typeface="Californian FB" panose="0207040306080B030204" pitchFamily="18" charset="0"/>
              <a:ea typeface="Times New Roman" panose="02020603050405020304" pitchFamily="18" charset="0"/>
            </a:endParaRPr>
          </a:p>
          <a:p>
            <a:pPr algn="just"/>
            <a:r>
              <a:rPr lang="it-IT" sz="1050" dirty="0">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rPr>
              <a:t>Tardi  </a:t>
            </a:r>
            <a:r>
              <a:rPr lang="it-IT" sz="1050" dirty="0" err="1">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rPr>
              <a:t>R.,.Buonocore</a:t>
            </a:r>
            <a:r>
              <a:rPr lang="it-IT" sz="1050" dirty="0">
                <a:solidFill>
                  <a:schemeClr val="accent1"/>
                </a:solidFill>
                <a:effectLst/>
                <a:latin typeface="Californian FB" panose="0207040306080B030204" pitchFamily="18" charset="0"/>
                <a:ea typeface="Times New Roman" panose="02020603050405020304" pitchFamily="18" charset="0"/>
                <a:cs typeface="Times New Roman" panose="02020603050405020304" pitchFamily="18" charset="0"/>
              </a:rPr>
              <a:t> P.,  “Viva terra- Un progetto di biodiversità inclusiva” , in Atti on line del  3° Convegno  Nazionale “Didattica e inclusione  scolastica” - UNIBZ – GRIIS – Bolzano  2014                                                                     </a:t>
            </a:r>
            <a:endParaRPr lang="it-IT" sz="1050" dirty="0">
              <a:solidFill>
                <a:schemeClr val="accent1"/>
              </a:solidFill>
              <a:effectLst/>
              <a:latin typeface="Californian FB" panose="0207040306080B030204" pitchFamily="18" charset="0"/>
              <a:ea typeface="Times New Roman" panose="02020603050405020304" pitchFamily="18" charset="0"/>
            </a:endParaRPr>
          </a:p>
          <a:p>
            <a:pPr>
              <a:spcAft>
                <a:spcPts val="800"/>
              </a:spcAft>
            </a:pPr>
            <a:r>
              <a:rPr lang="it-IT" sz="1050" dirty="0">
                <a:effectLst/>
                <a:latin typeface="Californian FB" panose="0207040306080B030204" pitchFamily="18" charset="0"/>
                <a:ea typeface="Calibri" panose="020F0502020204030204" pitchFamily="34" charset="0"/>
                <a:cs typeface="Times New Roman" panose="02020603050405020304" pitchFamily="18" charset="0"/>
              </a:rPr>
              <a:t> </a:t>
            </a:r>
            <a:endParaRPr lang="it-IT"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itolo 12"/>
          <p:cNvSpPr>
            <a:spLocks noGrp="1"/>
          </p:cNvSpPr>
          <p:nvPr>
            <p:ph type="title"/>
          </p:nvPr>
        </p:nvSpPr>
        <p:spPr>
          <a:xfrm>
            <a:off x="569844" y="119270"/>
            <a:ext cx="10364451" cy="874644"/>
          </a:xfrm>
          <a:solidFill>
            <a:schemeClr val="tx2">
              <a:lumMod val="20000"/>
              <a:lumOff val="80000"/>
            </a:schemeClr>
          </a:solidFill>
        </p:spPr>
        <p:txBody>
          <a:bodyPr>
            <a:normAutofit fontScale="90000"/>
          </a:bodyPr>
          <a:lstStyle/>
          <a:p>
            <a:br>
              <a:rPr lang="it-IT" sz="3200" dirty="0">
                <a:solidFill>
                  <a:schemeClr val="accent1"/>
                </a:solidFill>
                <a:latin typeface="Georgia" panose="02040502050405020303" pitchFamily="18" charset="0"/>
                <a:ea typeface="Calibri" panose="020F0502020204030204" pitchFamily="34" charset="0"/>
                <a:cs typeface="Times New Roman" panose="02020603050405020304" pitchFamily="18" charset="0"/>
              </a:rPr>
            </a:br>
            <a:r>
              <a:rPr lang="it-IT" sz="3200" dirty="0">
                <a:solidFill>
                  <a:schemeClr val="accent1"/>
                </a:solidFill>
                <a:latin typeface="Georgia" panose="02040502050405020303" pitchFamily="18" charset="0"/>
                <a:ea typeface="Calibri" panose="020F0502020204030204" pitchFamily="34" charset="0"/>
                <a:cs typeface="Times New Roman" panose="02020603050405020304" pitchFamily="18" charset="0"/>
              </a:rPr>
              <a:t>BIBLIOGRAFIA</a:t>
            </a:r>
            <a:br>
              <a:rPr lang="it-IT" sz="3200" dirty="0">
                <a:solidFill>
                  <a:schemeClr val="accent1"/>
                </a:solidFill>
                <a:latin typeface="Georgia" panose="02040502050405020303" pitchFamily="18" charset="0"/>
                <a:ea typeface="Calibri" panose="020F0502020204030204" pitchFamily="34" charset="0"/>
                <a:cs typeface="Times New Roman" panose="02020603050405020304" pitchFamily="18" charset="0"/>
              </a:rPr>
            </a:br>
            <a:r>
              <a:rPr lang="it-IT" sz="3200" dirty="0">
                <a:solidFill>
                  <a:schemeClr val="accent1"/>
                </a:solidFill>
                <a:latin typeface="Georgia" panose="02040502050405020303" pitchFamily="18" charset="0"/>
                <a:ea typeface="Calibri" panose="020F0502020204030204" pitchFamily="34" charset="0"/>
                <a:cs typeface="Times New Roman" panose="02020603050405020304" pitchFamily="18" charset="0"/>
              </a:rPr>
              <a:t> </a:t>
            </a:r>
            <a:endParaRPr lang="it-IT" sz="3200" dirty="0">
              <a:solidFill>
                <a:schemeClr val="accent1"/>
              </a:solidFill>
            </a:endParaRPr>
          </a:p>
        </p:txBody>
      </p:sp>
      <p:pic>
        <p:nvPicPr>
          <p:cNvPr id="41988" name="Picture 4" descr="Bibliografia Illustrazioni, Vettoriali E Clipart Stock – (1,092  Illustrazioni Stock)"/>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79031" y="119269"/>
            <a:ext cx="2143125" cy="8746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952280" y="225287"/>
            <a:ext cx="10364451" cy="901148"/>
          </a:xfrm>
          <a:solidFill>
            <a:schemeClr val="tx2">
              <a:lumMod val="20000"/>
              <a:lumOff val="80000"/>
            </a:schemeClr>
          </a:solidFill>
        </p:spPr>
        <p:txBody>
          <a:bodyPr>
            <a:normAutofit fontScale="90000"/>
          </a:bodyPr>
          <a:lstStyle/>
          <a:p>
            <a:br>
              <a:rPr lang="it-IT" dirty="0">
                <a:latin typeface="Georgia" panose="02040502050405020303" pitchFamily="18" charset="0"/>
                <a:ea typeface="Calibri" panose="020F0502020204030204" pitchFamily="34" charset="0"/>
                <a:cs typeface="Times New Roman" panose="02020603050405020304" pitchFamily="18" charset="0"/>
              </a:rPr>
            </a:br>
            <a:br>
              <a:rPr lang="it-IT" dirty="0">
                <a:latin typeface="Georgia" panose="02040502050405020303" pitchFamily="18" charset="0"/>
                <a:ea typeface="Calibri" panose="020F0502020204030204" pitchFamily="34" charset="0"/>
                <a:cs typeface="Times New Roman" panose="02020603050405020304" pitchFamily="18" charset="0"/>
              </a:rPr>
            </a:br>
            <a:r>
              <a:rPr lang="it-IT" b="1" dirty="0">
                <a:solidFill>
                  <a:schemeClr val="accent1"/>
                </a:solidFill>
                <a:latin typeface="Californian FB" panose="0207040306080B030204" pitchFamily="18" charset="0"/>
                <a:ea typeface="Calibri" panose="020F0502020204030204" pitchFamily="34" charset="0"/>
                <a:cs typeface="Times New Roman" panose="02020603050405020304" pitchFamily="18" charset="0"/>
              </a:rPr>
              <a:t>SITOGRAFIA</a:t>
            </a:r>
            <a:br>
              <a:rPr lang="it-IT" dirty="0">
                <a:latin typeface="Calibri" panose="020F0502020204030204" pitchFamily="34" charset="0"/>
                <a:ea typeface="Calibri" panose="020F0502020204030204" pitchFamily="34" charset="0"/>
                <a:cs typeface="Times New Roman" panose="02020603050405020304" pitchFamily="18" charset="0"/>
              </a:rPr>
            </a:br>
            <a:endParaRPr lang="it-IT" dirty="0"/>
          </a:p>
        </p:txBody>
      </p:sp>
      <p:sp>
        <p:nvSpPr>
          <p:cNvPr id="12" name="Segnaposto contenuto 11"/>
          <p:cNvSpPr>
            <a:spLocks noGrp="1"/>
          </p:cNvSpPr>
          <p:nvPr>
            <p:ph sz="quarter" idx="13"/>
          </p:nvPr>
        </p:nvSpPr>
        <p:spPr>
          <a:xfrm>
            <a:off x="952905" y="1888434"/>
            <a:ext cx="10363826" cy="4638261"/>
          </a:xfrm>
          <a:solidFill>
            <a:schemeClr val="bg2">
              <a:lumMod val="40000"/>
              <a:lumOff val="60000"/>
            </a:schemeClr>
          </a:solidFill>
        </p:spPr>
        <p:txBody>
          <a:bodyPr>
            <a:normAutofit fontScale="77500" lnSpcReduction="20000"/>
          </a:bodyPr>
          <a:lstStyle/>
          <a:p>
            <a:pPr>
              <a:lnSpc>
                <a:spcPct val="107000"/>
              </a:lnSpc>
              <a:spcAft>
                <a:spcPts val="800"/>
              </a:spcAft>
            </a:pPr>
            <a:r>
              <a:rPr lang="it-IT" sz="2000" dirty="0">
                <a:solidFill>
                  <a:schemeClr val="accent1"/>
                </a:solidFill>
                <a:effectLst/>
                <a:latin typeface="Georgia" panose="02040502050405020303" pitchFamily="18" charset="0"/>
                <a:ea typeface="Calibri" panose="020F0502020204030204" pitchFamily="34" charset="0"/>
                <a:cs typeface="Times New Roman" panose="02020603050405020304" pitchFamily="18" charset="0"/>
              </a:rPr>
              <a:t>https://www.raiscuola.rai.it/bisognieducativispeciali/articoli/2021/01/Heidrun-Demo-didattica-aperta-differenziazione-e-partecipazione-c2acce4b-41bb-4ce5-acad-dc02c779d699.html</a:t>
            </a:r>
            <a:endParaRPr lang="it-IT"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000" u="sng" dirty="0">
                <a:solidFill>
                  <a:schemeClr val="accent1"/>
                </a:solidFill>
                <a:effectLst/>
                <a:latin typeface="Georgia" panose="02040502050405020303" pitchFamily="18" charset="0"/>
                <a:ea typeface="Calibri" panose="020F0502020204030204" pitchFamily="34" charset="0"/>
                <a:cs typeface="Times New Roman" panose="02020603050405020304" pitchFamily="18" charset="0"/>
                <a:hlinkClick r:id="rId1"/>
              </a:rPr>
              <a:t>www.itd.ge.cnr.it/bsd/</a:t>
            </a:r>
            <a:r>
              <a:rPr lang="it-IT" sz="2000" dirty="0">
                <a:solidFill>
                  <a:schemeClr val="accent1"/>
                </a:solidFill>
                <a:effectLst/>
                <a:latin typeface="Georgia" panose="02040502050405020303" pitchFamily="18" charset="0"/>
                <a:ea typeface="Calibri" panose="020F0502020204030204" pitchFamily="34" charset="0"/>
                <a:cs typeface="Times New Roman" panose="02020603050405020304" pitchFamily="18" charset="0"/>
              </a:rPr>
              <a:t>     </a:t>
            </a:r>
            <a:endParaRPr lang="it-IT"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000" u="sng" dirty="0">
                <a:solidFill>
                  <a:schemeClr val="accent1"/>
                </a:solidFill>
                <a:effectLst/>
                <a:latin typeface="Georgia" panose="02040502050405020303" pitchFamily="18" charset="0"/>
                <a:ea typeface="Calibri" panose="020F0502020204030204" pitchFamily="34" charset="0"/>
                <a:cs typeface="Times New Roman" panose="02020603050405020304" pitchFamily="18" charset="0"/>
                <a:hlinkClick r:id="rId2"/>
              </a:rPr>
              <a:t>http://www.indire.it/software/</a:t>
            </a:r>
            <a:r>
              <a:rPr lang="it-IT" sz="2000" dirty="0">
                <a:solidFill>
                  <a:schemeClr val="accent1"/>
                </a:solidFill>
                <a:effectLst/>
                <a:latin typeface="Georgia" panose="02040502050405020303" pitchFamily="18" charset="0"/>
                <a:ea typeface="Calibri" panose="020F0502020204030204" pitchFamily="34" charset="0"/>
                <a:cs typeface="Times New Roman" panose="02020603050405020304" pitchFamily="18" charset="0"/>
              </a:rPr>
              <a:t>   </a:t>
            </a:r>
            <a:endParaRPr lang="it-IT"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000" u="sng" kern="1200" dirty="0">
                <a:solidFill>
                  <a:schemeClr val="accent1"/>
                </a:solidFill>
                <a:effectLst/>
                <a:latin typeface="Georgia" panose="02040502050405020303" pitchFamily="18" charset="0"/>
                <a:ea typeface="Times New Roman" panose="02020603050405020304" pitchFamily="18" charset="0"/>
                <a:cs typeface="Times New Roman" panose="02020603050405020304" pitchFamily="18" charset="0"/>
                <a:hlinkClick r:id="rId3"/>
              </a:rPr>
              <a:t>https://www.erickson.it/it/app-e-software</a:t>
            </a:r>
            <a:endParaRPr lang="it-IT"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000" u="sng" kern="1200" dirty="0">
                <a:solidFill>
                  <a:schemeClr val="accent1"/>
                </a:solidFill>
                <a:effectLst/>
                <a:latin typeface="Georgia" panose="02040502050405020303" pitchFamily="18" charset="0"/>
                <a:ea typeface="Times New Roman" panose="02020603050405020304" pitchFamily="18" charset="0"/>
                <a:cs typeface="Times New Roman" panose="02020603050405020304" pitchFamily="18" charset="0"/>
                <a:hlinkClick r:id="rId3"/>
              </a:rPr>
              <a:t>http://portale.siva.it/it-IT/databases/classifications/productTypes/05</a:t>
            </a:r>
            <a:r>
              <a:rPr lang="it-IT" sz="2000" kern="1200" dirty="0">
                <a:solidFill>
                  <a:schemeClr val="accent1"/>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it-IT"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000" u="sng" kern="1200" dirty="0">
                <a:solidFill>
                  <a:schemeClr val="accent1"/>
                </a:solidFill>
                <a:effectLst/>
                <a:latin typeface="Georgia" panose="02040502050405020303" pitchFamily="18" charset="0"/>
                <a:ea typeface="Times New Roman" panose="02020603050405020304" pitchFamily="18" charset="0"/>
                <a:cs typeface="Times New Roman" panose="02020603050405020304" pitchFamily="18" charset="0"/>
                <a:hlinkClick r:id="rId4"/>
              </a:rPr>
              <a:t>https://www.mondoausili.it/erickson-disabilita/</a:t>
            </a:r>
            <a:r>
              <a:rPr lang="it-IT" sz="2000" kern="1200" dirty="0">
                <a:solidFill>
                  <a:schemeClr val="accent1"/>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it-IT"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000" u="sng" kern="1200" dirty="0">
                <a:solidFill>
                  <a:schemeClr val="accent1"/>
                </a:solidFill>
                <a:effectLst/>
                <a:latin typeface="Georgia" panose="02040502050405020303" pitchFamily="18" charset="0"/>
                <a:ea typeface="Times New Roman" panose="02020603050405020304" pitchFamily="18" charset="0"/>
                <a:cs typeface="Times New Roman" panose="02020603050405020304" pitchFamily="18" charset="0"/>
                <a:hlinkClick r:id="rId5"/>
              </a:rPr>
              <a:t>https://www.eenet.org.uk/resources/docs/Index%20Italian.pdf</a:t>
            </a:r>
            <a:endParaRPr lang="it-IT"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000" u="sng" dirty="0">
                <a:solidFill>
                  <a:schemeClr val="accent1"/>
                </a:solidFill>
                <a:effectLst/>
                <a:latin typeface="Georgia" panose="02040502050405020303" pitchFamily="18" charset="0"/>
                <a:ea typeface="Calibri" panose="020F0502020204030204" pitchFamily="34" charset="0"/>
                <a:cs typeface="Times New Roman" panose="02020603050405020304" pitchFamily="18" charset="0"/>
                <a:hlinkClick r:id="rId6"/>
              </a:rPr>
              <a:t>https://rivistedigitali.erickson.it/integrazione-scolastica-sociale/archivio/vol-19-n-3/aggiornamenti-normativi/</a:t>
            </a:r>
            <a:endParaRPr lang="it-IT"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000" u="sng" dirty="0">
                <a:solidFill>
                  <a:schemeClr val="accent1"/>
                </a:solidFill>
                <a:effectLst/>
                <a:latin typeface="Georgia" panose="02040502050405020303" pitchFamily="18" charset="0"/>
                <a:ea typeface="Calibri" panose="020F0502020204030204" pitchFamily="34" charset="0"/>
                <a:cs typeface="Times New Roman" panose="02020603050405020304" pitchFamily="18" charset="0"/>
                <a:hlinkClick r:id="rId7"/>
              </a:rPr>
              <a:t>https://paroleostili.it/manifesto/</a:t>
            </a:r>
            <a:endParaRPr lang="it-IT"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it-IT" dirty="0"/>
          </a:p>
        </p:txBody>
      </p:sp>
      <p:pic>
        <p:nvPicPr>
          <p:cNvPr id="43012" name="Picture 4" descr="Sitography - Site Le Corbusi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82257" y="225287"/>
            <a:ext cx="2790825" cy="9011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119271"/>
            <a:ext cx="10247311" cy="1364972"/>
          </a:xfrm>
          <a:solidFill>
            <a:schemeClr val="accent2">
              <a:lumMod val="40000"/>
              <a:lumOff val="60000"/>
            </a:schemeClr>
          </a:solidFill>
        </p:spPr>
        <p:txBody>
          <a:bodyPr>
            <a:normAutofit fontScale="90000"/>
          </a:bodyPr>
          <a:lstStyle/>
          <a:p>
            <a:br>
              <a:rPr lang="it-IT" b="1" dirty="0">
                <a:solidFill>
                  <a:schemeClr val="accent2">
                    <a:lumMod val="75000"/>
                  </a:schemeClr>
                </a:solidFill>
                <a:latin typeface="Californian FB" panose="0207040306080B030204" pitchFamily="18" charset="0"/>
              </a:rPr>
            </a:br>
            <a:r>
              <a:rPr lang="it-IT" b="1" dirty="0">
                <a:solidFill>
                  <a:schemeClr val="accent2">
                    <a:lumMod val="75000"/>
                  </a:schemeClr>
                </a:solidFill>
                <a:latin typeface="Californian FB" panose="0207040306080B030204" pitchFamily="18" charset="0"/>
              </a:rPr>
              <a:t>GLO</a:t>
            </a:r>
            <a:br>
              <a:rPr lang="it-IT" b="1" dirty="0">
                <a:solidFill>
                  <a:schemeClr val="accent2">
                    <a:lumMod val="75000"/>
                  </a:schemeClr>
                </a:solidFill>
                <a:latin typeface="Californian FB" panose="0207040306080B030204" pitchFamily="18" charset="0"/>
              </a:rPr>
            </a:br>
            <a:r>
              <a:rPr lang="it-IT" b="1" dirty="0">
                <a:solidFill>
                  <a:schemeClr val="accent2">
                    <a:lumMod val="75000"/>
                  </a:schemeClr>
                </a:solidFill>
                <a:latin typeface="Californian FB" panose="0207040306080B030204" pitchFamily="18" charset="0"/>
              </a:rPr>
              <a:t> </a:t>
            </a:r>
            <a:r>
              <a:rPr lang="it-IT" sz="3600" b="1" dirty="0">
                <a:solidFill>
                  <a:schemeClr val="accent2">
                    <a:lumMod val="75000"/>
                  </a:schemeClr>
                </a:solidFill>
                <a:latin typeface="Californian FB" panose="0207040306080B030204" pitchFamily="18" charset="0"/>
              </a:rPr>
              <a:t>Gruppo di Lavoro Operativo per l’inclusione</a:t>
            </a:r>
            <a:br>
              <a:rPr lang="it-IT" sz="3600" b="1" dirty="0">
                <a:solidFill>
                  <a:schemeClr val="accent2">
                    <a:lumMod val="75000"/>
                  </a:schemeClr>
                </a:solidFill>
                <a:latin typeface="Californian FB" panose="0207040306080B030204" pitchFamily="18" charset="0"/>
              </a:rPr>
            </a:br>
            <a:endParaRPr lang="it-IT" b="1" dirty="0">
              <a:solidFill>
                <a:schemeClr val="accent2">
                  <a:lumMod val="75000"/>
                </a:schemeClr>
              </a:solidFill>
              <a:latin typeface="Californian FB" panose="0207040306080B030204" pitchFamily="18" charset="0"/>
            </a:endParaRPr>
          </a:p>
        </p:txBody>
      </p:sp>
      <p:sp>
        <p:nvSpPr>
          <p:cNvPr id="3" name="Segnaposto contenuto 2"/>
          <p:cNvSpPr>
            <a:spLocks noGrp="1"/>
          </p:cNvSpPr>
          <p:nvPr>
            <p:ph idx="1"/>
          </p:nvPr>
        </p:nvSpPr>
        <p:spPr>
          <a:xfrm>
            <a:off x="609600" y="1636641"/>
            <a:ext cx="10247311" cy="4671391"/>
          </a:xfrm>
          <a:solidFill>
            <a:schemeClr val="accent1">
              <a:lumMod val="20000"/>
              <a:lumOff val="80000"/>
            </a:schemeClr>
          </a:solidFill>
        </p:spPr>
        <p:txBody>
          <a:bodyPr>
            <a:normAutofit fontScale="47500" lnSpcReduction="20000"/>
          </a:bodyPr>
          <a:lstStyle/>
          <a:p>
            <a:pPr algn="just"/>
            <a:endParaRPr lang="it-IT" b="1" dirty="0">
              <a:solidFill>
                <a:schemeClr val="accent5">
                  <a:lumMod val="75000"/>
                </a:schemeClr>
              </a:solidFill>
            </a:endParaRPr>
          </a:p>
          <a:p>
            <a:pPr algn="just"/>
            <a:r>
              <a:rPr lang="it-IT" sz="2900" b="1" i="0" dirty="0">
                <a:solidFill>
                  <a:schemeClr val="tx2"/>
                </a:solidFill>
                <a:effectLst/>
                <a:latin typeface="Californian FB" panose="0207040306080B030204" pitchFamily="18" charset="0"/>
              </a:rPr>
              <a:t>Le sezioni sono precedute da una tabella ove vanno riportati i membri del GLO, organo cui spetta la redazione del PEI.</a:t>
            </a:r>
            <a:endParaRPr lang="it-IT" sz="2900" b="1" i="0" dirty="0">
              <a:solidFill>
                <a:schemeClr val="tx2"/>
              </a:solidFill>
              <a:effectLst/>
              <a:latin typeface="Californian FB" panose="0207040306080B030204" pitchFamily="18" charset="0"/>
            </a:endParaRPr>
          </a:p>
          <a:p>
            <a:pPr algn="just"/>
            <a:r>
              <a:rPr lang="it-IT" sz="2900" b="1" i="0" dirty="0">
                <a:solidFill>
                  <a:schemeClr val="tx2"/>
                </a:solidFill>
                <a:effectLst/>
                <a:latin typeface="Californian FB" panose="0207040306080B030204" pitchFamily="18" charset="0"/>
              </a:rPr>
              <a:t>Il GLO è composto dal team dei docenti contitolari o dal consiglio di classe (compresi naturalmente i docenti di sostegno) ed è presieduto dal Dirigente scolastico o da un suo delegato. </a:t>
            </a:r>
            <a:endParaRPr lang="it-IT" sz="2900" b="1" i="0" dirty="0">
              <a:solidFill>
                <a:schemeClr val="tx2"/>
              </a:solidFill>
              <a:effectLst/>
              <a:latin typeface="Californian FB" panose="0207040306080B030204" pitchFamily="18" charset="0"/>
            </a:endParaRPr>
          </a:p>
          <a:p>
            <a:pPr algn="just"/>
            <a:r>
              <a:rPr lang="it-IT" sz="2900" b="1" i="0" dirty="0">
                <a:solidFill>
                  <a:schemeClr val="tx2"/>
                </a:solidFill>
                <a:effectLst/>
                <a:latin typeface="Californian FB" panose="0207040306080B030204" pitchFamily="18" charset="0"/>
              </a:rPr>
              <a:t>Il Dirigente scolastico deve formalmente nominare il GLO.</a:t>
            </a:r>
            <a:endParaRPr lang="it-IT" sz="2900" b="1" i="0" dirty="0">
              <a:solidFill>
                <a:schemeClr val="tx2"/>
              </a:solidFill>
              <a:effectLst/>
              <a:latin typeface="Californian FB" panose="0207040306080B030204" pitchFamily="18" charset="0"/>
            </a:endParaRPr>
          </a:p>
          <a:p>
            <a:pPr algn="just"/>
            <a:r>
              <a:rPr lang="it-IT" sz="2900" b="1" i="0" dirty="0">
                <a:solidFill>
                  <a:schemeClr val="tx2"/>
                </a:solidFill>
                <a:effectLst/>
                <a:latin typeface="Californian FB" panose="0207040306080B030204" pitchFamily="18" charset="0"/>
              </a:rPr>
              <a:t>Oltre al nome e cognome del partecipante/componente, è necessario inserire a quale titolo si partecipa al GLO (genitore, docente del team o del consiglio di classe, esperto indicato dalla famiglia ).</a:t>
            </a:r>
            <a:endParaRPr lang="it-IT" sz="2900" b="1" dirty="0">
              <a:solidFill>
                <a:schemeClr val="tx2"/>
              </a:solidFill>
              <a:latin typeface="Californian FB" panose="0207040306080B030204" pitchFamily="18" charset="0"/>
            </a:endParaRPr>
          </a:p>
          <a:p>
            <a:pPr algn="just"/>
            <a:r>
              <a:rPr lang="it-IT" sz="2900" b="1" dirty="0">
                <a:solidFill>
                  <a:schemeClr val="tx2"/>
                </a:solidFill>
                <a:latin typeface="Californian FB" panose="0207040306080B030204" pitchFamily="18" charset="0"/>
              </a:rPr>
              <a:t>Da</a:t>
            </a:r>
            <a:r>
              <a:rPr lang="it-IT" sz="2900" b="1" i="0" dirty="0">
                <a:solidFill>
                  <a:schemeClr val="tx2"/>
                </a:solidFill>
                <a:effectLst/>
                <a:latin typeface="Californian FB" panose="0207040306080B030204" pitchFamily="18" charset="0"/>
              </a:rPr>
              <a:t>l Profilo di Funzionamento(PF), ovvero dalla diagnosi funzionale (DF), il GLO procederà ad una sintesi che evidenzi le informazioni sulle dimensioni rispetto alle quali è necessaria un’analisi puntuale, seguita dalla progettazione di specifici interventi. </a:t>
            </a:r>
            <a:endParaRPr lang="it-IT" sz="2900" b="1" dirty="0">
              <a:solidFill>
                <a:schemeClr val="tx2"/>
              </a:solidFill>
              <a:latin typeface="Californian FB" panose="0207040306080B030204" pitchFamily="18" charset="0"/>
            </a:endParaRPr>
          </a:p>
          <a:p>
            <a:pPr algn="just"/>
            <a:r>
              <a:rPr lang="it-IT" sz="2900" b="1" i="0" dirty="0">
                <a:solidFill>
                  <a:schemeClr val="tx2"/>
                </a:solidFill>
                <a:effectLst/>
                <a:latin typeface="Californian FB" panose="0207040306080B030204" pitchFamily="18" charset="0"/>
              </a:rPr>
              <a:t> </a:t>
            </a:r>
            <a:r>
              <a:rPr lang="it-IT" sz="2900" b="1" dirty="0">
                <a:solidFill>
                  <a:schemeClr val="tx2"/>
                </a:solidFill>
                <a:latin typeface="Californian FB" panose="0207040306080B030204" pitchFamily="18" charset="0"/>
              </a:rPr>
              <a:t>E’</a:t>
            </a:r>
            <a:r>
              <a:rPr lang="it-IT" sz="2900" b="1" i="0" dirty="0">
                <a:solidFill>
                  <a:schemeClr val="tx2"/>
                </a:solidFill>
                <a:effectLst/>
                <a:latin typeface="Californian FB" panose="0207040306080B030204" pitchFamily="18" charset="0"/>
              </a:rPr>
              <a:t> necessario segnalare le “dimensioni” da definire nel PEI, indicando accanto a ciascuna se necessiti o meno di un’analisi nella fase di osservazione, al fine di progettare adeguati interventi educativo-didattici</a:t>
            </a:r>
            <a:r>
              <a:rPr lang="it-IT" sz="2900" i="0" dirty="0">
                <a:solidFill>
                  <a:schemeClr val="tx2"/>
                </a:solidFill>
                <a:effectLst/>
                <a:latin typeface="Californian FB" panose="0207040306080B030204" pitchFamily="18" charset="0"/>
              </a:rPr>
              <a:t>.</a:t>
            </a:r>
            <a:endParaRPr lang="it-IT" sz="2900" dirty="0">
              <a:solidFill>
                <a:schemeClr val="tx2"/>
              </a:solidFill>
              <a:latin typeface="Californian FB" panose="0207040306080B030204" pitchFamily="18" charset="0"/>
            </a:endParaRPr>
          </a:p>
        </p:txBody>
      </p:sp>
      <p:sp>
        <p:nvSpPr>
          <p:cNvPr id="4" name="Segnaposto piè di pagina 3"/>
          <p:cNvSpPr>
            <a:spLocks noGrp="1"/>
          </p:cNvSpPr>
          <p:nvPr>
            <p:ph type="ftr" sz="quarter" idx="11"/>
          </p:nvPr>
        </p:nvSpPr>
        <p:spPr>
          <a:xfrm>
            <a:off x="0" y="6460430"/>
            <a:ext cx="6672887" cy="365125"/>
          </a:xfrm>
        </p:spPr>
        <p:txBody>
          <a:bodyPr/>
          <a:lstStyle/>
          <a:p>
            <a:r>
              <a:rPr lang="en-US"/>
              <a:t>Roberta Tardi</a:t>
            </a:r>
            <a:endParaRPr lang="en-US" dirty="0"/>
          </a:p>
        </p:txBody>
      </p:sp>
      <p:pic>
        <p:nvPicPr>
          <p:cNvPr id="4098" name="Picture 2" descr="Puzzle Warehouse - Home | Facebook"/>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048875" y="119271"/>
            <a:ext cx="2143125" cy="13649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1"/>
          <p:cNvSpPr>
            <a:spLocks noChangeArrowheads="1"/>
          </p:cNvSpPr>
          <p:nvPr/>
        </p:nvSpPr>
        <p:spPr bwMode="auto">
          <a:xfrm>
            <a:off x="1386645" y="735193"/>
            <a:ext cx="9117495" cy="646331"/>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it-IT" altLang="it-IT" b="0" i="0" u="none" strike="noStrike" cap="none" normalizeH="0" baseline="0" dirty="0">
                <a:ln>
                  <a:noFill/>
                </a:ln>
                <a:solidFill>
                  <a:srgbClr val="212529"/>
                </a:solidFill>
                <a:effectLst/>
                <a:latin typeface="Californian FB" panose="0207040306080B030204" pitchFamily="18" charset="0"/>
              </a:rPr>
              <a:t> </a:t>
            </a:r>
            <a:r>
              <a:rPr lang="it-IT" altLang="it-IT" sz="3600" b="1" dirty="0">
                <a:solidFill>
                  <a:srgbClr val="FF0000"/>
                </a:solidFill>
                <a:latin typeface="Californian FB" panose="0207040306080B030204" pitchFamily="18" charset="0"/>
              </a:rPr>
              <a:t>S</a:t>
            </a:r>
            <a:r>
              <a:rPr kumimoji="0" lang="it-IT" altLang="it-IT" sz="3600" b="1" i="0" u="none" strike="noStrike" cap="none" normalizeH="0" baseline="0" dirty="0">
                <a:ln>
                  <a:noFill/>
                </a:ln>
                <a:solidFill>
                  <a:srgbClr val="FF0000"/>
                </a:solidFill>
                <a:effectLst/>
                <a:latin typeface="Californian FB" panose="0207040306080B030204" pitchFamily="18" charset="0"/>
              </a:rPr>
              <a:t>ezione 1  </a:t>
            </a:r>
            <a:r>
              <a:rPr kumimoji="0" lang="it-IT" altLang="it-IT" sz="3600" b="1" i="0" u="none" strike="noStrike" cap="none" normalizeH="0" baseline="0" dirty="0">
                <a:ln>
                  <a:noFill/>
                </a:ln>
                <a:solidFill>
                  <a:schemeClr val="accent1"/>
                </a:solidFill>
                <a:effectLst/>
                <a:latin typeface="Californian FB" panose="0207040306080B030204" pitchFamily="18" charset="0"/>
              </a:rPr>
              <a:t>QUADRO INFORMATIVO      </a:t>
            </a:r>
            <a:r>
              <a:rPr kumimoji="0" lang="it-IT" altLang="it-IT" sz="3600" b="1" i="0" u="none" strike="noStrike" cap="none" normalizeH="0" baseline="0" dirty="0">
                <a:ln>
                  <a:noFill/>
                </a:ln>
                <a:solidFill>
                  <a:srgbClr val="212529"/>
                </a:solidFill>
                <a:effectLst/>
                <a:latin typeface="Californian FB" panose="0207040306080B030204" pitchFamily="18" charset="0"/>
              </a:rPr>
              <a:t>    </a:t>
            </a:r>
            <a:endParaRPr kumimoji="0" lang="it-IT" altLang="it-IT" sz="3600" b="1" i="0" u="none" strike="noStrike" cap="none" normalizeH="0" baseline="0" dirty="0">
              <a:ln>
                <a:noFill/>
              </a:ln>
              <a:solidFill>
                <a:schemeClr val="tx1"/>
              </a:solidFill>
              <a:effectLst/>
              <a:latin typeface="Californian FB" panose="0207040306080B030204" pitchFamily="18" charset="0"/>
            </a:endParaRPr>
          </a:p>
        </p:txBody>
      </p:sp>
      <p:pic>
        <p:nvPicPr>
          <p:cNvPr id="2070" name="Picture 2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86645" y="2054087"/>
            <a:ext cx="9117495" cy="3024824"/>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piè di pagina 1"/>
          <p:cNvSpPr>
            <a:spLocks noGrp="1"/>
          </p:cNvSpPr>
          <p:nvPr>
            <p:ph type="ftr" sz="quarter" idx="11"/>
          </p:nvPr>
        </p:nvSpPr>
        <p:spPr/>
        <p:txBody>
          <a:bodyPr/>
          <a:lstStyle/>
          <a:p>
            <a:r>
              <a:rPr lang="en-US"/>
              <a:t>Roberta Tardi</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3200" y="1863900"/>
            <a:ext cx="10364452" cy="1688072"/>
          </a:xfrm>
          <a:solidFill>
            <a:schemeClr val="accent3">
              <a:lumMod val="20000"/>
              <a:lumOff val="80000"/>
            </a:schemeClr>
          </a:solidFill>
        </p:spPr>
        <p:txBody>
          <a:bodyPr>
            <a:normAutofit lnSpcReduction="10000"/>
          </a:bodyPr>
          <a:lstStyle/>
          <a:p>
            <a:endParaRPr lang="it-IT" b="1" dirty="0">
              <a:solidFill>
                <a:srgbClr val="002060"/>
              </a:solidFill>
            </a:endParaRPr>
          </a:p>
          <a:p>
            <a:r>
              <a:rPr lang="it-IT" b="1" dirty="0">
                <a:solidFill>
                  <a:srgbClr val="002060"/>
                </a:solidFill>
                <a:latin typeface="Californian FB" panose="0207040306080B030204" pitchFamily="18" charset="0"/>
              </a:rPr>
              <a:t>Quadro informativo dell’alunno</a:t>
            </a:r>
            <a:endParaRPr lang="it-IT" b="1" dirty="0">
              <a:solidFill>
                <a:srgbClr val="002060"/>
              </a:solidFill>
              <a:latin typeface="Californian FB" panose="0207040306080B030204" pitchFamily="18" charset="0"/>
            </a:endParaRPr>
          </a:p>
          <a:p>
            <a:r>
              <a:rPr lang="it-IT" b="1" dirty="0">
                <a:solidFill>
                  <a:srgbClr val="002060"/>
                </a:solidFill>
                <a:latin typeface="Californian FB" panose="0207040306080B030204" pitchFamily="18" charset="0"/>
              </a:rPr>
              <a:t>Elementi desunti da eventuali colloqui e confronti con alunni o alunne</a:t>
            </a:r>
            <a:endParaRPr lang="it-IT" b="1" dirty="0">
              <a:solidFill>
                <a:srgbClr val="002060"/>
              </a:solidFill>
              <a:latin typeface="Californian FB" panose="0207040306080B030204" pitchFamily="18" charset="0"/>
            </a:endParaRPr>
          </a:p>
        </p:txBody>
      </p:sp>
      <p:sp>
        <p:nvSpPr>
          <p:cNvPr id="8" name="CasellaDiTesto 7"/>
          <p:cNvSpPr txBox="1"/>
          <p:nvPr/>
        </p:nvSpPr>
        <p:spPr>
          <a:xfrm>
            <a:off x="2597426" y="4230556"/>
            <a:ext cx="6096000" cy="1477328"/>
          </a:xfrm>
          <a:prstGeom prst="rect">
            <a:avLst/>
          </a:prstGeom>
          <a:solidFill>
            <a:schemeClr val="bg2"/>
          </a:solidFill>
        </p:spPr>
        <p:txBody>
          <a:bodyPr wrap="square">
            <a:spAutoFit/>
          </a:bodyPr>
          <a:lstStyle/>
          <a:p>
            <a:pPr algn="ctr"/>
            <a:r>
              <a:rPr lang="it-IT" b="1" dirty="0">
                <a:solidFill>
                  <a:schemeClr val="accent1">
                    <a:lumMod val="50000"/>
                  </a:schemeClr>
                </a:solidFill>
                <a:latin typeface="Californian FB" panose="0207040306080B030204" pitchFamily="18" charset="0"/>
              </a:rPr>
              <a:t>Punti di forza dell’alunno, indicazioni narrative di esperti, indicazioni di eventuali barriere o facilitatori, pratiche adottate in precedenza, osservazione di attività nei diversi contesti , ipotetici aiuti per le attività, situazioni utili al funzionamento dell’alunno.</a:t>
            </a:r>
            <a:endParaRPr lang="it-IT" b="1" dirty="0">
              <a:solidFill>
                <a:schemeClr val="accent1">
                  <a:lumMod val="50000"/>
                </a:schemeClr>
              </a:solidFill>
              <a:latin typeface="Californian FB" panose="0207040306080B030204" pitchFamily="18" charset="0"/>
            </a:endParaRPr>
          </a:p>
        </p:txBody>
      </p:sp>
      <p:sp>
        <p:nvSpPr>
          <p:cNvPr id="5" name="Rectangle 21"/>
          <p:cNvSpPr>
            <a:spLocks noChangeArrowheads="1"/>
          </p:cNvSpPr>
          <p:nvPr/>
        </p:nvSpPr>
        <p:spPr bwMode="auto">
          <a:xfrm>
            <a:off x="1272209" y="538985"/>
            <a:ext cx="9117495" cy="646331"/>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it-IT" altLang="it-IT" b="0" i="0" u="none" strike="noStrike" cap="none" normalizeH="0" baseline="0" dirty="0">
                <a:ln>
                  <a:noFill/>
                </a:ln>
                <a:solidFill>
                  <a:srgbClr val="212529"/>
                </a:solidFill>
                <a:effectLst/>
                <a:latin typeface="Californian FB" panose="0207040306080B030204" pitchFamily="18" charset="0"/>
              </a:rPr>
              <a:t> </a:t>
            </a:r>
            <a:r>
              <a:rPr lang="it-IT" altLang="it-IT" sz="3600" b="1" dirty="0">
                <a:solidFill>
                  <a:srgbClr val="FF0000"/>
                </a:solidFill>
                <a:latin typeface="Californian FB" panose="0207040306080B030204" pitchFamily="18" charset="0"/>
              </a:rPr>
              <a:t>S</a:t>
            </a:r>
            <a:r>
              <a:rPr kumimoji="0" lang="it-IT" altLang="it-IT" sz="3600" b="1" i="0" u="none" strike="noStrike" cap="none" normalizeH="0" baseline="0" dirty="0">
                <a:ln>
                  <a:noFill/>
                </a:ln>
                <a:solidFill>
                  <a:srgbClr val="FF0000"/>
                </a:solidFill>
                <a:effectLst/>
                <a:latin typeface="Californian FB" panose="0207040306080B030204" pitchFamily="18" charset="0"/>
              </a:rPr>
              <a:t>ezione 1  </a:t>
            </a:r>
            <a:r>
              <a:rPr kumimoji="0" lang="it-IT" altLang="it-IT" sz="3600" b="1" i="0" u="none" strike="noStrike" cap="none" normalizeH="0" baseline="0" dirty="0">
                <a:ln>
                  <a:noFill/>
                </a:ln>
                <a:solidFill>
                  <a:schemeClr val="accent1"/>
                </a:solidFill>
                <a:effectLst/>
                <a:latin typeface="Californian FB" panose="0207040306080B030204" pitchFamily="18" charset="0"/>
              </a:rPr>
              <a:t>QUADRO INFORMATIVO      </a:t>
            </a:r>
            <a:r>
              <a:rPr kumimoji="0" lang="it-IT" altLang="it-IT" sz="3600" b="1" i="0" u="none" strike="noStrike" cap="none" normalizeH="0" baseline="0" dirty="0">
                <a:ln>
                  <a:noFill/>
                </a:ln>
                <a:solidFill>
                  <a:srgbClr val="212529"/>
                </a:solidFill>
                <a:effectLst/>
                <a:latin typeface="Californian FB" panose="0207040306080B030204" pitchFamily="18" charset="0"/>
              </a:rPr>
              <a:t>    </a:t>
            </a:r>
            <a:endParaRPr kumimoji="0" lang="it-IT" altLang="it-IT" sz="3600" b="1" i="0" u="none" strike="noStrike" cap="none" normalizeH="0" baseline="0" dirty="0">
              <a:ln>
                <a:noFill/>
              </a:ln>
              <a:solidFill>
                <a:schemeClr val="tx1"/>
              </a:solidFill>
              <a:effectLst/>
              <a:latin typeface="Californian FB" panose="0207040306080B030204" pitchFamily="18" charset="0"/>
            </a:endParaRPr>
          </a:p>
        </p:txBody>
      </p:sp>
      <p:sp>
        <p:nvSpPr>
          <p:cNvPr id="2" name="Segnaposto piè di pagina 1"/>
          <p:cNvSpPr>
            <a:spLocks noGrp="1"/>
          </p:cNvSpPr>
          <p:nvPr>
            <p:ph type="ftr" sz="quarter" idx="11"/>
          </p:nvPr>
        </p:nvSpPr>
        <p:spPr/>
        <p:txBody>
          <a:bodyPr/>
          <a:lstStyle/>
          <a:p>
            <a:r>
              <a:rPr lang="en-US"/>
              <a:t>Roberta Tardi</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1"/>
          <a:stretch>
            <a:fillRect/>
          </a:stretch>
        </p:blipFill>
        <p:spPr>
          <a:xfrm>
            <a:off x="397565" y="2551958"/>
            <a:ext cx="10482470" cy="3467663"/>
          </a:xfrm>
          <a:prstGeom prst="rect">
            <a:avLst/>
          </a:prstGeom>
          <a:solidFill>
            <a:schemeClr val="bg1"/>
          </a:solidFill>
        </p:spPr>
      </p:pic>
      <p:sp>
        <p:nvSpPr>
          <p:cNvPr id="3" name="Rectangle 21"/>
          <p:cNvSpPr>
            <a:spLocks noChangeArrowheads="1"/>
          </p:cNvSpPr>
          <p:nvPr/>
        </p:nvSpPr>
        <p:spPr bwMode="auto">
          <a:xfrm>
            <a:off x="556591" y="356607"/>
            <a:ext cx="10323444" cy="1815882"/>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rgbClr val="212529"/>
                </a:solidFill>
                <a:effectLst/>
                <a:latin typeface="Californian FB" panose="0207040306080B030204" pitchFamily="18" charset="0"/>
              </a:rPr>
              <a:t> </a:t>
            </a:r>
            <a:r>
              <a:rPr lang="it-IT" altLang="it-IT" sz="2800" b="1" dirty="0">
                <a:solidFill>
                  <a:srgbClr val="FF0000"/>
                </a:solidFill>
                <a:latin typeface="Californian FB" panose="0207040306080B030204" pitchFamily="18" charset="0"/>
              </a:rPr>
              <a:t>S</a:t>
            </a:r>
            <a:r>
              <a:rPr kumimoji="0" lang="it-IT" altLang="it-IT" sz="2800" b="1" i="0" u="none" strike="noStrike" cap="none" normalizeH="0" baseline="0" dirty="0">
                <a:ln>
                  <a:noFill/>
                </a:ln>
                <a:solidFill>
                  <a:srgbClr val="FF0000"/>
                </a:solidFill>
                <a:effectLst/>
                <a:latin typeface="Californian FB" panose="0207040306080B030204" pitchFamily="18" charset="0"/>
              </a:rPr>
              <a:t>ezione 2  </a:t>
            </a:r>
            <a:r>
              <a:rPr kumimoji="0" lang="it-IT" altLang="it-IT" sz="2800" b="1" i="0" u="none" strike="noStrike" cap="none" normalizeH="0" baseline="0" dirty="0">
                <a:ln>
                  <a:noFill/>
                </a:ln>
                <a:solidFill>
                  <a:schemeClr val="accent1"/>
                </a:solidFill>
                <a:effectLst/>
                <a:latin typeface="Californian FB" panose="0207040306080B030204" pitchFamily="18" charset="0"/>
              </a:rPr>
              <a:t>- </a:t>
            </a:r>
            <a:r>
              <a:rPr lang="it-IT" sz="2800" b="1" dirty="0">
                <a:solidFill>
                  <a:schemeClr val="accent1"/>
                </a:solidFill>
                <a:latin typeface="Californian FB" panose="0207040306080B030204" pitchFamily="18" charset="0"/>
              </a:rPr>
              <a:t>Elementi generali desunti dal Profilo di Funzionamento, ovvero dalla Diagnosi Funzionale (DF)e dal Profilo dinamico funzionale(PDF)</a:t>
            </a:r>
            <a:br>
              <a:rPr lang="it-IT" sz="2800" b="1" dirty="0">
                <a:solidFill>
                  <a:schemeClr val="accent1"/>
                </a:solidFill>
                <a:latin typeface="Californian FB" panose="0207040306080B030204" pitchFamily="18" charset="0"/>
              </a:rPr>
            </a:br>
            <a:endParaRPr kumimoji="0" lang="it-IT" altLang="it-IT" sz="2800" b="1" i="0" u="none" strike="noStrike" cap="none" normalizeH="0" baseline="0" dirty="0">
              <a:ln>
                <a:noFill/>
              </a:ln>
              <a:solidFill>
                <a:schemeClr val="tx1"/>
              </a:solidFill>
              <a:effectLst/>
              <a:latin typeface="Californian FB" panose="0207040306080B030204" pitchFamily="18" charset="0"/>
            </a:endParaRPr>
          </a:p>
        </p:txBody>
      </p:sp>
      <p:sp>
        <p:nvSpPr>
          <p:cNvPr id="2" name="Segnaposto piè di pagina 1"/>
          <p:cNvSpPr>
            <a:spLocks noGrp="1"/>
          </p:cNvSpPr>
          <p:nvPr>
            <p:ph type="ftr" sz="quarter" idx="11"/>
          </p:nvPr>
        </p:nvSpPr>
        <p:spPr>
          <a:xfrm>
            <a:off x="0" y="6399091"/>
            <a:ext cx="6672887" cy="365125"/>
          </a:xfrm>
        </p:spPr>
        <p:txBody>
          <a:bodyPr/>
          <a:lstStyle/>
          <a:p>
            <a:r>
              <a:rPr lang="en-US"/>
              <a:t>Roberta Tardi</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3350" y="212734"/>
            <a:ext cx="9183757" cy="6432530"/>
          </a:xfrm>
          <a:prstGeom prst="rect">
            <a:avLst/>
          </a:prstGeom>
          <a:solidFill>
            <a:schemeClr val="bg1"/>
          </a:solidFill>
        </p:spPr>
        <p:txBody>
          <a:bodyPr wrap="square">
            <a:spAutoFit/>
          </a:bodyPr>
          <a:lstStyle/>
          <a:p>
            <a:pPr algn="l"/>
            <a:r>
              <a:rPr lang="it-IT" sz="2000" b="1" i="0" u="none" strike="noStrike" baseline="0" dirty="0">
                <a:solidFill>
                  <a:srgbClr val="000000"/>
                </a:solidFill>
                <a:latin typeface="Tahoma-Bold"/>
              </a:rPr>
              <a:t>2. Elementi generali desunti dal Profilo di Funzionamento</a:t>
            </a:r>
            <a:endParaRPr lang="it-IT" sz="2000" b="1" i="0" u="none" strike="noStrike" baseline="0" dirty="0">
              <a:solidFill>
                <a:srgbClr val="000000"/>
              </a:solidFill>
              <a:latin typeface="Tahoma-Bold"/>
            </a:endParaRPr>
          </a:p>
          <a:p>
            <a:pPr algn="l"/>
            <a:r>
              <a:rPr lang="it-IT" sz="1400" b="1" i="0" u="none" strike="noStrike" baseline="0" dirty="0">
                <a:solidFill>
                  <a:srgbClr val="000000"/>
                </a:solidFill>
                <a:latin typeface="Tahoma-Bold"/>
              </a:rPr>
              <a:t>o dalla Diagnosi Funzionale, se non disponibile</a:t>
            </a:r>
            <a:endParaRPr lang="it-IT" sz="1400" b="1" i="0" u="none" strike="noStrike" baseline="0" dirty="0">
              <a:solidFill>
                <a:srgbClr val="000000"/>
              </a:solidFill>
              <a:latin typeface="Tahoma-Bold"/>
            </a:endParaRPr>
          </a:p>
          <a:p>
            <a:pPr algn="l"/>
            <a:r>
              <a:rPr lang="it-IT" sz="1800" b="0" i="1" u="none" strike="noStrike" baseline="0" dirty="0">
                <a:solidFill>
                  <a:srgbClr val="000000"/>
                </a:solidFill>
                <a:latin typeface="Calibri-Italic"/>
              </a:rPr>
              <a:t>Sintetica descrizione, considerando in particolare le dimensioni sulle quali va previsto l’intervento e che andranno quindi analizzate nel presente PEI</a:t>
            </a:r>
            <a:endParaRPr lang="it-IT" sz="1800" b="0" i="1" u="none" strike="noStrike" baseline="0" dirty="0">
              <a:solidFill>
                <a:srgbClr val="000000"/>
              </a:solidFill>
              <a:latin typeface="Calibri-Italic"/>
            </a:endParaRPr>
          </a:p>
          <a:p>
            <a:pPr algn="l"/>
            <a:endParaRPr lang="it-IT" sz="1800" b="0" i="0" u="none" strike="noStrike" baseline="0" dirty="0">
              <a:solidFill>
                <a:srgbClr val="00579B"/>
              </a:solidFill>
              <a:latin typeface="Calibri" panose="020F0502020204030204" pitchFamily="34" charset="0"/>
            </a:endParaRPr>
          </a:p>
          <a:p>
            <a:pPr algn="just"/>
            <a:r>
              <a:rPr lang="it-IT" sz="1800" b="0" i="0" u="none" strike="noStrike" baseline="0" dirty="0">
                <a:solidFill>
                  <a:srgbClr val="00579B"/>
                </a:solidFill>
                <a:latin typeface="Calibri" panose="020F0502020204030204" pitchFamily="34" charset="0"/>
              </a:rPr>
              <a:t>Distrofia muscolare tipo Duchenne (COD. ICD10: G70.0 - ICD9: 3440).</a:t>
            </a:r>
            <a:endParaRPr lang="it-IT" sz="1800" b="0" i="0" u="none" strike="noStrike" baseline="0" dirty="0">
              <a:solidFill>
                <a:srgbClr val="00579B"/>
              </a:solidFill>
              <a:latin typeface="Calibri" panose="020F0502020204030204" pitchFamily="34" charset="0"/>
            </a:endParaRPr>
          </a:p>
          <a:p>
            <a:pPr algn="just"/>
            <a:endParaRPr lang="it-IT" sz="1800" b="0" i="0" u="none" strike="noStrike" baseline="0" dirty="0">
              <a:solidFill>
                <a:srgbClr val="00579B"/>
              </a:solidFill>
              <a:latin typeface="Calibri" panose="020F0502020204030204" pitchFamily="34" charset="0"/>
            </a:endParaRPr>
          </a:p>
          <a:p>
            <a:pPr algn="just"/>
            <a:r>
              <a:rPr lang="it-IT" sz="1800" b="0" i="0" u="none" strike="noStrike" baseline="0" dirty="0">
                <a:solidFill>
                  <a:srgbClr val="00579B"/>
                </a:solidFill>
                <a:latin typeface="Calibri" panose="020F0502020204030204" pitchFamily="34" charset="0"/>
              </a:rPr>
              <a:t>Il quadro clinico è caratterizzato da una progressiva perdita delle funzioni motorie a ogni livello. Non sono più possibili il cammino e la stazione eretta autonoma. Utilizza una carrozzina elettrica elevabile e uno stabilizzatore per la postura eretta assistita. Necessita di aiuto per lo svolgimento delle normali attività della vita quotidiana; dipende dall’adulto nei passaggi posturali e nei trasferimenti. Per i bisogni personali è dipendente dall’adulto. Necessita di occhiali per la visione da lontano.</a:t>
            </a:r>
            <a:endParaRPr lang="it-IT" sz="1800" b="0" i="0" u="none" strike="noStrike" baseline="0" dirty="0">
              <a:solidFill>
                <a:srgbClr val="00579B"/>
              </a:solidFill>
              <a:latin typeface="Calibri" panose="020F0502020204030204" pitchFamily="34" charset="0"/>
            </a:endParaRPr>
          </a:p>
          <a:p>
            <a:pPr algn="just"/>
            <a:r>
              <a:rPr lang="it-IT" sz="1800" b="0" i="0" u="none" strike="noStrike" baseline="0" dirty="0">
                <a:solidFill>
                  <a:srgbClr val="00579B"/>
                </a:solidFill>
                <a:latin typeface="Calibri" panose="020F0502020204030204" pitchFamily="34" charset="0"/>
              </a:rPr>
              <a:t>È importante che il clima intorno a lui sia sereno e che gli possano essere garantite tutte le opportunità per una vita di classe e di relazioni tra pari adeguata alle attese per l’età, ricca di tutte le occasioni pensate per i compagni, assolutamente priva di barriere.</a:t>
            </a:r>
            <a:endParaRPr lang="it-IT" sz="1800" b="0" i="0" u="none" strike="noStrike" baseline="0" dirty="0">
              <a:solidFill>
                <a:srgbClr val="00579B"/>
              </a:solidFill>
              <a:latin typeface="Calibri" panose="020F0502020204030204" pitchFamily="34" charset="0"/>
            </a:endParaRPr>
          </a:p>
          <a:p>
            <a:pPr algn="just"/>
            <a:r>
              <a:rPr lang="it-IT" sz="1800" b="0" i="0" u="none" strike="noStrike" baseline="0" dirty="0">
                <a:solidFill>
                  <a:srgbClr val="00579B"/>
                </a:solidFill>
                <a:latin typeface="Calibri" panose="020F0502020204030204" pitchFamily="34" charset="0"/>
              </a:rPr>
              <a:t>Nell’area logico-matematica si erano rilevate fragilità nei processi di calcolo e nel </a:t>
            </a:r>
            <a:r>
              <a:rPr lang="it-IT" sz="1800" b="0" i="0" u="none" strike="noStrike" baseline="0" dirty="0" err="1">
                <a:solidFill>
                  <a:srgbClr val="00579B"/>
                </a:solidFill>
                <a:latin typeface="Calibri" panose="020F0502020204030204" pitchFamily="34" charset="0"/>
              </a:rPr>
              <a:t>problem</a:t>
            </a:r>
            <a:r>
              <a:rPr lang="it-IT" sz="1800" b="0" i="0" u="none" strike="noStrike" baseline="0" dirty="0">
                <a:solidFill>
                  <a:srgbClr val="00579B"/>
                </a:solidFill>
                <a:latin typeface="Calibri" panose="020F0502020204030204" pitchFamily="34" charset="0"/>
              </a:rPr>
              <a:t>-solving, fin dalla scuola primaria. La scrittura ha progressivamente risentito delle conseguenze del deficit di forza: è indicato l’uso del personal computer e dei programmi predisposti per lui per una sempre maggiore autonomia in questo ambito. Nonostante le competenze cognitive di base si siano mantenute nella fascia di adeguatezza, è ipotizzabile un progressivo affaticamento anche nelle funzioni cognitive, come conseguenza funzionale a lungo termine del suo quadro clinico.</a:t>
            </a:r>
            <a:endParaRPr lang="it-IT" dirty="0"/>
          </a:p>
        </p:txBody>
      </p:sp>
      <p:sp>
        <p:nvSpPr>
          <p:cNvPr id="5" name="Ovale 4"/>
          <p:cNvSpPr/>
          <p:nvPr/>
        </p:nvSpPr>
        <p:spPr>
          <a:xfrm>
            <a:off x="0" y="2548958"/>
            <a:ext cx="1773350" cy="176008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ESEMPIO</a:t>
            </a:r>
            <a:endParaRPr lang="it-IT" b="1" dirty="0">
              <a:solidFill>
                <a:schemeClr val="tx1"/>
              </a:solidFill>
            </a:endParaRPr>
          </a:p>
        </p:txBody>
      </p:sp>
      <p:sp>
        <p:nvSpPr>
          <p:cNvPr id="2" name="Segnaposto piè di pagina 1"/>
          <p:cNvSpPr>
            <a:spLocks noGrp="1"/>
          </p:cNvSpPr>
          <p:nvPr>
            <p:ph type="ftr" sz="quarter" idx="11"/>
          </p:nvPr>
        </p:nvSpPr>
        <p:spPr>
          <a:xfrm>
            <a:off x="0" y="6432530"/>
            <a:ext cx="6672887" cy="365125"/>
          </a:xfrm>
        </p:spPr>
        <p:txBody>
          <a:bodyPr/>
          <a:lstStyle/>
          <a:p>
            <a:r>
              <a:rPr lang="en-US" dirty="0"/>
              <a:t>Roberta Tardi</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56591" y="2446607"/>
            <a:ext cx="10364452" cy="3039794"/>
          </a:xfrm>
          <a:solidFill>
            <a:schemeClr val="accent3">
              <a:lumMod val="20000"/>
              <a:lumOff val="80000"/>
            </a:schemeClr>
          </a:solidFill>
        </p:spPr>
        <p:txBody>
          <a:bodyPr>
            <a:normAutofit/>
          </a:bodyPr>
          <a:lstStyle/>
          <a:p>
            <a:pPr algn="just"/>
            <a:r>
              <a:rPr lang="it-IT" cap="none" dirty="0">
                <a:solidFill>
                  <a:schemeClr val="tx2"/>
                </a:solidFill>
                <a:latin typeface="Californian FB" panose="0207040306080B030204" pitchFamily="18" charset="0"/>
              </a:rPr>
              <a:t>N</a:t>
            </a:r>
            <a:r>
              <a:rPr lang="it-IT" b="0" i="0" cap="none" dirty="0">
                <a:solidFill>
                  <a:schemeClr val="tx2"/>
                </a:solidFill>
                <a:effectLst/>
                <a:latin typeface="Californian FB" panose="0207040306080B030204" pitchFamily="18" charset="0"/>
              </a:rPr>
              <a:t>ella </a:t>
            </a:r>
            <a:r>
              <a:rPr lang="it-IT" b="1" i="0" cap="none" dirty="0">
                <a:solidFill>
                  <a:schemeClr val="tx2"/>
                </a:solidFill>
                <a:effectLst/>
                <a:latin typeface="Californian FB" panose="0207040306080B030204" pitchFamily="18" charset="0"/>
              </a:rPr>
              <a:t>sezione n. 2 </a:t>
            </a:r>
            <a:r>
              <a:rPr lang="it-IT" b="0" i="0" cap="none" dirty="0">
                <a:solidFill>
                  <a:schemeClr val="tx2"/>
                </a:solidFill>
                <a:effectLst/>
                <a:latin typeface="Californian FB" panose="0207040306080B030204" pitchFamily="18" charset="0"/>
              </a:rPr>
              <a:t>si devono riportare, attraverso una descrizione sintetica, gli elementi generali ricavati dal Profilo di funzionamento (PF), ovvero dalla Diagnosi funzionale (DF) e il Profilo dinamico-funzionale (PDF) ed è redatto dall’Unità di valutazione multidisciplinare (</a:t>
            </a:r>
            <a:r>
              <a:rPr lang="it-IT" cap="none" dirty="0">
                <a:solidFill>
                  <a:schemeClr val="tx2"/>
                </a:solidFill>
                <a:latin typeface="Californian FB" panose="0207040306080B030204" pitchFamily="18" charset="0"/>
              </a:rPr>
              <a:t>UVM ) competente del </a:t>
            </a:r>
            <a:r>
              <a:rPr lang="it-IT" b="0" i="0" cap="none" dirty="0">
                <a:solidFill>
                  <a:schemeClr val="tx2"/>
                </a:solidFill>
                <a:effectLst/>
                <a:latin typeface="Californian FB" panose="0207040306080B030204" pitchFamily="18" charset="0"/>
              </a:rPr>
              <a:t> territorio.</a:t>
            </a:r>
            <a:endParaRPr lang="it-IT" b="0" i="0" cap="none" dirty="0">
              <a:solidFill>
                <a:schemeClr val="tx2"/>
              </a:solidFill>
              <a:effectLst/>
              <a:latin typeface="Californian FB" panose="0207040306080B030204" pitchFamily="18" charset="0"/>
            </a:endParaRPr>
          </a:p>
          <a:p>
            <a:pPr algn="just"/>
            <a:r>
              <a:rPr lang="it-IT" cap="none" dirty="0">
                <a:solidFill>
                  <a:schemeClr val="tx2"/>
                </a:solidFill>
                <a:latin typeface="Californian FB" panose="0207040306080B030204" pitchFamily="18" charset="0"/>
              </a:rPr>
              <a:t>I</a:t>
            </a:r>
            <a:r>
              <a:rPr lang="it-IT" b="0" i="0" cap="none" dirty="0">
                <a:solidFill>
                  <a:schemeClr val="tx2"/>
                </a:solidFill>
                <a:effectLst/>
                <a:latin typeface="Californian FB" panose="0207040306080B030204" pitchFamily="18" charset="0"/>
              </a:rPr>
              <a:t>l PF, documento propedeutico alla predisposizione del Pei, non può essere ancora redatto in quanto si attendono le previste linee guida del Ministero della salute, pertanto gli elementi da riportare nella sezione vanno dedotti dalla Diagnosi funzionale e dal Profilo dinamico funzionale.</a:t>
            </a:r>
            <a:endParaRPr lang="it-IT" b="0" i="0" cap="none" dirty="0">
              <a:solidFill>
                <a:schemeClr val="tx2"/>
              </a:solidFill>
              <a:effectLst/>
              <a:latin typeface="Californian FB" panose="0207040306080B030204" pitchFamily="18" charset="0"/>
            </a:endParaRPr>
          </a:p>
        </p:txBody>
      </p:sp>
      <p:sp>
        <p:nvSpPr>
          <p:cNvPr id="5" name="Rectangle 21"/>
          <p:cNvSpPr>
            <a:spLocks noChangeArrowheads="1"/>
          </p:cNvSpPr>
          <p:nvPr/>
        </p:nvSpPr>
        <p:spPr bwMode="auto">
          <a:xfrm>
            <a:off x="556591" y="356607"/>
            <a:ext cx="10323444" cy="1815882"/>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rgbClr val="212529"/>
                </a:solidFill>
                <a:effectLst/>
                <a:latin typeface="Californian FB" panose="0207040306080B030204" pitchFamily="18" charset="0"/>
              </a:rPr>
              <a:t> </a:t>
            </a:r>
            <a:r>
              <a:rPr lang="it-IT" altLang="it-IT" sz="2800" b="1" dirty="0">
                <a:solidFill>
                  <a:srgbClr val="FF0000"/>
                </a:solidFill>
                <a:latin typeface="Californian FB" panose="0207040306080B030204" pitchFamily="18" charset="0"/>
              </a:rPr>
              <a:t>S</a:t>
            </a:r>
            <a:r>
              <a:rPr kumimoji="0" lang="it-IT" altLang="it-IT" sz="2800" b="1" i="0" u="none" strike="noStrike" cap="none" normalizeH="0" baseline="0" dirty="0">
                <a:ln>
                  <a:noFill/>
                </a:ln>
                <a:solidFill>
                  <a:srgbClr val="FF0000"/>
                </a:solidFill>
                <a:effectLst/>
                <a:latin typeface="Californian FB" panose="0207040306080B030204" pitchFamily="18" charset="0"/>
              </a:rPr>
              <a:t>ezione 2  </a:t>
            </a:r>
            <a:r>
              <a:rPr kumimoji="0" lang="it-IT" altLang="it-IT" sz="2800" b="1" i="0" u="none" strike="noStrike" cap="none" normalizeH="0" baseline="0" dirty="0">
                <a:ln>
                  <a:noFill/>
                </a:ln>
                <a:solidFill>
                  <a:schemeClr val="accent1"/>
                </a:solidFill>
                <a:effectLst/>
                <a:latin typeface="Californian FB" panose="0207040306080B030204" pitchFamily="18" charset="0"/>
              </a:rPr>
              <a:t>- </a:t>
            </a:r>
            <a:r>
              <a:rPr lang="it-IT" sz="2800" b="1" dirty="0">
                <a:solidFill>
                  <a:schemeClr val="accent1"/>
                </a:solidFill>
                <a:latin typeface="Californian FB" panose="0207040306080B030204" pitchFamily="18" charset="0"/>
              </a:rPr>
              <a:t>Elementi generali desunti dal Profilo di Funzionamento, ovvero dalla Diagnosi Funzionale (DF)e dal Profilo dinamico funzionale(PDF)</a:t>
            </a:r>
            <a:br>
              <a:rPr lang="it-IT" sz="2800" b="1" dirty="0">
                <a:solidFill>
                  <a:schemeClr val="accent1"/>
                </a:solidFill>
                <a:latin typeface="Californian FB" panose="0207040306080B030204" pitchFamily="18" charset="0"/>
              </a:rPr>
            </a:br>
            <a:endParaRPr kumimoji="0" lang="it-IT" altLang="it-IT" sz="2800" b="1" i="0" u="none" strike="noStrike" cap="none" normalizeH="0" baseline="0" dirty="0">
              <a:ln>
                <a:noFill/>
              </a:ln>
              <a:solidFill>
                <a:schemeClr val="tx1"/>
              </a:solidFill>
              <a:effectLst/>
              <a:latin typeface="Californian FB" panose="0207040306080B030204" pitchFamily="18" charset="0"/>
            </a:endParaRPr>
          </a:p>
        </p:txBody>
      </p:sp>
      <p:sp>
        <p:nvSpPr>
          <p:cNvPr id="2" name="Segnaposto piè di pagina 1"/>
          <p:cNvSpPr>
            <a:spLocks noGrp="1"/>
          </p:cNvSpPr>
          <p:nvPr>
            <p:ph type="ftr" sz="quarter" idx="11"/>
          </p:nvPr>
        </p:nvSpPr>
        <p:spPr>
          <a:xfrm>
            <a:off x="0" y="6492875"/>
            <a:ext cx="1166191" cy="365125"/>
          </a:xfrm>
        </p:spPr>
        <p:txBody>
          <a:bodyPr/>
          <a:lstStyle/>
          <a:p>
            <a:r>
              <a:rPr lang="en-US"/>
              <a:t>Roberta Tardi</a:t>
            </a:r>
            <a:endParaRPr lang="en-US" dirty="0"/>
          </a:p>
        </p:txBody>
      </p:sp>
      <p:pic>
        <p:nvPicPr>
          <p:cNvPr id="5122" name="Picture 2" descr="MyFrameMeUp - Puzzle personalizzati My Frame Me Up Clementon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351813" y="356607"/>
            <a:ext cx="1840188" cy="18158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9106" y="2264550"/>
            <a:ext cx="10384730" cy="774694"/>
          </a:xfrm>
          <a:solidFill>
            <a:schemeClr val="bg2">
              <a:lumMod val="20000"/>
              <a:lumOff val="80000"/>
            </a:schemeClr>
          </a:solidFill>
        </p:spPr>
        <p:txBody>
          <a:bodyPr>
            <a:normAutofit fontScale="90000"/>
          </a:bodyPr>
          <a:lstStyle/>
          <a:p>
            <a:br>
              <a:rPr lang="it-IT" sz="1800" b="0" i="0" dirty="0">
                <a:solidFill>
                  <a:srgbClr val="212529"/>
                </a:solidFill>
                <a:effectLst/>
                <a:latin typeface="merriweather"/>
              </a:rPr>
            </a:br>
            <a:br>
              <a:rPr lang="it-IT" sz="1800" b="0" i="0" dirty="0">
                <a:solidFill>
                  <a:srgbClr val="212529"/>
                </a:solidFill>
                <a:effectLst/>
                <a:latin typeface="merriweather"/>
              </a:rPr>
            </a:br>
            <a:br>
              <a:rPr lang="it-IT" sz="1800" b="0" i="0" dirty="0">
                <a:solidFill>
                  <a:srgbClr val="212529"/>
                </a:solidFill>
                <a:effectLst/>
                <a:latin typeface="merriweather"/>
              </a:rPr>
            </a:br>
            <a:br>
              <a:rPr lang="it-IT" sz="1800" b="0" i="0" dirty="0">
                <a:solidFill>
                  <a:srgbClr val="212529"/>
                </a:solidFill>
                <a:effectLst/>
                <a:latin typeface="merriweather"/>
              </a:rPr>
            </a:br>
            <a:br>
              <a:rPr lang="it-IT" sz="1800" b="0" i="0" dirty="0">
                <a:solidFill>
                  <a:srgbClr val="212529"/>
                </a:solidFill>
                <a:effectLst/>
                <a:latin typeface="merriweather"/>
              </a:rPr>
            </a:br>
            <a:br>
              <a:rPr lang="it-IT" sz="1800" b="0" i="0" dirty="0">
                <a:solidFill>
                  <a:srgbClr val="212529"/>
                </a:solidFill>
                <a:effectLst/>
                <a:latin typeface="merriweather"/>
              </a:rPr>
            </a:br>
            <a:r>
              <a:rPr lang="it-IT" sz="1800" b="1" i="0" dirty="0">
                <a:solidFill>
                  <a:srgbClr val="002060"/>
                </a:solidFill>
                <a:effectLst/>
              </a:rPr>
              <a:t>Nel caso non si disponga del PF, a partire dagli elementi contenuti nella Diagnosi Funzionale, si procederà segnando con una crocetta le dimensioni e le sezioni del PEI per le quali sono previsti o meno interventi:</a:t>
            </a:r>
            <a:br>
              <a:rPr lang="it-IT" sz="1800" b="0" i="0" dirty="0">
                <a:solidFill>
                  <a:srgbClr val="212529"/>
                </a:solidFill>
                <a:effectLst/>
                <a:latin typeface="merriweather"/>
              </a:rPr>
            </a:br>
            <a:br>
              <a:rPr lang="it-IT" sz="1800" b="0" i="0" dirty="0">
                <a:solidFill>
                  <a:srgbClr val="212529"/>
                </a:solidFill>
                <a:effectLst/>
                <a:latin typeface="merriweather"/>
              </a:rPr>
            </a:br>
            <a:br>
              <a:rPr lang="it-IT" sz="1800" b="0" i="0" dirty="0">
                <a:solidFill>
                  <a:srgbClr val="212529"/>
                </a:solidFill>
                <a:effectLst/>
                <a:latin typeface="merriweather"/>
              </a:rPr>
            </a:br>
            <a:br>
              <a:rPr lang="it-IT" sz="1800" b="0" i="0" dirty="0">
                <a:solidFill>
                  <a:srgbClr val="212529"/>
                </a:solidFill>
                <a:effectLst/>
                <a:latin typeface="merriweather"/>
              </a:rPr>
            </a:br>
            <a:br>
              <a:rPr lang="it-IT" sz="1800" b="0" i="0" dirty="0">
                <a:solidFill>
                  <a:srgbClr val="212529"/>
                </a:solidFill>
                <a:effectLst/>
                <a:latin typeface="merriweather"/>
              </a:rPr>
            </a:br>
            <a:br>
              <a:rPr lang="it-IT" sz="1800" b="0" i="0" dirty="0">
                <a:solidFill>
                  <a:srgbClr val="212529"/>
                </a:solidFill>
                <a:effectLst/>
                <a:latin typeface="merriweather"/>
              </a:rPr>
            </a:br>
            <a:endParaRPr lang="it-IT" sz="2000" b="1" dirty="0">
              <a:solidFill>
                <a:srgbClr val="002060"/>
              </a:solidFill>
            </a:endParaRPr>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9105" y="3348947"/>
            <a:ext cx="10384731" cy="2759765"/>
          </a:xfrm>
          <a:prstGeom prst="rect">
            <a:avLst/>
          </a:prstGeom>
          <a:noFill/>
          <a:extLst>
            <a:ext uri="{909E8E84-426E-40DD-AFC4-6F175D3DCCD1}">
              <a14:hiddenFill xmlns:a14="http://schemas.microsoft.com/office/drawing/2010/main">
                <a:solidFill>
                  <a:srgbClr val="FFFFFF"/>
                </a:solidFill>
              </a14:hiddenFill>
            </a:ext>
          </a:extLst>
        </p:spPr>
      </p:pic>
      <p:sp>
        <p:nvSpPr>
          <p:cNvPr id="7" name="Ovale 6"/>
          <p:cNvSpPr/>
          <p:nvPr/>
        </p:nvSpPr>
        <p:spPr>
          <a:xfrm>
            <a:off x="9607827" y="3143093"/>
            <a:ext cx="2584173" cy="27597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800" b="0" i="0" u="none" strike="noStrike" baseline="0" dirty="0">
                <a:latin typeface="Calibri" panose="020F0502020204030204" pitchFamily="34" charset="0"/>
              </a:rPr>
              <a:t>Nelle “Dimensioni” sono aggregati i precedenti  “assi” già utilizzati per la redazione del PEI negli anni passati.</a:t>
            </a:r>
            <a:endParaRPr lang="it-IT" sz="1800" b="0" i="0" u="none" strike="noStrike" baseline="0" dirty="0">
              <a:latin typeface="Calibri" panose="020F0502020204030204" pitchFamily="34" charset="0"/>
            </a:endParaRPr>
          </a:p>
        </p:txBody>
      </p:sp>
      <p:sp>
        <p:nvSpPr>
          <p:cNvPr id="4" name="Rectangle 21"/>
          <p:cNvSpPr>
            <a:spLocks noChangeArrowheads="1"/>
          </p:cNvSpPr>
          <p:nvPr/>
        </p:nvSpPr>
        <p:spPr bwMode="auto">
          <a:xfrm>
            <a:off x="480392" y="138965"/>
            <a:ext cx="10323444" cy="1815882"/>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rgbClr val="212529"/>
                </a:solidFill>
                <a:effectLst/>
                <a:latin typeface="Californian FB" panose="0207040306080B030204" pitchFamily="18" charset="0"/>
              </a:rPr>
              <a:t> </a:t>
            </a:r>
            <a:r>
              <a:rPr lang="it-IT" altLang="it-IT" sz="2800" b="1" dirty="0">
                <a:solidFill>
                  <a:srgbClr val="FF0000"/>
                </a:solidFill>
                <a:latin typeface="Californian FB" panose="0207040306080B030204" pitchFamily="18" charset="0"/>
              </a:rPr>
              <a:t>S</a:t>
            </a:r>
            <a:r>
              <a:rPr kumimoji="0" lang="it-IT" altLang="it-IT" sz="2800" b="1" i="0" u="none" strike="noStrike" cap="none" normalizeH="0" baseline="0" dirty="0">
                <a:ln>
                  <a:noFill/>
                </a:ln>
                <a:solidFill>
                  <a:srgbClr val="FF0000"/>
                </a:solidFill>
                <a:effectLst/>
                <a:latin typeface="Californian FB" panose="0207040306080B030204" pitchFamily="18" charset="0"/>
              </a:rPr>
              <a:t>ezione 2  </a:t>
            </a:r>
            <a:r>
              <a:rPr kumimoji="0" lang="it-IT" altLang="it-IT" sz="2800" b="1" i="0" u="none" strike="noStrike" cap="none" normalizeH="0" baseline="0" dirty="0">
                <a:ln>
                  <a:noFill/>
                </a:ln>
                <a:solidFill>
                  <a:schemeClr val="accent1"/>
                </a:solidFill>
                <a:effectLst/>
                <a:latin typeface="Californian FB" panose="0207040306080B030204" pitchFamily="18" charset="0"/>
              </a:rPr>
              <a:t>- </a:t>
            </a:r>
            <a:r>
              <a:rPr lang="it-IT" sz="2800" b="1" dirty="0">
                <a:solidFill>
                  <a:schemeClr val="accent1"/>
                </a:solidFill>
                <a:latin typeface="Californian FB" panose="0207040306080B030204" pitchFamily="18" charset="0"/>
              </a:rPr>
              <a:t>Elementi generali desunti dal Profilo di Funzionamento, ovvero dalla Diagnosi Funzionale (DF)e dal Profilo dinamico funzionale(PDF)</a:t>
            </a:r>
            <a:br>
              <a:rPr lang="it-IT" sz="2800" b="1" dirty="0">
                <a:solidFill>
                  <a:schemeClr val="accent1"/>
                </a:solidFill>
                <a:latin typeface="Californian FB" panose="0207040306080B030204" pitchFamily="18" charset="0"/>
              </a:rPr>
            </a:br>
            <a:endParaRPr kumimoji="0" lang="it-IT" altLang="it-IT" sz="2800" b="1" i="0" u="none" strike="noStrike" cap="none" normalizeH="0" baseline="0" dirty="0">
              <a:ln>
                <a:noFill/>
              </a:ln>
              <a:solidFill>
                <a:schemeClr val="tx1"/>
              </a:solidFill>
              <a:effectLst/>
              <a:latin typeface="Californian FB" panose="0207040306080B030204" pitchFamily="18" charset="0"/>
            </a:endParaRPr>
          </a:p>
        </p:txBody>
      </p:sp>
      <p:sp>
        <p:nvSpPr>
          <p:cNvPr id="3" name="Segnaposto piè di pagina 2"/>
          <p:cNvSpPr>
            <a:spLocks noGrp="1"/>
          </p:cNvSpPr>
          <p:nvPr>
            <p:ph type="ftr" sz="quarter" idx="11"/>
          </p:nvPr>
        </p:nvSpPr>
        <p:spPr>
          <a:xfrm>
            <a:off x="0" y="6492875"/>
            <a:ext cx="6672887" cy="365125"/>
          </a:xfrm>
        </p:spPr>
        <p:txBody>
          <a:bodyPr/>
          <a:lstStyle/>
          <a:p>
            <a:r>
              <a:rPr lang="en-US"/>
              <a:t>Roberta Tardi</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97228" y="1948071"/>
            <a:ext cx="9601196" cy="3644348"/>
          </a:xfrm>
          <a:solidFill>
            <a:schemeClr val="accent3">
              <a:lumMod val="20000"/>
              <a:lumOff val="80000"/>
            </a:schemeClr>
          </a:solidFill>
        </p:spPr>
        <p:txBody>
          <a:bodyPr>
            <a:normAutofit fontScale="85000" lnSpcReduction="10000"/>
          </a:bodyPr>
          <a:lstStyle/>
          <a:p>
            <a:endParaRPr lang="it-IT" dirty="0"/>
          </a:p>
          <a:p>
            <a:pPr marL="0" indent="0" algn="just">
              <a:buNone/>
            </a:pPr>
            <a:r>
              <a:rPr lang="it-IT" sz="2800" dirty="0">
                <a:solidFill>
                  <a:srgbClr val="002060"/>
                </a:solidFill>
                <a:latin typeface="Californian FB" panose="0207040306080B030204" pitchFamily="18" charset="0"/>
              </a:rPr>
              <a:t>Il modello del DM n°182 del 29/12/2020 ci invita a strutturare il PEI facendo riferimento alle quattro dimensioni fondamentali che sostituiscono gli assi  considerati fino a questo momento.</a:t>
            </a:r>
            <a:endParaRPr lang="it-IT" sz="2800" dirty="0">
              <a:solidFill>
                <a:srgbClr val="002060"/>
              </a:solidFill>
              <a:latin typeface="Californian FB" panose="0207040306080B030204" pitchFamily="18" charset="0"/>
            </a:endParaRPr>
          </a:p>
          <a:p>
            <a:pPr marL="0" indent="0" algn="just">
              <a:buNone/>
            </a:pPr>
            <a:r>
              <a:rPr lang="it-IT" sz="2800" dirty="0">
                <a:solidFill>
                  <a:srgbClr val="002060"/>
                </a:solidFill>
                <a:latin typeface="Californian FB" panose="0207040306080B030204" pitchFamily="18" charset="0"/>
              </a:rPr>
              <a:t>E’ importante guardare le quattro dimensioni come </a:t>
            </a:r>
            <a:r>
              <a:rPr lang="it-IT" sz="2800" dirty="0">
                <a:solidFill>
                  <a:srgbClr val="FF0000"/>
                </a:solidFill>
                <a:latin typeface="Californian FB" panose="0207040306080B030204" pitchFamily="18" charset="0"/>
              </a:rPr>
              <a:t>interconnesse e complementari </a:t>
            </a:r>
            <a:r>
              <a:rPr lang="it-IT" sz="2800" dirty="0">
                <a:solidFill>
                  <a:srgbClr val="002060"/>
                </a:solidFill>
                <a:latin typeface="Californian FB" panose="0207040306080B030204" pitchFamily="18" charset="0"/>
              </a:rPr>
              <a:t>tra di loro, in una direzione circolare continua.</a:t>
            </a:r>
            <a:endParaRPr lang="it-IT" sz="2800" dirty="0">
              <a:solidFill>
                <a:srgbClr val="002060"/>
              </a:solidFill>
              <a:latin typeface="Californian FB" panose="0207040306080B030204" pitchFamily="18" charset="0"/>
            </a:endParaRPr>
          </a:p>
        </p:txBody>
      </p:sp>
      <p:sp>
        <p:nvSpPr>
          <p:cNvPr id="10" name="Rectangle 21"/>
          <p:cNvSpPr>
            <a:spLocks noChangeArrowheads="1"/>
          </p:cNvSpPr>
          <p:nvPr/>
        </p:nvSpPr>
        <p:spPr bwMode="auto">
          <a:xfrm>
            <a:off x="636104" y="355933"/>
            <a:ext cx="10323444" cy="1292662"/>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chemeClr val="accent1"/>
                </a:solidFill>
                <a:effectLst/>
                <a:latin typeface="Californian FB" panose="0207040306080B030204" pitchFamily="18" charset="0"/>
              </a:rPr>
              <a:t> </a:t>
            </a:r>
            <a:endParaRPr lang="it-IT" altLang="it-IT" sz="3200" dirty="0">
              <a:solidFill>
                <a:schemeClr val="accent1"/>
              </a:solidFill>
              <a:latin typeface="Californian FB" panose="0207040306080B030204" pitchFamily="18" charset="0"/>
            </a:endParaRPr>
          </a:p>
          <a:p>
            <a:pPr lvl="0" algn="ctr" defTabSz="914400"/>
            <a:r>
              <a:rPr kumimoji="0" lang="it-IT" altLang="it-IT" sz="3200" b="0" i="0" u="none" strike="noStrike" cap="none" normalizeH="0" baseline="0" dirty="0">
                <a:ln>
                  <a:noFill/>
                </a:ln>
                <a:solidFill>
                  <a:schemeClr val="accent1"/>
                </a:solidFill>
                <a:effectLst/>
                <a:latin typeface="Californian FB" panose="0207040306080B030204" pitchFamily="18" charset="0"/>
              </a:rPr>
              <a:t>LE 4 DIMENSIONI</a:t>
            </a:r>
            <a:endParaRPr kumimoji="0" lang="it-IT" altLang="it-IT" sz="3200" b="0" i="0" u="none" strike="noStrike" cap="none" normalizeH="0" baseline="0" dirty="0">
              <a:ln>
                <a:noFill/>
              </a:ln>
              <a:solidFill>
                <a:schemeClr val="accent1"/>
              </a:solidFill>
              <a:effectLst/>
              <a:latin typeface="Californian FB" panose="0207040306080B030204" pitchFamily="18" charset="0"/>
            </a:endParaRPr>
          </a:p>
          <a:p>
            <a:pPr lvl="0" algn="ctr" defTabSz="914400"/>
            <a:endParaRPr lang="it-IT" altLang="it-IT" sz="2800" dirty="0">
              <a:solidFill>
                <a:schemeClr val="accent1"/>
              </a:solidFill>
              <a:latin typeface="Californian FB" panose="0207040306080B030204" pitchFamily="18" charset="0"/>
            </a:endParaRPr>
          </a:p>
        </p:txBody>
      </p:sp>
      <p:sp>
        <p:nvSpPr>
          <p:cNvPr id="2" name="Segnaposto piè di pagina 1"/>
          <p:cNvSpPr>
            <a:spLocks noGrp="1"/>
          </p:cNvSpPr>
          <p:nvPr>
            <p:ph type="ftr" sz="quarter" idx="11"/>
          </p:nvPr>
        </p:nvSpPr>
        <p:spPr>
          <a:xfrm>
            <a:off x="0" y="6492875"/>
            <a:ext cx="6672887" cy="365125"/>
          </a:xfrm>
        </p:spPr>
        <p:txBody>
          <a:bodyPr/>
          <a:lstStyle/>
          <a:p>
            <a:r>
              <a:rPr lang="en-US"/>
              <a:t>Roberta Tardi</a:t>
            </a:r>
            <a:endParaRPr lang="en-US" dirty="0"/>
          </a:p>
        </p:txBody>
      </p:sp>
      <p:pic>
        <p:nvPicPr>
          <p:cNvPr id="6146" name="Picture 2" descr="Osservazioni e interventi nelle quattro dimensioni del PE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011478" y="355933"/>
            <a:ext cx="3180522" cy="1292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049079" y="2695242"/>
            <a:ext cx="2064446" cy="1948180"/>
            <a:chOff x="3780790" y="2960877"/>
            <a:chExt cx="2019935" cy="1948180"/>
          </a:xfrm>
          <a:solidFill>
            <a:schemeClr val="accent1">
              <a:lumMod val="60000"/>
              <a:lumOff val="40000"/>
            </a:schemeClr>
          </a:solidFill>
        </p:grpSpPr>
        <p:sp>
          <p:nvSpPr>
            <p:cNvPr id="3" name="object 3"/>
            <p:cNvSpPr/>
            <p:nvPr/>
          </p:nvSpPr>
          <p:spPr>
            <a:xfrm>
              <a:off x="3790950" y="2971037"/>
              <a:ext cx="1999614" cy="1927860"/>
            </a:xfrm>
            <a:custGeom>
              <a:avLst/>
              <a:gdLst/>
              <a:ahLst/>
              <a:cxnLst/>
              <a:rect l="l" t="t" r="r" b="b"/>
              <a:pathLst>
                <a:path w="1999614" h="1927860">
                  <a:moveTo>
                    <a:pt x="999744" y="0"/>
                  </a:moveTo>
                  <a:lnTo>
                    <a:pt x="951301" y="1111"/>
                  </a:lnTo>
                  <a:lnTo>
                    <a:pt x="903453" y="4412"/>
                  </a:lnTo>
                  <a:lnTo>
                    <a:pt x="856254" y="9852"/>
                  </a:lnTo>
                  <a:lnTo>
                    <a:pt x="809754" y="17380"/>
                  </a:lnTo>
                  <a:lnTo>
                    <a:pt x="764008" y="26946"/>
                  </a:lnTo>
                  <a:lnTo>
                    <a:pt x="719066" y="38499"/>
                  </a:lnTo>
                  <a:lnTo>
                    <a:pt x="674981" y="51990"/>
                  </a:lnTo>
                  <a:lnTo>
                    <a:pt x="631806" y="67367"/>
                  </a:lnTo>
                  <a:lnTo>
                    <a:pt x="589593" y="84580"/>
                  </a:lnTo>
                  <a:lnTo>
                    <a:pt x="548394" y="103578"/>
                  </a:lnTo>
                  <a:lnTo>
                    <a:pt x="508262" y="124312"/>
                  </a:lnTo>
                  <a:lnTo>
                    <a:pt x="469248" y="146730"/>
                  </a:lnTo>
                  <a:lnTo>
                    <a:pt x="431406" y="170782"/>
                  </a:lnTo>
                  <a:lnTo>
                    <a:pt x="394788" y="196417"/>
                  </a:lnTo>
                  <a:lnTo>
                    <a:pt x="359445" y="223586"/>
                  </a:lnTo>
                  <a:lnTo>
                    <a:pt x="325431" y="252237"/>
                  </a:lnTo>
                  <a:lnTo>
                    <a:pt x="292798" y="282321"/>
                  </a:lnTo>
                  <a:lnTo>
                    <a:pt x="261598" y="313785"/>
                  </a:lnTo>
                  <a:lnTo>
                    <a:pt x="231883" y="346582"/>
                  </a:lnTo>
                  <a:lnTo>
                    <a:pt x="203706" y="380658"/>
                  </a:lnTo>
                  <a:lnTo>
                    <a:pt x="177118" y="415965"/>
                  </a:lnTo>
                  <a:lnTo>
                    <a:pt x="152174" y="452452"/>
                  </a:lnTo>
                  <a:lnTo>
                    <a:pt x="128924" y="490068"/>
                  </a:lnTo>
                  <a:lnTo>
                    <a:pt x="107421" y="528762"/>
                  </a:lnTo>
                  <a:lnTo>
                    <a:pt x="87717" y="568485"/>
                  </a:lnTo>
                  <a:lnTo>
                    <a:pt x="69866" y="609185"/>
                  </a:lnTo>
                  <a:lnTo>
                    <a:pt x="53918" y="650813"/>
                  </a:lnTo>
                  <a:lnTo>
                    <a:pt x="39927" y="693317"/>
                  </a:lnTo>
                  <a:lnTo>
                    <a:pt x="27945" y="736648"/>
                  </a:lnTo>
                  <a:lnTo>
                    <a:pt x="18024" y="780755"/>
                  </a:lnTo>
                  <a:lnTo>
                    <a:pt x="10217" y="825587"/>
                  </a:lnTo>
                  <a:lnTo>
                    <a:pt x="4576" y="871093"/>
                  </a:lnTo>
                  <a:lnTo>
                    <a:pt x="1152" y="917225"/>
                  </a:lnTo>
                  <a:lnTo>
                    <a:pt x="0" y="963930"/>
                  </a:lnTo>
                  <a:lnTo>
                    <a:pt x="1152" y="1010634"/>
                  </a:lnTo>
                  <a:lnTo>
                    <a:pt x="4576" y="1056766"/>
                  </a:lnTo>
                  <a:lnTo>
                    <a:pt x="10217" y="1102272"/>
                  </a:lnTo>
                  <a:lnTo>
                    <a:pt x="18024" y="1147104"/>
                  </a:lnTo>
                  <a:lnTo>
                    <a:pt x="27945" y="1191211"/>
                  </a:lnTo>
                  <a:lnTo>
                    <a:pt x="39927" y="1234542"/>
                  </a:lnTo>
                  <a:lnTo>
                    <a:pt x="53918" y="1277046"/>
                  </a:lnTo>
                  <a:lnTo>
                    <a:pt x="69866" y="1318674"/>
                  </a:lnTo>
                  <a:lnTo>
                    <a:pt x="87717" y="1359374"/>
                  </a:lnTo>
                  <a:lnTo>
                    <a:pt x="107421" y="1399097"/>
                  </a:lnTo>
                  <a:lnTo>
                    <a:pt x="128924" y="1437791"/>
                  </a:lnTo>
                  <a:lnTo>
                    <a:pt x="152174" y="1475407"/>
                  </a:lnTo>
                  <a:lnTo>
                    <a:pt x="177118" y="1511894"/>
                  </a:lnTo>
                  <a:lnTo>
                    <a:pt x="203706" y="1547201"/>
                  </a:lnTo>
                  <a:lnTo>
                    <a:pt x="231883" y="1581277"/>
                  </a:lnTo>
                  <a:lnTo>
                    <a:pt x="261598" y="1614074"/>
                  </a:lnTo>
                  <a:lnTo>
                    <a:pt x="292798" y="1645539"/>
                  </a:lnTo>
                  <a:lnTo>
                    <a:pt x="325431" y="1675622"/>
                  </a:lnTo>
                  <a:lnTo>
                    <a:pt x="359445" y="1704273"/>
                  </a:lnTo>
                  <a:lnTo>
                    <a:pt x="394788" y="1731442"/>
                  </a:lnTo>
                  <a:lnTo>
                    <a:pt x="431406" y="1757077"/>
                  </a:lnTo>
                  <a:lnTo>
                    <a:pt x="469248" y="1781129"/>
                  </a:lnTo>
                  <a:lnTo>
                    <a:pt x="508262" y="1803547"/>
                  </a:lnTo>
                  <a:lnTo>
                    <a:pt x="548394" y="1824281"/>
                  </a:lnTo>
                  <a:lnTo>
                    <a:pt x="589593" y="1843279"/>
                  </a:lnTo>
                  <a:lnTo>
                    <a:pt x="631806" y="1860492"/>
                  </a:lnTo>
                  <a:lnTo>
                    <a:pt x="674981" y="1875869"/>
                  </a:lnTo>
                  <a:lnTo>
                    <a:pt x="719066" y="1889360"/>
                  </a:lnTo>
                  <a:lnTo>
                    <a:pt x="764008" y="1900913"/>
                  </a:lnTo>
                  <a:lnTo>
                    <a:pt x="809754" y="1910479"/>
                  </a:lnTo>
                  <a:lnTo>
                    <a:pt x="856254" y="1918007"/>
                  </a:lnTo>
                  <a:lnTo>
                    <a:pt x="903453" y="1923447"/>
                  </a:lnTo>
                  <a:lnTo>
                    <a:pt x="951301" y="1926748"/>
                  </a:lnTo>
                  <a:lnTo>
                    <a:pt x="999744" y="1927860"/>
                  </a:lnTo>
                  <a:lnTo>
                    <a:pt x="1048186" y="1926748"/>
                  </a:lnTo>
                  <a:lnTo>
                    <a:pt x="1096034" y="1923447"/>
                  </a:lnTo>
                  <a:lnTo>
                    <a:pt x="1143233" y="1918007"/>
                  </a:lnTo>
                  <a:lnTo>
                    <a:pt x="1189733" y="1910479"/>
                  </a:lnTo>
                  <a:lnTo>
                    <a:pt x="1235479" y="1900913"/>
                  </a:lnTo>
                  <a:lnTo>
                    <a:pt x="1280421" y="1889360"/>
                  </a:lnTo>
                  <a:lnTo>
                    <a:pt x="1324506" y="1875869"/>
                  </a:lnTo>
                  <a:lnTo>
                    <a:pt x="1367681" y="1860492"/>
                  </a:lnTo>
                  <a:lnTo>
                    <a:pt x="1409894" y="1843279"/>
                  </a:lnTo>
                  <a:lnTo>
                    <a:pt x="1451093" y="1824281"/>
                  </a:lnTo>
                  <a:lnTo>
                    <a:pt x="1491225" y="1803547"/>
                  </a:lnTo>
                  <a:lnTo>
                    <a:pt x="1530239" y="1781129"/>
                  </a:lnTo>
                  <a:lnTo>
                    <a:pt x="1568081" y="1757077"/>
                  </a:lnTo>
                  <a:lnTo>
                    <a:pt x="1604699" y="1731442"/>
                  </a:lnTo>
                  <a:lnTo>
                    <a:pt x="1640042" y="1704273"/>
                  </a:lnTo>
                  <a:lnTo>
                    <a:pt x="1674056" y="1675622"/>
                  </a:lnTo>
                  <a:lnTo>
                    <a:pt x="1706689" y="1645539"/>
                  </a:lnTo>
                  <a:lnTo>
                    <a:pt x="1737889" y="1614074"/>
                  </a:lnTo>
                  <a:lnTo>
                    <a:pt x="1767604" y="1581277"/>
                  </a:lnTo>
                  <a:lnTo>
                    <a:pt x="1795781" y="1547201"/>
                  </a:lnTo>
                  <a:lnTo>
                    <a:pt x="1822369" y="1511894"/>
                  </a:lnTo>
                  <a:lnTo>
                    <a:pt x="1847313" y="1475407"/>
                  </a:lnTo>
                  <a:lnTo>
                    <a:pt x="1870563" y="1437791"/>
                  </a:lnTo>
                  <a:lnTo>
                    <a:pt x="1892066" y="1399097"/>
                  </a:lnTo>
                  <a:lnTo>
                    <a:pt x="1911770" y="1359374"/>
                  </a:lnTo>
                  <a:lnTo>
                    <a:pt x="1929621" y="1318674"/>
                  </a:lnTo>
                  <a:lnTo>
                    <a:pt x="1945569" y="1277046"/>
                  </a:lnTo>
                  <a:lnTo>
                    <a:pt x="1959560" y="1234542"/>
                  </a:lnTo>
                  <a:lnTo>
                    <a:pt x="1971542" y="1191211"/>
                  </a:lnTo>
                  <a:lnTo>
                    <a:pt x="1981463" y="1147104"/>
                  </a:lnTo>
                  <a:lnTo>
                    <a:pt x="1989270" y="1102272"/>
                  </a:lnTo>
                  <a:lnTo>
                    <a:pt x="1994911" y="1056766"/>
                  </a:lnTo>
                  <a:lnTo>
                    <a:pt x="1998335" y="1010634"/>
                  </a:lnTo>
                  <a:lnTo>
                    <a:pt x="1999488" y="963930"/>
                  </a:lnTo>
                  <a:lnTo>
                    <a:pt x="1998335" y="917225"/>
                  </a:lnTo>
                  <a:lnTo>
                    <a:pt x="1994911" y="871093"/>
                  </a:lnTo>
                  <a:lnTo>
                    <a:pt x="1989270" y="825587"/>
                  </a:lnTo>
                  <a:lnTo>
                    <a:pt x="1981463" y="780755"/>
                  </a:lnTo>
                  <a:lnTo>
                    <a:pt x="1971542" y="736648"/>
                  </a:lnTo>
                  <a:lnTo>
                    <a:pt x="1959560" y="693317"/>
                  </a:lnTo>
                  <a:lnTo>
                    <a:pt x="1945569" y="650813"/>
                  </a:lnTo>
                  <a:lnTo>
                    <a:pt x="1929621" y="609185"/>
                  </a:lnTo>
                  <a:lnTo>
                    <a:pt x="1911770" y="568485"/>
                  </a:lnTo>
                  <a:lnTo>
                    <a:pt x="1892066" y="528762"/>
                  </a:lnTo>
                  <a:lnTo>
                    <a:pt x="1870563" y="490068"/>
                  </a:lnTo>
                  <a:lnTo>
                    <a:pt x="1847313" y="452452"/>
                  </a:lnTo>
                  <a:lnTo>
                    <a:pt x="1822369" y="415965"/>
                  </a:lnTo>
                  <a:lnTo>
                    <a:pt x="1795781" y="380658"/>
                  </a:lnTo>
                  <a:lnTo>
                    <a:pt x="1767604" y="346582"/>
                  </a:lnTo>
                  <a:lnTo>
                    <a:pt x="1737889" y="313785"/>
                  </a:lnTo>
                  <a:lnTo>
                    <a:pt x="1706689" y="282321"/>
                  </a:lnTo>
                  <a:lnTo>
                    <a:pt x="1674056" y="252237"/>
                  </a:lnTo>
                  <a:lnTo>
                    <a:pt x="1640042" y="223586"/>
                  </a:lnTo>
                  <a:lnTo>
                    <a:pt x="1604699" y="196417"/>
                  </a:lnTo>
                  <a:lnTo>
                    <a:pt x="1568081" y="170782"/>
                  </a:lnTo>
                  <a:lnTo>
                    <a:pt x="1530239" y="146730"/>
                  </a:lnTo>
                  <a:lnTo>
                    <a:pt x="1491225" y="124312"/>
                  </a:lnTo>
                  <a:lnTo>
                    <a:pt x="1451093" y="103578"/>
                  </a:lnTo>
                  <a:lnTo>
                    <a:pt x="1409894" y="84580"/>
                  </a:lnTo>
                  <a:lnTo>
                    <a:pt x="1367681" y="67367"/>
                  </a:lnTo>
                  <a:lnTo>
                    <a:pt x="1324506" y="51990"/>
                  </a:lnTo>
                  <a:lnTo>
                    <a:pt x="1280421" y="38499"/>
                  </a:lnTo>
                  <a:lnTo>
                    <a:pt x="1235479" y="26946"/>
                  </a:lnTo>
                  <a:lnTo>
                    <a:pt x="1189733" y="17380"/>
                  </a:lnTo>
                  <a:lnTo>
                    <a:pt x="1143233" y="9852"/>
                  </a:lnTo>
                  <a:lnTo>
                    <a:pt x="1096034" y="4412"/>
                  </a:lnTo>
                  <a:lnTo>
                    <a:pt x="1048186" y="1111"/>
                  </a:lnTo>
                  <a:lnTo>
                    <a:pt x="999744" y="0"/>
                  </a:lnTo>
                  <a:close/>
                </a:path>
              </a:pathLst>
            </a:custGeom>
            <a:grpFill/>
          </p:spPr>
          <p:txBody>
            <a:bodyPr wrap="square" lIns="0" tIns="0" rIns="0" bIns="0" rtlCol="0"/>
            <a:lstStyle/>
            <a:p/>
          </p:txBody>
        </p:sp>
        <p:sp>
          <p:nvSpPr>
            <p:cNvPr id="4" name="object 4"/>
            <p:cNvSpPr/>
            <p:nvPr/>
          </p:nvSpPr>
          <p:spPr>
            <a:xfrm>
              <a:off x="3790950" y="2971037"/>
              <a:ext cx="1999614" cy="1927860"/>
            </a:xfrm>
            <a:custGeom>
              <a:avLst/>
              <a:gdLst/>
              <a:ahLst/>
              <a:cxnLst/>
              <a:rect l="l" t="t" r="r" b="b"/>
              <a:pathLst>
                <a:path w="1999614" h="1927860">
                  <a:moveTo>
                    <a:pt x="0" y="963930"/>
                  </a:moveTo>
                  <a:lnTo>
                    <a:pt x="1152" y="917225"/>
                  </a:lnTo>
                  <a:lnTo>
                    <a:pt x="4576" y="871093"/>
                  </a:lnTo>
                  <a:lnTo>
                    <a:pt x="10217" y="825587"/>
                  </a:lnTo>
                  <a:lnTo>
                    <a:pt x="18024" y="780755"/>
                  </a:lnTo>
                  <a:lnTo>
                    <a:pt x="27945" y="736648"/>
                  </a:lnTo>
                  <a:lnTo>
                    <a:pt x="39927" y="693317"/>
                  </a:lnTo>
                  <a:lnTo>
                    <a:pt x="53918" y="650813"/>
                  </a:lnTo>
                  <a:lnTo>
                    <a:pt x="69866" y="609185"/>
                  </a:lnTo>
                  <a:lnTo>
                    <a:pt x="87717" y="568485"/>
                  </a:lnTo>
                  <a:lnTo>
                    <a:pt x="107421" y="528762"/>
                  </a:lnTo>
                  <a:lnTo>
                    <a:pt x="128924" y="490068"/>
                  </a:lnTo>
                  <a:lnTo>
                    <a:pt x="152174" y="452452"/>
                  </a:lnTo>
                  <a:lnTo>
                    <a:pt x="177118" y="415965"/>
                  </a:lnTo>
                  <a:lnTo>
                    <a:pt x="203706" y="380658"/>
                  </a:lnTo>
                  <a:lnTo>
                    <a:pt x="231883" y="346582"/>
                  </a:lnTo>
                  <a:lnTo>
                    <a:pt x="261598" y="313785"/>
                  </a:lnTo>
                  <a:lnTo>
                    <a:pt x="292798" y="282321"/>
                  </a:lnTo>
                  <a:lnTo>
                    <a:pt x="325431" y="252237"/>
                  </a:lnTo>
                  <a:lnTo>
                    <a:pt x="359445" y="223586"/>
                  </a:lnTo>
                  <a:lnTo>
                    <a:pt x="394788" y="196417"/>
                  </a:lnTo>
                  <a:lnTo>
                    <a:pt x="431406" y="170782"/>
                  </a:lnTo>
                  <a:lnTo>
                    <a:pt x="469248" y="146730"/>
                  </a:lnTo>
                  <a:lnTo>
                    <a:pt x="508262" y="124312"/>
                  </a:lnTo>
                  <a:lnTo>
                    <a:pt x="548394" y="103578"/>
                  </a:lnTo>
                  <a:lnTo>
                    <a:pt x="589593" y="84580"/>
                  </a:lnTo>
                  <a:lnTo>
                    <a:pt x="631806" y="67367"/>
                  </a:lnTo>
                  <a:lnTo>
                    <a:pt x="674981" y="51990"/>
                  </a:lnTo>
                  <a:lnTo>
                    <a:pt x="719066" y="38499"/>
                  </a:lnTo>
                  <a:lnTo>
                    <a:pt x="764008" y="26946"/>
                  </a:lnTo>
                  <a:lnTo>
                    <a:pt x="809754" y="17380"/>
                  </a:lnTo>
                  <a:lnTo>
                    <a:pt x="856254" y="9852"/>
                  </a:lnTo>
                  <a:lnTo>
                    <a:pt x="903453" y="4412"/>
                  </a:lnTo>
                  <a:lnTo>
                    <a:pt x="951301" y="1111"/>
                  </a:lnTo>
                  <a:lnTo>
                    <a:pt x="999744" y="0"/>
                  </a:lnTo>
                  <a:lnTo>
                    <a:pt x="1048186" y="1111"/>
                  </a:lnTo>
                  <a:lnTo>
                    <a:pt x="1096034" y="4412"/>
                  </a:lnTo>
                  <a:lnTo>
                    <a:pt x="1143233" y="9852"/>
                  </a:lnTo>
                  <a:lnTo>
                    <a:pt x="1189733" y="17380"/>
                  </a:lnTo>
                  <a:lnTo>
                    <a:pt x="1235479" y="26946"/>
                  </a:lnTo>
                  <a:lnTo>
                    <a:pt x="1280421" y="38499"/>
                  </a:lnTo>
                  <a:lnTo>
                    <a:pt x="1324506" y="51990"/>
                  </a:lnTo>
                  <a:lnTo>
                    <a:pt x="1367681" y="67367"/>
                  </a:lnTo>
                  <a:lnTo>
                    <a:pt x="1409894" y="84580"/>
                  </a:lnTo>
                  <a:lnTo>
                    <a:pt x="1451093" y="103578"/>
                  </a:lnTo>
                  <a:lnTo>
                    <a:pt x="1491225" y="124312"/>
                  </a:lnTo>
                  <a:lnTo>
                    <a:pt x="1530239" y="146730"/>
                  </a:lnTo>
                  <a:lnTo>
                    <a:pt x="1568081" y="170782"/>
                  </a:lnTo>
                  <a:lnTo>
                    <a:pt x="1604699" y="196417"/>
                  </a:lnTo>
                  <a:lnTo>
                    <a:pt x="1640042" y="223586"/>
                  </a:lnTo>
                  <a:lnTo>
                    <a:pt x="1674056" y="252237"/>
                  </a:lnTo>
                  <a:lnTo>
                    <a:pt x="1706689" y="282321"/>
                  </a:lnTo>
                  <a:lnTo>
                    <a:pt x="1737889" y="313785"/>
                  </a:lnTo>
                  <a:lnTo>
                    <a:pt x="1767604" y="346582"/>
                  </a:lnTo>
                  <a:lnTo>
                    <a:pt x="1795781" y="380658"/>
                  </a:lnTo>
                  <a:lnTo>
                    <a:pt x="1822369" y="415965"/>
                  </a:lnTo>
                  <a:lnTo>
                    <a:pt x="1847313" y="452452"/>
                  </a:lnTo>
                  <a:lnTo>
                    <a:pt x="1870563" y="490068"/>
                  </a:lnTo>
                  <a:lnTo>
                    <a:pt x="1892066" y="528762"/>
                  </a:lnTo>
                  <a:lnTo>
                    <a:pt x="1911770" y="568485"/>
                  </a:lnTo>
                  <a:lnTo>
                    <a:pt x="1929621" y="609185"/>
                  </a:lnTo>
                  <a:lnTo>
                    <a:pt x="1945569" y="650813"/>
                  </a:lnTo>
                  <a:lnTo>
                    <a:pt x="1959560" y="693317"/>
                  </a:lnTo>
                  <a:lnTo>
                    <a:pt x="1971542" y="736648"/>
                  </a:lnTo>
                  <a:lnTo>
                    <a:pt x="1981463" y="780755"/>
                  </a:lnTo>
                  <a:lnTo>
                    <a:pt x="1989270" y="825587"/>
                  </a:lnTo>
                  <a:lnTo>
                    <a:pt x="1994911" y="871093"/>
                  </a:lnTo>
                  <a:lnTo>
                    <a:pt x="1998335" y="917225"/>
                  </a:lnTo>
                  <a:lnTo>
                    <a:pt x="1999488" y="963930"/>
                  </a:lnTo>
                  <a:lnTo>
                    <a:pt x="1998335" y="1010634"/>
                  </a:lnTo>
                  <a:lnTo>
                    <a:pt x="1994911" y="1056766"/>
                  </a:lnTo>
                  <a:lnTo>
                    <a:pt x="1989270" y="1102272"/>
                  </a:lnTo>
                  <a:lnTo>
                    <a:pt x="1981463" y="1147104"/>
                  </a:lnTo>
                  <a:lnTo>
                    <a:pt x="1971542" y="1191211"/>
                  </a:lnTo>
                  <a:lnTo>
                    <a:pt x="1959560" y="1234542"/>
                  </a:lnTo>
                  <a:lnTo>
                    <a:pt x="1945569" y="1277046"/>
                  </a:lnTo>
                  <a:lnTo>
                    <a:pt x="1929621" y="1318674"/>
                  </a:lnTo>
                  <a:lnTo>
                    <a:pt x="1911770" y="1359374"/>
                  </a:lnTo>
                  <a:lnTo>
                    <a:pt x="1892066" y="1399097"/>
                  </a:lnTo>
                  <a:lnTo>
                    <a:pt x="1870563" y="1437791"/>
                  </a:lnTo>
                  <a:lnTo>
                    <a:pt x="1847313" y="1475407"/>
                  </a:lnTo>
                  <a:lnTo>
                    <a:pt x="1822369" y="1511894"/>
                  </a:lnTo>
                  <a:lnTo>
                    <a:pt x="1795781" y="1547201"/>
                  </a:lnTo>
                  <a:lnTo>
                    <a:pt x="1767604" y="1581277"/>
                  </a:lnTo>
                  <a:lnTo>
                    <a:pt x="1737889" y="1614074"/>
                  </a:lnTo>
                  <a:lnTo>
                    <a:pt x="1706689" y="1645539"/>
                  </a:lnTo>
                  <a:lnTo>
                    <a:pt x="1674056" y="1675622"/>
                  </a:lnTo>
                  <a:lnTo>
                    <a:pt x="1640042" y="1704273"/>
                  </a:lnTo>
                  <a:lnTo>
                    <a:pt x="1604699" y="1731442"/>
                  </a:lnTo>
                  <a:lnTo>
                    <a:pt x="1568081" y="1757077"/>
                  </a:lnTo>
                  <a:lnTo>
                    <a:pt x="1530239" y="1781129"/>
                  </a:lnTo>
                  <a:lnTo>
                    <a:pt x="1491225" y="1803547"/>
                  </a:lnTo>
                  <a:lnTo>
                    <a:pt x="1451093" y="1824281"/>
                  </a:lnTo>
                  <a:lnTo>
                    <a:pt x="1409894" y="1843279"/>
                  </a:lnTo>
                  <a:lnTo>
                    <a:pt x="1367681" y="1860492"/>
                  </a:lnTo>
                  <a:lnTo>
                    <a:pt x="1324506" y="1875869"/>
                  </a:lnTo>
                  <a:lnTo>
                    <a:pt x="1280421" y="1889360"/>
                  </a:lnTo>
                  <a:lnTo>
                    <a:pt x="1235479" y="1900913"/>
                  </a:lnTo>
                  <a:lnTo>
                    <a:pt x="1189733" y="1910479"/>
                  </a:lnTo>
                  <a:lnTo>
                    <a:pt x="1143233" y="1918007"/>
                  </a:lnTo>
                  <a:lnTo>
                    <a:pt x="1096034" y="1923447"/>
                  </a:lnTo>
                  <a:lnTo>
                    <a:pt x="1048186" y="1926748"/>
                  </a:lnTo>
                  <a:lnTo>
                    <a:pt x="999744" y="1927860"/>
                  </a:lnTo>
                  <a:lnTo>
                    <a:pt x="951301" y="1926748"/>
                  </a:lnTo>
                  <a:lnTo>
                    <a:pt x="903453" y="1923447"/>
                  </a:lnTo>
                  <a:lnTo>
                    <a:pt x="856254" y="1918007"/>
                  </a:lnTo>
                  <a:lnTo>
                    <a:pt x="809754" y="1910479"/>
                  </a:lnTo>
                  <a:lnTo>
                    <a:pt x="764008" y="1900913"/>
                  </a:lnTo>
                  <a:lnTo>
                    <a:pt x="719066" y="1889360"/>
                  </a:lnTo>
                  <a:lnTo>
                    <a:pt x="674981" y="1875869"/>
                  </a:lnTo>
                  <a:lnTo>
                    <a:pt x="631806" y="1860492"/>
                  </a:lnTo>
                  <a:lnTo>
                    <a:pt x="589593" y="1843279"/>
                  </a:lnTo>
                  <a:lnTo>
                    <a:pt x="548394" y="1824281"/>
                  </a:lnTo>
                  <a:lnTo>
                    <a:pt x="508262" y="1803547"/>
                  </a:lnTo>
                  <a:lnTo>
                    <a:pt x="469248" y="1781129"/>
                  </a:lnTo>
                  <a:lnTo>
                    <a:pt x="431406" y="1757077"/>
                  </a:lnTo>
                  <a:lnTo>
                    <a:pt x="394788" y="1731442"/>
                  </a:lnTo>
                  <a:lnTo>
                    <a:pt x="359445" y="1704273"/>
                  </a:lnTo>
                  <a:lnTo>
                    <a:pt x="325431" y="1675622"/>
                  </a:lnTo>
                  <a:lnTo>
                    <a:pt x="292798" y="1645539"/>
                  </a:lnTo>
                  <a:lnTo>
                    <a:pt x="261598" y="1614074"/>
                  </a:lnTo>
                  <a:lnTo>
                    <a:pt x="231883" y="1581277"/>
                  </a:lnTo>
                  <a:lnTo>
                    <a:pt x="203706" y="1547201"/>
                  </a:lnTo>
                  <a:lnTo>
                    <a:pt x="177118" y="1511894"/>
                  </a:lnTo>
                  <a:lnTo>
                    <a:pt x="152174" y="1475407"/>
                  </a:lnTo>
                  <a:lnTo>
                    <a:pt x="128924" y="1437791"/>
                  </a:lnTo>
                  <a:lnTo>
                    <a:pt x="107421" y="1399097"/>
                  </a:lnTo>
                  <a:lnTo>
                    <a:pt x="87717" y="1359374"/>
                  </a:lnTo>
                  <a:lnTo>
                    <a:pt x="69866" y="1318674"/>
                  </a:lnTo>
                  <a:lnTo>
                    <a:pt x="53918" y="1277046"/>
                  </a:lnTo>
                  <a:lnTo>
                    <a:pt x="39927" y="1234542"/>
                  </a:lnTo>
                  <a:lnTo>
                    <a:pt x="27945" y="1191211"/>
                  </a:lnTo>
                  <a:lnTo>
                    <a:pt x="18024" y="1147104"/>
                  </a:lnTo>
                  <a:lnTo>
                    <a:pt x="10217" y="1102272"/>
                  </a:lnTo>
                  <a:lnTo>
                    <a:pt x="4576" y="1056766"/>
                  </a:lnTo>
                  <a:lnTo>
                    <a:pt x="1152" y="1010634"/>
                  </a:lnTo>
                  <a:lnTo>
                    <a:pt x="0" y="963930"/>
                  </a:lnTo>
                  <a:close/>
                </a:path>
              </a:pathLst>
            </a:custGeom>
            <a:grpFill/>
            <a:ln w="19812">
              <a:solidFill>
                <a:srgbClr val="688E18"/>
              </a:solidFill>
            </a:ln>
          </p:spPr>
          <p:txBody>
            <a:bodyPr wrap="square" lIns="0" tIns="0" rIns="0" bIns="0" rtlCol="0"/>
            <a:lstStyle/>
            <a:p/>
          </p:txBody>
        </p:sp>
      </p:grpSp>
      <p:sp>
        <p:nvSpPr>
          <p:cNvPr id="8" name="object 8"/>
          <p:cNvSpPr/>
          <p:nvPr/>
        </p:nvSpPr>
        <p:spPr>
          <a:xfrm>
            <a:off x="4919496" y="5836804"/>
            <a:ext cx="2181832" cy="616104"/>
          </a:xfrm>
          <a:custGeom>
            <a:avLst/>
            <a:gdLst/>
            <a:ahLst/>
            <a:cxnLst/>
            <a:rect l="l" t="t" r="r" b="b"/>
            <a:pathLst>
              <a:path w="2735579" h="1073150">
                <a:moveTo>
                  <a:pt x="0" y="178815"/>
                </a:moveTo>
                <a:lnTo>
                  <a:pt x="6384" y="131262"/>
                </a:lnTo>
                <a:lnTo>
                  <a:pt x="24402" y="88542"/>
                </a:lnTo>
                <a:lnTo>
                  <a:pt x="52355" y="52355"/>
                </a:lnTo>
                <a:lnTo>
                  <a:pt x="88542" y="24402"/>
                </a:lnTo>
                <a:lnTo>
                  <a:pt x="131262" y="6384"/>
                </a:lnTo>
                <a:lnTo>
                  <a:pt x="178815" y="0"/>
                </a:lnTo>
                <a:lnTo>
                  <a:pt x="2556763" y="0"/>
                </a:lnTo>
                <a:lnTo>
                  <a:pt x="2604317" y="6384"/>
                </a:lnTo>
                <a:lnTo>
                  <a:pt x="2647037" y="24402"/>
                </a:lnTo>
                <a:lnTo>
                  <a:pt x="2683224" y="52355"/>
                </a:lnTo>
                <a:lnTo>
                  <a:pt x="2711177" y="88542"/>
                </a:lnTo>
                <a:lnTo>
                  <a:pt x="2729195" y="131262"/>
                </a:lnTo>
                <a:lnTo>
                  <a:pt x="2735579" y="178815"/>
                </a:lnTo>
                <a:lnTo>
                  <a:pt x="2735579" y="894079"/>
                </a:lnTo>
                <a:lnTo>
                  <a:pt x="2729195" y="941615"/>
                </a:lnTo>
                <a:lnTo>
                  <a:pt x="2711177" y="984330"/>
                </a:lnTo>
                <a:lnTo>
                  <a:pt x="2683224" y="1020521"/>
                </a:lnTo>
                <a:lnTo>
                  <a:pt x="2647037" y="1048481"/>
                </a:lnTo>
                <a:lnTo>
                  <a:pt x="2604317" y="1066508"/>
                </a:lnTo>
                <a:lnTo>
                  <a:pt x="2556763" y="1072895"/>
                </a:lnTo>
                <a:lnTo>
                  <a:pt x="178815" y="1072895"/>
                </a:lnTo>
                <a:lnTo>
                  <a:pt x="131262" y="1066508"/>
                </a:lnTo>
                <a:lnTo>
                  <a:pt x="88542" y="1048481"/>
                </a:lnTo>
                <a:lnTo>
                  <a:pt x="52355" y="1020521"/>
                </a:lnTo>
                <a:lnTo>
                  <a:pt x="24402" y="984330"/>
                </a:lnTo>
                <a:lnTo>
                  <a:pt x="6384" y="941615"/>
                </a:lnTo>
                <a:lnTo>
                  <a:pt x="0" y="894079"/>
                </a:lnTo>
                <a:lnTo>
                  <a:pt x="0" y="178815"/>
                </a:lnTo>
                <a:close/>
              </a:path>
            </a:pathLst>
          </a:custGeom>
          <a:solidFill>
            <a:schemeClr val="accent2">
              <a:lumMod val="40000"/>
              <a:lumOff val="60000"/>
            </a:schemeClr>
          </a:solidFill>
          <a:ln w="19811">
            <a:solidFill>
              <a:srgbClr val="688E18"/>
            </a:solidFill>
          </a:ln>
        </p:spPr>
        <p:txBody>
          <a:bodyPr wrap="square" lIns="0" tIns="0" rIns="0" bIns="0" rtlCol="0"/>
          <a:lstStyle/>
          <a:p>
            <a:r>
              <a:rPr lang="it-IT" sz="1400" b="1" cap="none" dirty="0">
                <a:solidFill>
                  <a:schemeClr val="accent1"/>
                </a:solidFill>
              </a:rPr>
              <a:t>        RESPONSABILITÀ</a:t>
            </a:r>
            <a:endParaRPr lang="it-IT" sz="1400" b="1" cap="none" dirty="0">
              <a:solidFill>
                <a:schemeClr val="accent1"/>
              </a:solidFill>
            </a:endParaRPr>
          </a:p>
          <a:p>
            <a:r>
              <a:rPr lang="it-IT" sz="1400" b="1" dirty="0">
                <a:solidFill>
                  <a:schemeClr val="accent1"/>
                </a:solidFill>
              </a:rPr>
              <a:t>             CONDIVISA</a:t>
            </a:r>
            <a:r>
              <a:rPr lang="it-IT" sz="1400" b="1" cap="none" dirty="0">
                <a:solidFill>
                  <a:schemeClr val="accent1"/>
                </a:solidFill>
              </a:rPr>
              <a:t>                  </a:t>
            </a:r>
            <a:endParaRPr lang="it-IT" sz="1400" dirty="0">
              <a:solidFill>
                <a:schemeClr val="accent1"/>
              </a:solidFill>
            </a:endParaRPr>
          </a:p>
        </p:txBody>
      </p:sp>
      <p:sp>
        <p:nvSpPr>
          <p:cNvPr id="12" name="object 12"/>
          <p:cNvSpPr/>
          <p:nvPr/>
        </p:nvSpPr>
        <p:spPr>
          <a:xfrm>
            <a:off x="2416957" y="5202279"/>
            <a:ext cx="2227493" cy="949505"/>
          </a:xfrm>
          <a:custGeom>
            <a:avLst/>
            <a:gdLst/>
            <a:ahLst/>
            <a:cxnLst/>
            <a:rect l="l" t="t" r="r" b="b"/>
            <a:pathLst>
              <a:path w="2604770" h="1071879">
                <a:moveTo>
                  <a:pt x="0" y="178562"/>
                </a:moveTo>
                <a:lnTo>
                  <a:pt x="6378" y="131071"/>
                </a:lnTo>
                <a:lnTo>
                  <a:pt x="24379" y="88410"/>
                </a:lnTo>
                <a:lnTo>
                  <a:pt x="52300" y="52276"/>
                </a:lnTo>
                <a:lnTo>
                  <a:pt x="88439" y="24365"/>
                </a:lnTo>
                <a:lnTo>
                  <a:pt x="131093" y="6374"/>
                </a:lnTo>
                <a:lnTo>
                  <a:pt x="178561" y="0"/>
                </a:lnTo>
                <a:lnTo>
                  <a:pt x="2425954" y="0"/>
                </a:lnTo>
                <a:lnTo>
                  <a:pt x="2473444" y="6374"/>
                </a:lnTo>
                <a:lnTo>
                  <a:pt x="2516105" y="24365"/>
                </a:lnTo>
                <a:lnTo>
                  <a:pt x="2552239" y="52276"/>
                </a:lnTo>
                <a:lnTo>
                  <a:pt x="2580150" y="88410"/>
                </a:lnTo>
                <a:lnTo>
                  <a:pt x="2598141" y="131071"/>
                </a:lnTo>
                <a:lnTo>
                  <a:pt x="2604516" y="178562"/>
                </a:lnTo>
                <a:lnTo>
                  <a:pt x="2604516" y="892810"/>
                </a:lnTo>
                <a:lnTo>
                  <a:pt x="2598141" y="940278"/>
                </a:lnTo>
                <a:lnTo>
                  <a:pt x="2580150" y="982932"/>
                </a:lnTo>
                <a:lnTo>
                  <a:pt x="2552239" y="1019071"/>
                </a:lnTo>
                <a:lnTo>
                  <a:pt x="2516105" y="1046992"/>
                </a:lnTo>
                <a:lnTo>
                  <a:pt x="2473444" y="1064993"/>
                </a:lnTo>
                <a:lnTo>
                  <a:pt x="2425954" y="1071372"/>
                </a:lnTo>
                <a:lnTo>
                  <a:pt x="178561" y="1071372"/>
                </a:lnTo>
                <a:lnTo>
                  <a:pt x="131093" y="1064993"/>
                </a:lnTo>
                <a:lnTo>
                  <a:pt x="88439" y="1046992"/>
                </a:lnTo>
                <a:lnTo>
                  <a:pt x="52300" y="1019071"/>
                </a:lnTo>
                <a:lnTo>
                  <a:pt x="24379" y="982932"/>
                </a:lnTo>
                <a:lnTo>
                  <a:pt x="6378" y="940278"/>
                </a:lnTo>
                <a:lnTo>
                  <a:pt x="0" y="892810"/>
                </a:lnTo>
                <a:lnTo>
                  <a:pt x="0" y="178562"/>
                </a:lnTo>
                <a:close/>
              </a:path>
            </a:pathLst>
          </a:custGeom>
          <a:solidFill>
            <a:schemeClr val="accent2">
              <a:lumMod val="40000"/>
              <a:lumOff val="60000"/>
            </a:schemeClr>
          </a:solidFill>
          <a:ln w="19812">
            <a:solidFill>
              <a:srgbClr val="688E18"/>
            </a:solidFill>
          </a:ln>
        </p:spPr>
        <p:txBody>
          <a:bodyPr wrap="square" lIns="0" tIns="0" rIns="0" bIns="0" rtlCol="0"/>
          <a:lstStyle/>
          <a:p>
            <a:pPr algn="ctr"/>
            <a:r>
              <a:rPr lang="it-IT" sz="1600" b="1" dirty="0"/>
              <a:t> </a:t>
            </a:r>
            <a:endParaRPr lang="it-IT" sz="1600" b="1" dirty="0"/>
          </a:p>
          <a:p>
            <a:pPr algn="ctr"/>
            <a:r>
              <a:rPr lang="it-IT" sz="1400" b="1" dirty="0">
                <a:solidFill>
                  <a:schemeClr val="accent1"/>
                </a:solidFill>
              </a:rPr>
              <a:t>PROGETTO    INDIVIDUALE</a:t>
            </a:r>
            <a:endParaRPr lang="it-IT" sz="1400" b="1" dirty="0">
              <a:solidFill>
                <a:schemeClr val="accent1"/>
              </a:solidFill>
            </a:endParaRPr>
          </a:p>
          <a:p>
            <a:r>
              <a:rPr lang="it-IT" sz="1400" b="1" dirty="0">
                <a:solidFill>
                  <a:schemeClr val="accent1"/>
                </a:solidFill>
              </a:rPr>
              <a:t>                 </a:t>
            </a:r>
            <a:endParaRPr lang="it-IT" sz="1400" b="1" dirty="0">
              <a:solidFill>
                <a:schemeClr val="accent1"/>
              </a:solidFill>
            </a:endParaRPr>
          </a:p>
          <a:p>
            <a:pPr algn="ctr"/>
            <a:r>
              <a:rPr lang="it-IT" sz="1400" b="1" dirty="0">
                <a:solidFill>
                  <a:schemeClr val="accent1"/>
                </a:solidFill>
              </a:rPr>
              <a:t>PCTO</a:t>
            </a:r>
            <a:endParaRPr lang="it-IT" sz="1400" b="1" dirty="0">
              <a:solidFill>
                <a:schemeClr val="accent1"/>
              </a:solidFill>
            </a:endParaRPr>
          </a:p>
          <a:p>
            <a:endParaRPr lang="it-IT" dirty="0"/>
          </a:p>
        </p:txBody>
      </p:sp>
      <p:sp>
        <p:nvSpPr>
          <p:cNvPr id="16" name="object 16"/>
          <p:cNvSpPr/>
          <p:nvPr/>
        </p:nvSpPr>
        <p:spPr>
          <a:xfrm>
            <a:off x="2872393" y="1492804"/>
            <a:ext cx="1927327" cy="736339"/>
          </a:xfrm>
          <a:custGeom>
            <a:avLst/>
            <a:gdLst/>
            <a:ahLst/>
            <a:cxnLst/>
            <a:rect l="l" t="t" r="r" b="b"/>
            <a:pathLst>
              <a:path w="2286000" h="1071880">
                <a:moveTo>
                  <a:pt x="0" y="178562"/>
                </a:moveTo>
                <a:lnTo>
                  <a:pt x="6378" y="131071"/>
                </a:lnTo>
                <a:lnTo>
                  <a:pt x="24379" y="88410"/>
                </a:lnTo>
                <a:lnTo>
                  <a:pt x="52300" y="52276"/>
                </a:lnTo>
                <a:lnTo>
                  <a:pt x="88439" y="24365"/>
                </a:lnTo>
                <a:lnTo>
                  <a:pt x="131093" y="6374"/>
                </a:lnTo>
                <a:lnTo>
                  <a:pt x="178562" y="0"/>
                </a:lnTo>
                <a:lnTo>
                  <a:pt x="2107438" y="0"/>
                </a:lnTo>
                <a:lnTo>
                  <a:pt x="2154884" y="6374"/>
                </a:lnTo>
                <a:lnTo>
                  <a:pt x="2197532" y="24365"/>
                </a:lnTo>
                <a:lnTo>
                  <a:pt x="2233676" y="52276"/>
                </a:lnTo>
                <a:lnTo>
                  <a:pt x="2261606" y="88410"/>
                </a:lnTo>
                <a:lnTo>
                  <a:pt x="2279617" y="131071"/>
                </a:lnTo>
                <a:lnTo>
                  <a:pt x="2286000" y="178562"/>
                </a:lnTo>
                <a:lnTo>
                  <a:pt x="2286000" y="892809"/>
                </a:lnTo>
                <a:lnTo>
                  <a:pt x="2279617" y="940256"/>
                </a:lnTo>
                <a:lnTo>
                  <a:pt x="2261606" y="982904"/>
                </a:lnTo>
                <a:lnTo>
                  <a:pt x="2233676" y="1019047"/>
                </a:lnTo>
                <a:lnTo>
                  <a:pt x="2197532" y="1046978"/>
                </a:lnTo>
                <a:lnTo>
                  <a:pt x="2154884" y="1064989"/>
                </a:lnTo>
                <a:lnTo>
                  <a:pt x="2107438" y="1071371"/>
                </a:lnTo>
                <a:lnTo>
                  <a:pt x="178562" y="1071371"/>
                </a:lnTo>
                <a:lnTo>
                  <a:pt x="131093" y="1064989"/>
                </a:lnTo>
                <a:lnTo>
                  <a:pt x="88439" y="1046978"/>
                </a:lnTo>
                <a:lnTo>
                  <a:pt x="52300" y="1019048"/>
                </a:lnTo>
                <a:lnTo>
                  <a:pt x="24379" y="982904"/>
                </a:lnTo>
                <a:lnTo>
                  <a:pt x="6378" y="940256"/>
                </a:lnTo>
                <a:lnTo>
                  <a:pt x="0" y="892809"/>
                </a:lnTo>
                <a:lnTo>
                  <a:pt x="0" y="178562"/>
                </a:lnTo>
                <a:close/>
              </a:path>
            </a:pathLst>
          </a:custGeom>
          <a:solidFill>
            <a:schemeClr val="accent2">
              <a:lumMod val="40000"/>
              <a:lumOff val="60000"/>
            </a:schemeClr>
          </a:solidFill>
          <a:ln w="19811">
            <a:solidFill>
              <a:srgbClr val="688E18"/>
            </a:solidFill>
          </a:ln>
        </p:spPr>
        <p:txBody>
          <a:bodyPr wrap="square" lIns="0" tIns="0" rIns="0" bIns="0" rtlCol="0"/>
          <a:lstStyle/>
          <a:p>
            <a:r>
              <a:rPr lang="it-IT" dirty="0"/>
              <a:t>             </a:t>
            </a:r>
            <a:r>
              <a:rPr lang="it-IT" sz="1400" b="1" dirty="0">
                <a:solidFill>
                  <a:schemeClr val="accent1"/>
                </a:solidFill>
              </a:rPr>
              <a:t>GLO</a:t>
            </a:r>
            <a:endParaRPr lang="it-IT" sz="1400" b="1" dirty="0">
              <a:solidFill>
                <a:schemeClr val="accent1"/>
              </a:solidFill>
            </a:endParaRPr>
          </a:p>
          <a:p>
            <a:r>
              <a:rPr lang="it-IT" sz="1200" b="1" dirty="0">
                <a:solidFill>
                  <a:schemeClr val="accent1"/>
                </a:solidFill>
              </a:rPr>
              <a:t>    FAMIGLIA</a:t>
            </a:r>
            <a:endParaRPr lang="it-IT" sz="1200" b="1" dirty="0">
              <a:solidFill>
                <a:schemeClr val="accent1"/>
              </a:solidFill>
            </a:endParaRPr>
          </a:p>
          <a:p>
            <a:r>
              <a:rPr lang="it-IT" sz="1200" b="1" dirty="0">
                <a:solidFill>
                  <a:schemeClr val="accent1"/>
                </a:solidFill>
              </a:rPr>
              <a:t>    DOCENTI</a:t>
            </a:r>
            <a:endParaRPr lang="it-IT" sz="1200" b="1" dirty="0">
              <a:solidFill>
                <a:schemeClr val="accent1"/>
              </a:solidFill>
            </a:endParaRPr>
          </a:p>
          <a:p>
            <a:pPr marL="285750" indent="-285750">
              <a:buFont typeface="Arial" panose="020B0604020202020204" pitchFamily="34" charset="0"/>
              <a:buChar char="•"/>
            </a:pPr>
            <a:endParaRPr lang="it-IT" sz="1200" dirty="0"/>
          </a:p>
          <a:p>
            <a:pPr marL="285750" indent="-285750">
              <a:buFont typeface="Arial" panose="020B0604020202020204" pitchFamily="34" charset="0"/>
              <a:buChar char="•"/>
            </a:pPr>
            <a:endParaRPr dirty="0"/>
          </a:p>
        </p:txBody>
      </p:sp>
      <p:sp>
        <p:nvSpPr>
          <p:cNvPr id="20" name="object 20"/>
          <p:cNvSpPr/>
          <p:nvPr/>
        </p:nvSpPr>
        <p:spPr>
          <a:xfrm>
            <a:off x="5090671" y="1253111"/>
            <a:ext cx="2010657" cy="660836"/>
          </a:xfrm>
          <a:custGeom>
            <a:avLst/>
            <a:gdLst/>
            <a:ahLst/>
            <a:cxnLst/>
            <a:rect l="l" t="t" r="r" b="b"/>
            <a:pathLst>
              <a:path w="1929764" h="1071880">
                <a:moveTo>
                  <a:pt x="0" y="178562"/>
                </a:moveTo>
                <a:lnTo>
                  <a:pt x="6374" y="131071"/>
                </a:lnTo>
                <a:lnTo>
                  <a:pt x="24365" y="88410"/>
                </a:lnTo>
                <a:lnTo>
                  <a:pt x="52276" y="52276"/>
                </a:lnTo>
                <a:lnTo>
                  <a:pt x="88410" y="24365"/>
                </a:lnTo>
                <a:lnTo>
                  <a:pt x="131071" y="6374"/>
                </a:lnTo>
                <a:lnTo>
                  <a:pt x="178562" y="0"/>
                </a:lnTo>
                <a:lnTo>
                  <a:pt x="1750822" y="0"/>
                </a:lnTo>
                <a:lnTo>
                  <a:pt x="1798268" y="6374"/>
                </a:lnTo>
                <a:lnTo>
                  <a:pt x="1840916" y="24365"/>
                </a:lnTo>
                <a:lnTo>
                  <a:pt x="1877060" y="52276"/>
                </a:lnTo>
                <a:lnTo>
                  <a:pt x="1904990" y="88410"/>
                </a:lnTo>
                <a:lnTo>
                  <a:pt x="1923001" y="131071"/>
                </a:lnTo>
                <a:lnTo>
                  <a:pt x="1929384" y="178562"/>
                </a:lnTo>
                <a:lnTo>
                  <a:pt x="1929384" y="892809"/>
                </a:lnTo>
                <a:lnTo>
                  <a:pt x="1923001" y="940300"/>
                </a:lnTo>
                <a:lnTo>
                  <a:pt x="1904990" y="982961"/>
                </a:lnTo>
                <a:lnTo>
                  <a:pt x="1877060" y="1019095"/>
                </a:lnTo>
                <a:lnTo>
                  <a:pt x="1840916" y="1047006"/>
                </a:lnTo>
                <a:lnTo>
                  <a:pt x="1798268" y="1064997"/>
                </a:lnTo>
                <a:lnTo>
                  <a:pt x="1750822" y="1071371"/>
                </a:lnTo>
                <a:lnTo>
                  <a:pt x="178562" y="1071371"/>
                </a:lnTo>
                <a:lnTo>
                  <a:pt x="131071" y="1064997"/>
                </a:lnTo>
                <a:lnTo>
                  <a:pt x="88410" y="1047006"/>
                </a:lnTo>
                <a:lnTo>
                  <a:pt x="52276" y="1019095"/>
                </a:lnTo>
                <a:lnTo>
                  <a:pt x="24365" y="982961"/>
                </a:lnTo>
                <a:lnTo>
                  <a:pt x="6374" y="940300"/>
                </a:lnTo>
                <a:lnTo>
                  <a:pt x="0" y="892809"/>
                </a:lnTo>
                <a:lnTo>
                  <a:pt x="0" y="178562"/>
                </a:lnTo>
                <a:close/>
              </a:path>
            </a:pathLst>
          </a:custGeom>
          <a:solidFill>
            <a:schemeClr val="accent2">
              <a:lumMod val="40000"/>
              <a:lumOff val="60000"/>
            </a:schemeClr>
          </a:solidFill>
          <a:ln w="19812">
            <a:solidFill>
              <a:srgbClr val="688E18"/>
            </a:solidFill>
          </a:ln>
        </p:spPr>
        <p:txBody>
          <a:bodyPr wrap="square" lIns="0" tIns="0" rIns="0" bIns="0" rtlCol="0"/>
          <a:lstStyle/>
          <a:p>
            <a:pPr algn="ctr"/>
            <a:endParaRPr lang="it-IT" sz="800" b="1" dirty="0"/>
          </a:p>
          <a:p>
            <a:pPr algn="ctr"/>
            <a:r>
              <a:rPr lang="it-IT" sz="1400" b="1" dirty="0">
                <a:solidFill>
                  <a:schemeClr val="accent1"/>
                </a:solidFill>
              </a:rPr>
              <a:t>PROFILO   DI FUNZIONAMENTO</a:t>
            </a:r>
            <a:endParaRPr sz="1400" b="1" dirty="0">
              <a:solidFill>
                <a:schemeClr val="accent1"/>
              </a:solidFill>
            </a:endParaRPr>
          </a:p>
        </p:txBody>
      </p:sp>
      <p:sp>
        <p:nvSpPr>
          <p:cNvPr id="24" name="object 24"/>
          <p:cNvSpPr/>
          <p:nvPr/>
        </p:nvSpPr>
        <p:spPr>
          <a:xfrm>
            <a:off x="7849799" y="2317995"/>
            <a:ext cx="2315821" cy="661899"/>
          </a:xfrm>
          <a:custGeom>
            <a:avLst/>
            <a:gdLst/>
            <a:ahLst/>
            <a:cxnLst/>
            <a:rect l="l" t="t" r="r" b="b"/>
            <a:pathLst>
              <a:path w="2357754" h="1071880">
                <a:moveTo>
                  <a:pt x="0" y="178562"/>
                </a:moveTo>
                <a:lnTo>
                  <a:pt x="6374" y="131071"/>
                </a:lnTo>
                <a:lnTo>
                  <a:pt x="24365" y="88410"/>
                </a:lnTo>
                <a:lnTo>
                  <a:pt x="52276" y="52276"/>
                </a:lnTo>
                <a:lnTo>
                  <a:pt x="88410" y="24365"/>
                </a:lnTo>
                <a:lnTo>
                  <a:pt x="131071" y="6374"/>
                </a:lnTo>
                <a:lnTo>
                  <a:pt x="178562" y="0"/>
                </a:lnTo>
                <a:lnTo>
                  <a:pt x="2179066" y="0"/>
                </a:lnTo>
                <a:lnTo>
                  <a:pt x="2226512" y="6374"/>
                </a:lnTo>
                <a:lnTo>
                  <a:pt x="2269160" y="24365"/>
                </a:lnTo>
                <a:lnTo>
                  <a:pt x="2305304" y="52276"/>
                </a:lnTo>
                <a:lnTo>
                  <a:pt x="2333234" y="88410"/>
                </a:lnTo>
                <a:lnTo>
                  <a:pt x="2351245" y="131071"/>
                </a:lnTo>
                <a:lnTo>
                  <a:pt x="2357628" y="178562"/>
                </a:lnTo>
                <a:lnTo>
                  <a:pt x="2357628" y="892809"/>
                </a:lnTo>
                <a:lnTo>
                  <a:pt x="2351245" y="940256"/>
                </a:lnTo>
                <a:lnTo>
                  <a:pt x="2333234" y="982904"/>
                </a:lnTo>
                <a:lnTo>
                  <a:pt x="2305304" y="1019047"/>
                </a:lnTo>
                <a:lnTo>
                  <a:pt x="2269160" y="1046978"/>
                </a:lnTo>
                <a:lnTo>
                  <a:pt x="2226512" y="1064989"/>
                </a:lnTo>
                <a:lnTo>
                  <a:pt x="2179066" y="1071371"/>
                </a:lnTo>
                <a:lnTo>
                  <a:pt x="178562" y="1071371"/>
                </a:lnTo>
                <a:lnTo>
                  <a:pt x="131071" y="1064989"/>
                </a:lnTo>
                <a:lnTo>
                  <a:pt x="88410" y="1046978"/>
                </a:lnTo>
                <a:lnTo>
                  <a:pt x="52276" y="1019048"/>
                </a:lnTo>
                <a:lnTo>
                  <a:pt x="24365" y="982904"/>
                </a:lnTo>
                <a:lnTo>
                  <a:pt x="6374" y="940256"/>
                </a:lnTo>
                <a:lnTo>
                  <a:pt x="0" y="892809"/>
                </a:lnTo>
                <a:lnTo>
                  <a:pt x="0" y="178562"/>
                </a:lnTo>
                <a:close/>
              </a:path>
            </a:pathLst>
          </a:custGeom>
          <a:solidFill>
            <a:schemeClr val="accent2">
              <a:lumMod val="40000"/>
              <a:lumOff val="60000"/>
            </a:schemeClr>
          </a:solidFill>
          <a:ln w="19812">
            <a:solidFill>
              <a:srgbClr val="688E18"/>
            </a:solidFill>
          </a:ln>
        </p:spPr>
        <p:txBody>
          <a:bodyPr wrap="square" lIns="0" tIns="0" rIns="0" bIns="0" rtlCol="0"/>
          <a:lstStyle/>
          <a:p>
            <a:r>
              <a:rPr lang="it-IT" dirty="0"/>
              <a:t>          </a:t>
            </a:r>
            <a:r>
              <a:rPr lang="it-IT" sz="1400" b="1" dirty="0">
                <a:solidFill>
                  <a:schemeClr val="accent1"/>
                </a:solidFill>
              </a:rPr>
              <a:t>MODELLO</a:t>
            </a:r>
            <a:endParaRPr lang="it-IT" sz="1400" b="1" dirty="0">
              <a:solidFill>
                <a:schemeClr val="accent1"/>
              </a:solidFill>
            </a:endParaRPr>
          </a:p>
          <a:p>
            <a:pPr algn="ctr"/>
            <a:r>
              <a:rPr lang="it-IT" sz="1400" b="1" dirty="0">
                <a:solidFill>
                  <a:schemeClr val="accent1"/>
                </a:solidFill>
              </a:rPr>
              <a:t>BIO-PSICO-SOCIALE</a:t>
            </a:r>
            <a:endParaRPr sz="1400" b="1" dirty="0">
              <a:solidFill>
                <a:schemeClr val="accent1"/>
              </a:solidFill>
            </a:endParaRPr>
          </a:p>
        </p:txBody>
      </p:sp>
      <p:sp>
        <p:nvSpPr>
          <p:cNvPr id="26" name="object 26"/>
          <p:cNvSpPr txBox="1">
            <a:spLocks noGrp="1"/>
          </p:cNvSpPr>
          <p:nvPr>
            <p:ph type="title" idx="4294967295"/>
          </p:nvPr>
        </p:nvSpPr>
        <p:spPr>
          <a:xfrm>
            <a:off x="8640763" y="178293"/>
            <a:ext cx="3551237" cy="751488"/>
          </a:xfrm>
          <a:prstGeom prst="rect">
            <a:avLst/>
          </a:prstGeom>
          <a:solidFill>
            <a:schemeClr val="accent2">
              <a:lumMod val="40000"/>
              <a:lumOff val="60000"/>
            </a:schemeClr>
          </a:solidFill>
        </p:spPr>
        <p:txBody>
          <a:bodyPr vert="horz" wrap="square" lIns="0" tIns="12700" rIns="0" bIns="0" rtlCol="0">
            <a:spAutoFit/>
          </a:bodyPr>
          <a:lstStyle/>
          <a:p>
            <a:pPr marL="12700">
              <a:lnSpc>
                <a:spcPct val="100000"/>
              </a:lnSpc>
              <a:spcBef>
                <a:spcPts val="100"/>
              </a:spcBef>
            </a:pPr>
            <a:r>
              <a:rPr lang="it-IT" sz="2400" b="1" dirty="0">
                <a:solidFill>
                  <a:schemeClr val="accent1"/>
                </a:solidFill>
              </a:rPr>
              <a:t>PAROLE E CONTENUTO</a:t>
            </a:r>
            <a:br>
              <a:rPr lang="it-IT" sz="2400" b="1" dirty="0">
                <a:solidFill>
                  <a:srgbClr val="7030A0"/>
                </a:solidFill>
              </a:rPr>
            </a:br>
            <a:endParaRPr sz="2400" b="1" dirty="0">
              <a:solidFill>
                <a:srgbClr val="FFFF00"/>
              </a:solidFill>
            </a:endParaRPr>
          </a:p>
        </p:txBody>
      </p:sp>
      <p:sp>
        <p:nvSpPr>
          <p:cNvPr id="55" name="Rettangolo 54"/>
          <p:cNvSpPr/>
          <p:nvPr/>
        </p:nvSpPr>
        <p:spPr>
          <a:xfrm>
            <a:off x="5091426" y="3485797"/>
            <a:ext cx="1999613" cy="400110"/>
          </a:xfrm>
          <a:prstGeom prst="rect">
            <a:avLst/>
          </a:prstGeom>
          <a:solidFill>
            <a:srgbClr val="FF0000"/>
          </a:solid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2000" b="1" dirty="0">
                <a:solidFill>
                  <a:schemeClr val="bg1"/>
                </a:solidFill>
                <a:latin typeface="+mj-lt"/>
              </a:rPr>
              <a:t>IL NUOVO PEI</a:t>
            </a:r>
            <a:endParaRPr lang="it-IT" sz="2000" b="1" cap="none" spc="0" dirty="0">
              <a:solidFill>
                <a:schemeClr val="bg1"/>
              </a:solidFill>
              <a:latin typeface="+mj-lt"/>
            </a:endParaRPr>
          </a:p>
        </p:txBody>
      </p:sp>
      <p:grpSp>
        <p:nvGrpSpPr>
          <p:cNvPr id="59" name="object 46"/>
          <p:cNvGrpSpPr/>
          <p:nvPr/>
        </p:nvGrpSpPr>
        <p:grpSpPr>
          <a:xfrm>
            <a:off x="1896573" y="4005808"/>
            <a:ext cx="2274356" cy="1095573"/>
            <a:chOff x="1227581" y="3466229"/>
            <a:chExt cx="1796740" cy="1263614"/>
          </a:xfrm>
          <a:solidFill>
            <a:schemeClr val="accent2">
              <a:lumMod val="40000"/>
              <a:lumOff val="60000"/>
            </a:schemeClr>
          </a:solidFill>
        </p:grpSpPr>
        <p:sp>
          <p:nvSpPr>
            <p:cNvPr id="60" name="object 47"/>
            <p:cNvSpPr/>
            <p:nvPr/>
          </p:nvSpPr>
          <p:spPr>
            <a:xfrm>
              <a:off x="1227581" y="3473958"/>
              <a:ext cx="1786255" cy="1071880"/>
            </a:xfrm>
            <a:custGeom>
              <a:avLst/>
              <a:gdLst/>
              <a:ahLst/>
              <a:cxnLst/>
              <a:rect l="l" t="t" r="r" b="b"/>
              <a:pathLst>
                <a:path w="1786255" h="1071879">
                  <a:moveTo>
                    <a:pt x="1607566" y="0"/>
                  </a:moveTo>
                  <a:lnTo>
                    <a:pt x="178562" y="0"/>
                  </a:lnTo>
                  <a:lnTo>
                    <a:pt x="131115" y="6374"/>
                  </a:lnTo>
                  <a:lnTo>
                    <a:pt x="88467" y="24365"/>
                  </a:lnTo>
                  <a:lnTo>
                    <a:pt x="52324" y="52276"/>
                  </a:lnTo>
                  <a:lnTo>
                    <a:pt x="24393" y="88410"/>
                  </a:lnTo>
                  <a:lnTo>
                    <a:pt x="6382" y="131071"/>
                  </a:lnTo>
                  <a:lnTo>
                    <a:pt x="0" y="178561"/>
                  </a:lnTo>
                  <a:lnTo>
                    <a:pt x="0" y="892809"/>
                  </a:lnTo>
                  <a:lnTo>
                    <a:pt x="6382" y="940256"/>
                  </a:lnTo>
                  <a:lnTo>
                    <a:pt x="24393" y="982904"/>
                  </a:lnTo>
                  <a:lnTo>
                    <a:pt x="52324" y="1019047"/>
                  </a:lnTo>
                  <a:lnTo>
                    <a:pt x="88467" y="1046978"/>
                  </a:lnTo>
                  <a:lnTo>
                    <a:pt x="131115" y="1064989"/>
                  </a:lnTo>
                  <a:lnTo>
                    <a:pt x="178562" y="1071371"/>
                  </a:lnTo>
                  <a:lnTo>
                    <a:pt x="1607566" y="1071371"/>
                  </a:lnTo>
                  <a:lnTo>
                    <a:pt x="1655012" y="1064989"/>
                  </a:lnTo>
                  <a:lnTo>
                    <a:pt x="1697660" y="1046978"/>
                  </a:lnTo>
                  <a:lnTo>
                    <a:pt x="1733803" y="1019048"/>
                  </a:lnTo>
                  <a:lnTo>
                    <a:pt x="1761734" y="982904"/>
                  </a:lnTo>
                  <a:lnTo>
                    <a:pt x="1779745" y="940256"/>
                  </a:lnTo>
                  <a:lnTo>
                    <a:pt x="1786128" y="892809"/>
                  </a:lnTo>
                  <a:lnTo>
                    <a:pt x="1786128" y="178561"/>
                  </a:lnTo>
                  <a:lnTo>
                    <a:pt x="1779745" y="131071"/>
                  </a:lnTo>
                  <a:lnTo>
                    <a:pt x="1761734" y="88410"/>
                  </a:lnTo>
                  <a:lnTo>
                    <a:pt x="1733804" y="52276"/>
                  </a:lnTo>
                  <a:lnTo>
                    <a:pt x="1697660" y="24365"/>
                  </a:lnTo>
                  <a:lnTo>
                    <a:pt x="1655012" y="6374"/>
                  </a:lnTo>
                  <a:lnTo>
                    <a:pt x="1607566" y="0"/>
                  </a:lnTo>
                  <a:close/>
                </a:path>
              </a:pathLst>
            </a:custGeom>
            <a:grpFill/>
          </p:spPr>
          <p:txBody>
            <a:bodyPr wrap="square" lIns="0" tIns="0" rIns="0" bIns="0" rtlCol="0"/>
            <a:lstStyle/>
            <a:p/>
          </p:txBody>
        </p:sp>
        <p:sp>
          <p:nvSpPr>
            <p:cNvPr id="61" name="object 48"/>
            <p:cNvSpPr/>
            <p:nvPr/>
          </p:nvSpPr>
          <p:spPr>
            <a:xfrm>
              <a:off x="1238066" y="3466229"/>
              <a:ext cx="1786255" cy="1263614"/>
            </a:xfrm>
            <a:custGeom>
              <a:avLst/>
              <a:gdLst/>
              <a:ahLst/>
              <a:cxnLst/>
              <a:rect l="l" t="t" r="r" b="b"/>
              <a:pathLst>
                <a:path w="1786255" h="1071879">
                  <a:moveTo>
                    <a:pt x="0" y="178561"/>
                  </a:moveTo>
                  <a:lnTo>
                    <a:pt x="6382" y="131071"/>
                  </a:lnTo>
                  <a:lnTo>
                    <a:pt x="24393" y="88410"/>
                  </a:lnTo>
                  <a:lnTo>
                    <a:pt x="52324" y="52276"/>
                  </a:lnTo>
                  <a:lnTo>
                    <a:pt x="88467" y="24365"/>
                  </a:lnTo>
                  <a:lnTo>
                    <a:pt x="131115" y="6374"/>
                  </a:lnTo>
                  <a:lnTo>
                    <a:pt x="178562" y="0"/>
                  </a:lnTo>
                  <a:lnTo>
                    <a:pt x="1607566" y="0"/>
                  </a:lnTo>
                  <a:lnTo>
                    <a:pt x="1655012" y="6374"/>
                  </a:lnTo>
                  <a:lnTo>
                    <a:pt x="1697660" y="24365"/>
                  </a:lnTo>
                  <a:lnTo>
                    <a:pt x="1733804" y="52276"/>
                  </a:lnTo>
                  <a:lnTo>
                    <a:pt x="1761734" y="88410"/>
                  </a:lnTo>
                  <a:lnTo>
                    <a:pt x="1779745" y="131071"/>
                  </a:lnTo>
                  <a:lnTo>
                    <a:pt x="1786128" y="178561"/>
                  </a:lnTo>
                  <a:lnTo>
                    <a:pt x="1786128" y="892809"/>
                  </a:lnTo>
                  <a:lnTo>
                    <a:pt x="1779745" y="940256"/>
                  </a:lnTo>
                  <a:lnTo>
                    <a:pt x="1761734" y="982904"/>
                  </a:lnTo>
                  <a:lnTo>
                    <a:pt x="1733803" y="1019048"/>
                  </a:lnTo>
                  <a:lnTo>
                    <a:pt x="1697660" y="1046978"/>
                  </a:lnTo>
                  <a:lnTo>
                    <a:pt x="1655012" y="1064989"/>
                  </a:lnTo>
                  <a:lnTo>
                    <a:pt x="1607566" y="1071371"/>
                  </a:lnTo>
                  <a:lnTo>
                    <a:pt x="178562" y="1071371"/>
                  </a:lnTo>
                  <a:lnTo>
                    <a:pt x="131115" y="1064989"/>
                  </a:lnTo>
                  <a:lnTo>
                    <a:pt x="88467" y="1046978"/>
                  </a:lnTo>
                  <a:lnTo>
                    <a:pt x="52324" y="1019047"/>
                  </a:lnTo>
                  <a:lnTo>
                    <a:pt x="24393" y="982904"/>
                  </a:lnTo>
                  <a:lnTo>
                    <a:pt x="6382" y="940256"/>
                  </a:lnTo>
                  <a:lnTo>
                    <a:pt x="0" y="892809"/>
                  </a:lnTo>
                  <a:lnTo>
                    <a:pt x="0" y="178561"/>
                  </a:lnTo>
                  <a:close/>
                </a:path>
              </a:pathLst>
            </a:custGeom>
            <a:grpFill/>
            <a:ln w="19812">
              <a:solidFill>
                <a:srgbClr val="688E18"/>
              </a:solidFill>
            </a:ln>
          </p:spPr>
          <p:txBody>
            <a:bodyPr wrap="square" lIns="0" tIns="0" rIns="0" bIns="0" rtlCol="0"/>
            <a:lstStyle/>
            <a:p>
              <a:pPr algn="ctr"/>
              <a:r>
                <a:rPr lang="it-IT" dirty="0"/>
                <a:t>    </a:t>
              </a:r>
              <a:r>
                <a:rPr lang="it-IT" sz="1300" b="1" dirty="0">
                  <a:solidFill>
                    <a:schemeClr val="accent1"/>
                  </a:solidFill>
                </a:rPr>
                <a:t>INTERVENTI SUL PERCORSO CURRICULARE</a:t>
              </a:r>
              <a:endParaRPr lang="it-IT" sz="1300" b="1" dirty="0">
                <a:solidFill>
                  <a:schemeClr val="accent1"/>
                </a:solidFill>
              </a:endParaRPr>
            </a:p>
            <a:p>
              <a:r>
                <a:rPr lang="it-IT" sz="1300" b="1" dirty="0"/>
                <a:t>       </a:t>
              </a:r>
              <a:endParaRPr lang="it-IT" sz="1300" b="1" dirty="0"/>
            </a:p>
            <a:p>
              <a:r>
                <a:rPr lang="it-IT" sz="1300" b="1" dirty="0"/>
                <a:t>          </a:t>
              </a:r>
              <a:r>
                <a:rPr lang="it-IT" sz="1300" b="1" dirty="0">
                  <a:solidFill>
                    <a:schemeClr val="accent1"/>
                  </a:solidFill>
                </a:rPr>
                <a:t>PROGETTAZIONE </a:t>
              </a:r>
              <a:endParaRPr lang="it-IT" sz="1300" b="1" dirty="0">
                <a:solidFill>
                  <a:schemeClr val="accent1"/>
                </a:solidFill>
              </a:endParaRPr>
            </a:p>
            <a:p>
              <a:r>
                <a:rPr lang="it-IT" sz="1300" b="1" dirty="0">
                  <a:solidFill>
                    <a:schemeClr val="accent1"/>
                  </a:solidFill>
                </a:rPr>
                <a:t>             DISCIPLINARE</a:t>
              </a:r>
              <a:endParaRPr sz="1300" b="1" dirty="0">
                <a:solidFill>
                  <a:schemeClr val="accent1"/>
                </a:solidFill>
              </a:endParaRPr>
            </a:p>
          </p:txBody>
        </p:sp>
      </p:grpSp>
      <p:sp>
        <p:nvSpPr>
          <p:cNvPr id="62" name="object 40"/>
          <p:cNvSpPr/>
          <p:nvPr/>
        </p:nvSpPr>
        <p:spPr>
          <a:xfrm rot="19868384">
            <a:off x="4440298" y="4084169"/>
            <a:ext cx="624695" cy="428625"/>
          </a:xfrm>
          <a:custGeom>
            <a:avLst/>
            <a:gdLst/>
            <a:ahLst/>
            <a:cxnLst/>
            <a:rect l="l" t="t" r="r" b="b"/>
            <a:pathLst>
              <a:path w="643254" h="428625">
                <a:moveTo>
                  <a:pt x="214122" y="0"/>
                </a:moveTo>
                <a:lnTo>
                  <a:pt x="0" y="214121"/>
                </a:lnTo>
                <a:lnTo>
                  <a:pt x="214122" y="428243"/>
                </a:lnTo>
                <a:lnTo>
                  <a:pt x="214122" y="321182"/>
                </a:lnTo>
                <a:lnTo>
                  <a:pt x="643127" y="321182"/>
                </a:lnTo>
                <a:lnTo>
                  <a:pt x="643127" y="107060"/>
                </a:lnTo>
                <a:lnTo>
                  <a:pt x="214122" y="107060"/>
                </a:lnTo>
                <a:lnTo>
                  <a:pt x="214122" y="0"/>
                </a:lnTo>
                <a:close/>
              </a:path>
            </a:pathLst>
          </a:custGeom>
          <a:solidFill>
            <a:srgbClr val="FFFF00"/>
          </a:solidFill>
          <a:ln>
            <a:solidFill>
              <a:schemeClr val="tx1"/>
            </a:solidFill>
          </a:ln>
        </p:spPr>
        <p:txBody>
          <a:bodyPr wrap="square" lIns="0" tIns="0" rIns="0" bIns="0" rtlCol="0"/>
          <a:lstStyle/>
          <a:p/>
        </p:txBody>
      </p:sp>
      <p:sp>
        <p:nvSpPr>
          <p:cNvPr id="65" name="object 24"/>
          <p:cNvSpPr/>
          <p:nvPr/>
        </p:nvSpPr>
        <p:spPr>
          <a:xfrm>
            <a:off x="7373981" y="1349443"/>
            <a:ext cx="1860154" cy="756303"/>
          </a:xfrm>
          <a:custGeom>
            <a:avLst/>
            <a:gdLst/>
            <a:ahLst/>
            <a:cxnLst/>
            <a:rect l="l" t="t" r="r" b="b"/>
            <a:pathLst>
              <a:path w="2357754" h="1071880">
                <a:moveTo>
                  <a:pt x="0" y="178562"/>
                </a:moveTo>
                <a:lnTo>
                  <a:pt x="6374" y="131071"/>
                </a:lnTo>
                <a:lnTo>
                  <a:pt x="24365" y="88410"/>
                </a:lnTo>
                <a:lnTo>
                  <a:pt x="52276" y="52276"/>
                </a:lnTo>
                <a:lnTo>
                  <a:pt x="88410" y="24365"/>
                </a:lnTo>
                <a:lnTo>
                  <a:pt x="131071" y="6374"/>
                </a:lnTo>
                <a:lnTo>
                  <a:pt x="178562" y="0"/>
                </a:lnTo>
                <a:lnTo>
                  <a:pt x="2179066" y="0"/>
                </a:lnTo>
                <a:lnTo>
                  <a:pt x="2226512" y="6374"/>
                </a:lnTo>
                <a:lnTo>
                  <a:pt x="2269160" y="24365"/>
                </a:lnTo>
                <a:lnTo>
                  <a:pt x="2305304" y="52276"/>
                </a:lnTo>
                <a:lnTo>
                  <a:pt x="2333234" y="88410"/>
                </a:lnTo>
                <a:lnTo>
                  <a:pt x="2351245" y="131071"/>
                </a:lnTo>
                <a:lnTo>
                  <a:pt x="2357628" y="178562"/>
                </a:lnTo>
                <a:lnTo>
                  <a:pt x="2357628" y="892809"/>
                </a:lnTo>
                <a:lnTo>
                  <a:pt x="2351245" y="940256"/>
                </a:lnTo>
                <a:lnTo>
                  <a:pt x="2333234" y="982904"/>
                </a:lnTo>
                <a:lnTo>
                  <a:pt x="2305304" y="1019047"/>
                </a:lnTo>
                <a:lnTo>
                  <a:pt x="2269160" y="1046978"/>
                </a:lnTo>
                <a:lnTo>
                  <a:pt x="2226512" y="1064989"/>
                </a:lnTo>
                <a:lnTo>
                  <a:pt x="2179066" y="1071371"/>
                </a:lnTo>
                <a:lnTo>
                  <a:pt x="178562" y="1071371"/>
                </a:lnTo>
                <a:lnTo>
                  <a:pt x="131071" y="1064989"/>
                </a:lnTo>
                <a:lnTo>
                  <a:pt x="88410" y="1046978"/>
                </a:lnTo>
                <a:lnTo>
                  <a:pt x="52276" y="1019048"/>
                </a:lnTo>
                <a:lnTo>
                  <a:pt x="24365" y="982904"/>
                </a:lnTo>
                <a:lnTo>
                  <a:pt x="6374" y="940256"/>
                </a:lnTo>
                <a:lnTo>
                  <a:pt x="0" y="892809"/>
                </a:lnTo>
                <a:lnTo>
                  <a:pt x="0" y="178562"/>
                </a:lnTo>
                <a:close/>
              </a:path>
            </a:pathLst>
          </a:custGeom>
          <a:solidFill>
            <a:schemeClr val="accent2">
              <a:lumMod val="40000"/>
              <a:lumOff val="60000"/>
            </a:schemeClr>
          </a:solidFill>
          <a:ln w="19812">
            <a:solidFill>
              <a:srgbClr val="688E18"/>
            </a:solidFill>
          </a:ln>
        </p:spPr>
        <p:txBody>
          <a:bodyPr wrap="square" lIns="0" tIns="0" rIns="0" bIns="0" rtlCol="0"/>
          <a:lstStyle/>
          <a:p>
            <a:pPr algn="ctr"/>
            <a:endParaRPr lang="it-IT" sz="1400" b="1" dirty="0">
              <a:solidFill>
                <a:schemeClr val="accent1"/>
              </a:solidFill>
            </a:endParaRPr>
          </a:p>
          <a:p>
            <a:pPr algn="ctr"/>
            <a:r>
              <a:rPr lang="it-IT" sz="1400" b="1" dirty="0">
                <a:solidFill>
                  <a:schemeClr val="accent1"/>
                </a:solidFill>
              </a:rPr>
              <a:t>BARRIERE E         FACILITATORI</a:t>
            </a:r>
            <a:endParaRPr sz="1400" b="1" dirty="0">
              <a:solidFill>
                <a:schemeClr val="accent1"/>
              </a:solidFill>
            </a:endParaRPr>
          </a:p>
        </p:txBody>
      </p:sp>
      <p:sp>
        <p:nvSpPr>
          <p:cNvPr id="66" name="object 36"/>
          <p:cNvSpPr/>
          <p:nvPr/>
        </p:nvSpPr>
        <p:spPr>
          <a:xfrm rot="762304">
            <a:off x="7050776" y="2754917"/>
            <a:ext cx="539115" cy="528955"/>
          </a:xfrm>
          <a:custGeom>
            <a:avLst/>
            <a:gdLst/>
            <a:ahLst/>
            <a:cxnLst/>
            <a:rect l="l" t="t" r="r" b="b"/>
            <a:pathLst>
              <a:path w="539114" h="528954">
                <a:moveTo>
                  <a:pt x="235838" y="0"/>
                </a:moveTo>
                <a:lnTo>
                  <a:pt x="309879" y="77469"/>
                </a:lnTo>
                <a:lnTo>
                  <a:pt x="0" y="373506"/>
                </a:lnTo>
                <a:lnTo>
                  <a:pt x="147954" y="528446"/>
                </a:lnTo>
                <a:lnTo>
                  <a:pt x="457962" y="232410"/>
                </a:lnTo>
                <a:lnTo>
                  <a:pt x="532002" y="309879"/>
                </a:lnTo>
                <a:lnTo>
                  <a:pt x="538861" y="6857"/>
                </a:lnTo>
                <a:lnTo>
                  <a:pt x="235838" y="0"/>
                </a:lnTo>
                <a:close/>
              </a:path>
            </a:pathLst>
          </a:custGeom>
          <a:solidFill>
            <a:srgbClr val="FFFF00"/>
          </a:solidFill>
          <a:ln>
            <a:solidFill>
              <a:schemeClr val="tx1"/>
            </a:solidFill>
          </a:ln>
        </p:spPr>
        <p:txBody>
          <a:bodyPr wrap="square" lIns="0" tIns="0" rIns="0" bIns="0" rtlCol="0"/>
          <a:lstStyle/>
          <a:p/>
        </p:txBody>
      </p:sp>
      <p:sp>
        <p:nvSpPr>
          <p:cNvPr id="67" name="Freccia in giù 66"/>
          <p:cNvSpPr/>
          <p:nvPr/>
        </p:nvSpPr>
        <p:spPr>
          <a:xfrm>
            <a:off x="1991205" y="4463038"/>
            <a:ext cx="225287" cy="26834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Freccia in giù 67"/>
          <p:cNvSpPr/>
          <p:nvPr/>
        </p:nvSpPr>
        <p:spPr>
          <a:xfrm rot="10800000">
            <a:off x="3706526" y="4468192"/>
            <a:ext cx="225287" cy="26834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Freccia in giù 68"/>
          <p:cNvSpPr/>
          <p:nvPr/>
        </p:nvSpPr>
        <p:spPr>
          <a:xfrm>
            <a:off x="3044279" y="5695474"/>
            <a:ext cx="225287" cy="26834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Freccia in giù 69"/>
          <p:cNvSpPr/>
          <p:nvPr/>
        </p:nvSpPr>
        <p:spPr>
          <a:xfrm rot="10800000">
            <a:off x="3793202" y="5666721"/>
            <a:ext cx="207372" cy="2588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object 8"/>
          <p:cNvSpPr/>
          <p:nvPr/>
        </p:nvSpPr>
        <p:spPr>
          <a:xfrm>
            <a:off x="7879400" y="3931089"/>
            <a:ext cx="2300991" cy="594220"/>
          </a:xfrm>
          <a:custGeom>
            <a:avLst/>
            <a:gdLst/>
            <a:ahLst/>
            <a:cxnLst/>
            <a:rect l="l" t="t" r="r" b="b"/>
            <a:pathLst>
              <a:path w="2735579" h="1073150">
                <a:moveTo>
                  <a:pt x="0" y="178815"/>
                </a:moveTo>
                <a:lnTo>
                  <a:pt x="6384" y="131262"/>
                </a:lnTo>
                <a:lnTo>
                  <a:pt x="24402" y="88542"/>
                </a:lnTo>
                <a:lnTo>
                  <a:pt x="52355" y="52355"/>
                </a:lnTo>
                <a:lnTo>
                  <a:pt x="88542" y="24402"/>
                </a:lnTo>
                <a:lnTo>
                  <a:pt x="131262" y="6384"/>
                </a:lnTo>
                <a:lnTo>
                  <a:pt x="178815" y="0"/>
                </a:lnTo>
                <a:lnTo>
                  <a:pt x="2556763" y="0"/>
                </a:lnTo>
                <a:lnTo>
                  <a:pt x="2604317" y="6384"/>
                </a:lnTo>
                <a:lnTo>
                  <a:pt x="2647037" y="24402"/>
                </a:lnTo>
                <a:lnTo>
                  <a:pt x="2683224" y="52355"/>
                </a:lnTo>
                <a:lnTo>
                  <a:pt x="2711177" y="88542"/>
                </a:lnTo>
                <a:lnTo>
                  <a:pt x="2729195" y="131262"/>
                </a:lnTo>
                <a:lnTo>
                  <a:pt x="2735579" y="178815"/>
                </a:lnTo>
                <a:lnTo>
                  <a:pt x="2735579" y="894079"/>
                </a:lnTo>
                <a:lnTo>
                  <a:pt x="2729195" y="941615"/>
                </a:lnTo>
                <a:lnTo>
                  <a:pt x="2711177" y="984330"/>
                </a:lnTo>
                <a:lnTo>
                  <a:pt x="2683224" y="1020521"/>
                </a:lnTo>
                <a:lnTo>
                  <a:pt x="2647037" y="1048481"/>
                </a:lnTo>
                <a:lnTo>
                  <a:pt x="2604317" y="1066508"/>
                </a:lnTo>
                <a:lnTo>
                  <a:pt x="2556763" y="1072895"/>
                </a:lnTo>
                <a:lnTo>
                  <a:pt x="178815" y="1072895"/>
                </a:lnTo>
                <a:lnTo>
                  <a:pt x="131262" y="1066508"/>
                </a:lnTo>
                <a:lnTo>
                  <a:pt x="88542" y="1048481"/>
                </a:lnTo>
                <a:lnTo>
                  <a:pt x="52355" y="1020521"/>
                </a:lnTo>
                <a:lnTo>
                  <a:pt x="24402" y="984330"/>
                </a:lnTo>
                <a:lnTo>
                  <a:pt x="6384" y="941615"/>
                </a:lnTo>
                <a:lnTo>
                  <a:pt x="0" y="894079"/>
                </a:lnTo>
                <a:lnTo>
                  <a:pt x="0" y="178815"/>
                </a:lnTo>
                <a:close/>
              </a:path>
            </a:pathLst>
          </a:custGeom>
          <a:solidFill>
            <a:schemeClr val="accent2">
              <a:lumMod val="40000"/>
              <a:lumOff val="60000"/>
            </a:schemeClr>
          </a:solidFill>
          <a:ln w="19811">
            <a:solidFill>
              <a:srgbClr val="688E18"/>
            </a:solidFill>
          </a:ln>
        </p:spPr>
        <p:txBody>
          <a:bodyPr wrap="square" lIns="0" tIns="0" rIns="0" bIns="0" rtlCol="0"/>
          <a:lstStyle/>
          <a:p>
            <a:pPr algn="ctr"/>
            <a:endParaRPr lang="it-IT" sz="800" dirty="0"/>
          </a:p>
          <a:p>
            <a:pPr algn="ctr"/>
            <a:r>
              <a:rPr lang="it-IT" sz="1400" b="1" dirty="0">
                <a:solidFill>
                  <a:schemeClr val="accent1"/>
                </a:solidFill>
              </a:rPr>
              <a:t>ASSI</a:t>
            </a:r>
            <a:endParaRPr lang="it-IT" sz="1400" b="1" dirty="0">
              <a:solidFill>
                <a:schemeClr val="accent1"/>
              </a:solidFill>
            </a:endParaRPr>
          </a:p>
          <a:p>
            <a:pPr algn="ctr"/>
            <a:r>
              <a:rPr lang="it-IT" sz="1400" b="1" dirty="0">
                <a:solidFill>
                  <a:schemeClr val="accent1"/>
                </a:solidFill>
              </a:rPr>
              <a:t> DIMENSIONI</a:t>
            </a:r>
            <a:endParaRPr lang="it-IT" sz="1400" b="1" dirty="0">
              <a:solidFill>
                <a:schemeClr val="accent1"/>
              </a:solidFill>
            </a:endParaRPr>
          </a:p>
          <a:p>
            <a:endParaRPr dirty="0"/>
          </a:p>
        </p:txBody>
      </p:sp>
      <p:sp>
        <p:nvSpPr>
          <p:cNvPr id="78" name="object 34"/>
          <p:cNvSpPr/>
          <p:nvPr/>
        </p:nvSpPr>
        <p:spPr>
          <a:xfrm rot="712540">
            <a:off x="6645026" y="4551741"/>
            <a:ext cx="596265" cy="504190"/>
          </a:xfrm>
          <a:custGeom>
            <a:avLst/>
            <a:gdLst/>
            <a:ahLst/>
            <a:cxnLst/>
            <a:rect l="l" t="t" r="r" b="b"/>
            <a:pathLst>
              <a:path w="596264" h="504189">
                <a:moveTo>
                  <a:pt x="117856" y="0"/>
                </a:moveTo>
                <a:lnTo>
                  <a:pt x="0" y="178943"/>
                </a:lnTo>
                <a:lnTo>
                  <a:pt x="358140" y="414527"/>
                </a:lnTo>
                <a:lnTo>
                  <a:pt x="299212" y="504063"/>
                </a:lnTo>
                <a:lnTo>
                  <a:pt x="596011" y="442849"/>
                </a:lnTo>
                <a:lnTo>
                  <a:pt x="534797" y="146050"/>
                </a:lnTo>
                <a:lnTo>
                  <a:pt x="475869" y="235584"/>
                </a:lnTo>
                <a:lnTo>
                  <a:pt x="117856" y="0"/>
                </a:lnTo>
                <a:close/>
              </a:path>
            </a:pathLst>
          </a:custGeom>
          <a:solidFill>
            <a:srgbClr val="FFFF00"/>
          </a:solidFill>
          <a:ln>
            <a:solidFill>
              <a:schemeClr val="tx1"/>
            </a:solidFill>
          </a:ln>
        </p:spPr>
        <p:txBody>
          <a:bodyPr wrap="square" lIns="0" tIns="0" rIns="0" bIns="0" rtlCol="0"/>
          <a:lstStyle/>
          <a:p/>
        </p:txBody>
      </p:sp>
      <p:sp>
        <p:nvSpPr>
          <p:cNvPr id="82" name="object 32"/>
          <p:cNvSpPr/>
          <p:nvPr/>
        </p:nvSpPr>
        <p:spPr>
          <a:xfrm>
            <a:off x="4602633" y="2692076"/>
            <a:ext cx="572770" cy="517525"/>
          </a:xfrm>
          <a:custGeom>
            <a:avLst/>
            <a:gdLst/>
            <a:ahLst/>
            <a:cxnLst/>
            <a:rect l="l" t="t" r="r" b="b"/>
            <a:pathLst>
              <a:path w="572770" h="517525">
                <a:moveTo>
                  <a:pt x="300863" y="0"/>
                </a:moveTo>
                <a:lnTo>
                  <a:pt x="0" y="37084"/>
                </a:lnTo>
                <a:lnTo>
                  <a:pt x="36956" y="337820"/>
                </a:lnTo>
                <a:lnTo>
                  <a:pt x="102996" y="253364"/>
                </a:lnTo>
                <a:lnTo>
                  <a:pt x="440689" y="517271"/>
                </a:lnTo>
                <a:lnTo>
                  <a:pt x="572642" y="348361"/>
                </a:lnTo>
                <a:lnTo>
                  <a:pt x="234823" y="84455"/>
                </a:lnTo>
                <a:lnTo>
                  <a:pt x="300863" y="0"/>
                </a:lnTo>
                <a:close/>
              </a:path>
            </a:pathLst>
          </a:custGeom>
          <a:solidFill>
            <a:srgbClr val="FFFF00"/>
          </a:solidFill>
          <a:ln>
            <a:solidFill>
              <a:schemeClr val="tx1"/>
            </a:solidFill>
          </a:ln>
        </p:spPr>
        <p:txBody>
          <a:bodyPr wrap="square" lIns="0" tIns="0" rIns="0" bIns="0" rtlCol="0"/>
          <a:lstStyle/>
          <a:p>
            <a:endParaRPr dirty="0"/>
          </a:p>
        </p:txBody>
      </p:sp>
      <p:sp>
        <p:nvSpPr>
          <p:cNvPr id="5" name="Rettangolo con angoli arrotondati 4"/>
          <p:cNvSpPr/>
          <p:nvPr/>
        </p:nvSpPr>
        <p:spPr>
          <a:xfrm>
            <a:off x="7432067" y="5509317"/>
            <a:ext cx="2153867" cy="94950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accent1"/>
                </a:solidFill>
              </a:rPr>
              <a:t>CAPACITA’</a:t>
            </a:r>
            <a:endParaRPr lang="it-IT" sz="1400" b="1" dirty="0">
              <a:solidFill>
                <a:schemeClr val="accent1"/>
              </a:solidFill>
            </a:endParaRPr>
          </a:p>
          <a:p>
            <a:pPr algn="ctr"/>
            <a:endParaRPr lang="it-IT" sz="1400" b="1" dirty="0">
              <a:solidFill>
                <a:schemeClr val="accent1"/>
              </a:solidFill>
            </a:endParaRPr>
          </a:p>
          <a:p>
            <a:pPr algn="ctr"/>
            <a:r>
              <a:rPr lang="it-IT" sz="1400" b="1" dirty="0">
                <a:solidFill>
                  <a:schemeClr val="accent1"/>
                </a:solidFill>
              </a:rPr>
              <a:t>PERFORMANCE</a:t>
            </a:r>
            <a:endParaRPr lang="it-IT" sz="1400" b="1" dirty="0">
              <a:solidFill>
                <a:schemeClr val="accent1"/>
              </a:solidFill>
            </a:endParaRPr>
          </a:p>
          <a:p>
            <a:pPr algn="ctr"/>
            <a:r>
              <a:rPr lang="it-IT" sz="1400" b="1" dirty="0">
                <a:solidFill>
                  <a:schemeClr val="accent1"/>
                </a:solidFill>
              </a:rPr>
              <a:t>POTENZIALITA</a:t>
            </a:r>
            <a:r>
              <a:rPr lang="it-IT" sz="1400" dirty="0">
                <a:solidFill>
                  <a:schemeClr val="tx1"/>
                </a:solidFill>
              </a:rPr>
              <a:t>’</a:t>
            </a:r>
            <a:endParaRPr lang="it-IT" sz="1400" dirty="0">
              <a:solidFill>
                <a:schemeClr val="tx1"/>
              </a:solidFill>
            </a:endParaRPr>
          </a:p>
        </p:txBody>
      </p:sp>
      <p:sp>
        <p:nvSpPr>
          <p:cNvPr id="77" name="object 32"/>
          <p:cNvSpPr/>
          <p:nvPr/>
        </p:nvSpPr>
        <p:spPr>
          <a:xfrm rot="10204777">
            <a:off x="7077406" y="4059977"/>
            <a:ext cx="572770" cy="517525"/>
          </a:xfrm>
          <a:custGeom>
            <a:avLst/>
            <a:gdLst/>
            <a:ahLst/>
            <a:cxnLst/>
            <a:rect l="l" t="t" r="r" b="b"/>
            <a:pathLst>
              <a:path w="572770" h="517525">
                <a:moveTo>
                  <a:pt x="300863" y="0"/>
                </a:moveTo>
                <a:lnTo>
                  <a:pt x="0" y="37084"/>
                </a:lnTo>
                <a:lnTo>
                  <a:pt x="36956" y="337820"/>
                </a:lnTo>
                <a:lnTo>
                  <a:pt x="102996" y="253364"/>
                </a:lnTo>
                <a:lnTo>
                  <a:pt x="440689" y="517271"/>
                </a:lnTo>
                <a:lnTo>
                  <a:pt x="572642" y="348361"/>
                </a:lnTo>
                <a:lnTo>
                  <a:pt x="234823" y="84455"/>
                </a:lnTo>
                <a:lnTo>
                  <a:pt x="300863" y="0"/>
                </a:lnTo>
                <a:close/>
              </a:path>
            </a:pathLst>
          </a:custGeom>
          <a:solidFill>
            <a:srgbClr val="FFFF00"/>
          </a:solidFill>
          <a:ln>
            <a:solidFill>
              <a:schemeClr val="tx1"/>
            </a:solidFill>
          </a:ln>
        </p:spPr>
        <p:txBody>
          <a:bodyPr wrap="square" lIns="0" tIns="0" rIns="0" bIns="0" rtlCol="0"/>
          <a:lstStyle/>
          <a:p>
            <a:endParaRPr dirty="0"/>
          </a:p>
        </p:txBody>
      </p:sp>
      <p:sp>
        <p:nvSpPr>
          <p:cNvPr id="83" name="object 32"/>
          <p:cNvSpPr/>
          <p:nvPr/>
        </p:nvSpPr>
        <p:spPr>
          <a:xfrm rot="8544239">
            <a:off x="7228637" y="3399059"/>
            <a:ext cx="572770" cy="517525"/>
          </a:xfrm>
          <a:custGeom>
            <a:avLst/>
            <a:gdLst/>
            <a:ahLst/>
            <a:cxnLst/>
            <a:rect l="l" t="t" r="r" b="b"/>
            <a:pathLst>
              <a:path w="572770" h="517525">
                <a:moveTo>
                  <a:pt x="300863" y="0"/>
                </a:moveTo>
                <a:lnTo>
                  <a:pt x="0" y="37084"/>
                </a:lnTo>
                <a:lnTo>
                  <a:pt x="36956" y="337820"/>
                </a:lnTo>
                <a:lnTo>
                  <a:pt x="102996" y="253364"/>
                </a:lnTo>
                <a:lnTo>
                  <a:pt x="440689" y="517271"/>
                </a:lnTo>
                <a:lnTo>
                  <a:pt x="572642" y="348361"/>
                </a:lnTo>
                <a:lnTo>
                  <a:pt x="234823" y="84455"/>
                </a:lnTo>
                <a:lnTo>
                  <a:pt x="300863" y="0"/>
                </a:lnTo>
                <a:close/>
              </a:path>
            </a:pathLst>
          </a:custGeom>
          <a:solidFill>
            <a:srgbClr val="FFFF00"/>
          </a:solidFill>
          <a:ln>
            <a:solidFill>
              <a:schemeClr val="tx1"/>
            </a:solidFill>
          </a:ln>
        </p:spPr>
        <p:txBody>
          <a:bodyPr wrap="square" lIns="0" tIns="0" rIns="0" bIns="0" rtlCol="0"/>
          <a:lstStyle/>
          <a:p>
            <a:endParaRPr dirty="0"/>
          </a:p>
        </p:txBody>
      </p:sp>
      <p:sp>
        <p:nvSpPr>
          <p:cNvPr id="84" name="object 32"/>
          <p:cNvSpPr/>
          <p:nvPr/>
        </p:nvSpPr>
        <p:spPr>
          <a:xfrm rot="5400000">
            <a:off x="6584179" y="2247454"/>
            <a:ext cx="572770" cy="517525"/>
          </a:xfrm>
          <a:custGeom>
            <a:avLst/>
            <a:gdLst/>
            <a:ahLst/>
            <a:cxnLst/>
            <a:rect l="l" t="t" r="r" b="b"/>
            <a:pathLst>
              <a:path w="572770" h="517525">
                <a:moveTo>
                  <a:pt x="300863" y="0"/>
                </a:moveTo>
                <a:lnTo>
                  <a:pt x="0" y="37084"/>
                </a:lnTo>
                <a:lnTo>
                  <a:pt x="36956" y="337820"/>
                </a:lnTo>
                <a:lnTo>
                  <a:pt x="102996" y="253364"/>
                </a:lnTo>
                <a:lnTo>
                  <a:pt x="440689" y="517271"/>
                </a:lnTo>
                <a:lnTo>
                  <a:pt x="572642" y="348361"/>
                </a:lnTo>
                <a:lnTo>
                  <a:pt x="234823" y="84455"/>
                </a:lnTo>
                <a:lnTo>
                  <a:pt x="300863" y="0"/>
                </a:lnTo>
                <a:close/>
              </a:path>
            </a:pathLst>
          </a:custGeom>
          <a:solidFill>
            <a:srgbClr val="FFFF00"/>
          </a:solidFill>
          <a:ln>
            <a:solidFill>
              <a:schemeClr val="tx1"/>
            </a:solidFill>
          </a:ln>
        </p:spPr>
        <p:txBody>
          <a:bodyPr wrap="square" lIns="0" tIns="0" rIns="0" bIns="0" rtlCol="0"/>
          <a:lstStyle/>
          <a:p>
            <a:endParaRPr dirty="0"/>
          </a:p>
        </p:txBody>
      </p:sp>
      <p:sp>
        <p:nvSpPr>
          <p:cNvPr id="85" name="object 32"/>
          <p:cNvSpPr/>
          <p:nvPr/>
        </p:nvSpPr>
        <p:spPr>
          <a:xfrm rot="3088372">
            <a:off x="5794917" y="2099815"/>
            <a:ext cx="572770" cy="517525"/>
          </a:xfrm>
          <a:custGeom>
            <a:avLst/>
            <a:gdLst/>
            <a:ahLst/>
            <a:cxnLst/>
            <a:rect l="l" t="t" r="r" b="b"/>
            <a:pathLst>
              <a:path w="572770" h="517525">
                <a:moveTo>
                  <a:pt x="300863" y="0"/>
                </a:moveTo>
                <a:lnTo>
                  <a:pt x="0" y="37084"/>
                </a:lnTo>
                <a:lnTo>
                  <a:pt x="36956" y="337820"/>
                </a:lnTo>
                <a:lnTo>
                  <a:pt x="102996" y="253364"/>
                </a:lnTo>
                <a:lnTo>
                  <a:pt x="440689" y="517271"/>
                </a:lnTo>
                <a:lnTo>
                  <a:pt x="572642" y="348361"/>
                </a:lnTo>
                <a:lnTo>
                  <a:pt x="234823" y="84455"/>
                </a:lnTo>
                <a:lnTo>
                  <a:pt x="300863" y="0"/>
                </a:lnTo>
                <a:close/>
              </a:path>
            </a:pathLst>
          </a:custGeom>
          <a:solidFill>
            <a:srgbClr val="FFFF00"/>
          </a:solidFill>
          <a:ln>
            <a:solidFill>
              <a:schemeClr val="tx1"/>
            </a:solidFill>
          </a:ln>
        </p:spPr>
        <p:txBody>
          <a:bodyPr wrap="square" lIns="0" tIns="0" rIns="0" bIns="0" rtlCol="0"/>
          <a:lstStyle/>
          <a:p>
            <a:endParaRPr dirty="0"/>
          </a:p>
        </p:txBody>
      </p:sp>
      <p:sp>
        <p:nvSpPr>
          <p:cNvPr id="86" name="object 32"/>
          <p:cNvSpPr/>
          <p:nvPr/>
        </p:nvSpPr>
        <p:spPr>
          <a:xfrm rot="1140753">
            <a:off x="5033459" y="2225737"/>
            <a:ext cx="572770" cy="517525"/>
          </a:xfrm>
          <a:custGeom>
            <a:avLst/>
            <a:gdLst/>
            <a:ahLst/>
            <a:cxnLst/>
            <a:rect l="l" t="t" r="r" b="b"/>
            <a:pathLst>
              <a:path w="572770" h="517525">
                <a:moveTo>
                  <a:pt x="300863" y="0"/>
                </a:moveTo>
                <a:lnTo>
                  <a:pt x="0" y="37084"/>
                </a:lnTo>
                <a:lnTo>
                  <a:pt x="36956" y="337820"/>
                </a:lnTo>
                <a:lnTo>
                  <a:pt x="102996" y="253364"/>
                </a:lnTo>
                <a:lnTo>
                  <a:pt x="440689" y="517271"/>
                </a:lnTo>
                <a:lnTo>
                  <a:pt x="572642" y="348361"/>
                </a:lnTo>
                <a:lnTo>
                  <a:pt x="234823" y="84455"/>
                </a:lnTo>
                <a:lnTo>
                  <a:pt x="300863" y="0"/>
                </a:lnTo>
                <a:close/>
              </a:path>
            </a:pathLst>
          </a:custGeom>
          <a:solidFill>
            <a:srgbClr val="FFFF00"/>
          </a:solidFill>
          <a:ln>
            <a:solidFill>
              <a:schemeClr val="tx1"/>
            </a:solidFill>
          </a:ln>
        </p:spPr>
        <p:txBody>
          <a:bodyPr wrap="square" lIns="0" tIns="0" rIns="0" bIns="0" rtlCol="0"/>
          <a:lstStyle/>
          <a:p>
            <a:endParaRPr dirty="0"/>
          </a:p>
        </p:txBody>
      </p:sp>
      <p:sp>
        <p:nvSpPr>
          <p:cNvPr id="87" name="object 32"/>
          <p:cNvSpPr/>
          <p:nvPr/>
        </p:nvSpPr>
        <p:spPr>
          <a:xfrm rot="19490240">
            <a:off x="4371670" y="3332363"/>
            <a:ext cx="572770" cy="517525"/>
          </a:xfrm>
          <a:custGeom>
            <a:avLst/>
            <a:gdLst/>
            <a:ahLst/>
            <a:cxnLst/>
            <a:rect l="l" t="t" r="r" b="b"/>
            <a:pathLst>
              <a:path w="572770" h="517525">
                <a:moveTo>
                  <a:pt x="300863" y="0"/>
                </a:moveTo>
                <a:lnTo>
                  <a:pt x="0" y="37084"/>
                </a:lnTo>
                <a:lnTo>
                  <a:pt x="36956" y="337820"/>
                </a:lnTo>
                <a:lnTo>
                  <a:pt x="102996" y="253364"/>
                </a:lnTo>
                <a:lnTo>
                  <a:pt x="440689" y="517271"/>
                </a:lnTo>
                <a:lnTo>
                  <a:pt x="572642" y="348361"/>
                </a:lnTo>
                <a:lnTo>
                  <a:pt x="234823" y="84455"/>
                </a:lnTo>
                <a:lnTo>
                  <a:pt x="300863" y="0"/>
                </a:lnTo>
                <a:close/>
              </a:path>
            </a:pathLst>
          </a:custGeom>
          <a:solidFill>
            <a:srgbClr val="FFFF00"/>
          </a:solidFill>
          <a:ln>
            <a:solidFill>
              <a:schemeClr val="tx1"/>
            </a:solidFill>
          </a:ln>
        </p:spPr>
        <p:txBody>
          <a:bodyPr wrap="square" lIns="0" tIns="0" rIns="0" bIns="0" rtlCol="0"/>
          <a:lstStyle/>
          <a:p>
            <a:endParaRPr dirty="0"/>
          </a:p>
        </p:txBody>
      </p:sp>
      <p:sp>
        <p:nvSpPr>
          <p:cNvPr id="88" name="object 32"/>
          <p:cNvSpPr/>
          <p:nvPr/>
        </p:nvSpPr>
        <p:spPr>
          <a:xfrm rot="13893851">
            <a:off x="5789763" y="4803491"/>
            <a:ext cx="537633" cy="487652"/>
          </a:xfrm>
          <a:custGeom>
            <a:avLst/>
            <a:gdLst/>
            <a:ahLst/>
            <a:cxnLst/>
            <a:rect l="l" t="t" r="r" b="b"/>
            <a:pathLst>
              <a:path w="572770" h="517525">
                <a:moveTo>
                  <a:pt x="300863" y="0"/>
                </a:moveTo>
                <a:lnTo>
                  <a:pt x="0" y="37084"/>
                </a:lnTo>
                <a:lnTo>
                  <a:pt x="36956" y="337820"/>
                </a:lnTo>
                <a:lnTo>
                  <a:pt x="102996" y="253364"/>
                </a:lnTo>
                <a:lnTo>
                  <a:pt x="440689" y="517271"/>
                </a:lnTo>
                <a:lnTo>
                  <a:pt x="572642" y="348361"/>
                </a:lnTo>
                <a:lnTo>
                  <a:pt x="234823" y="84455"/>
                </a:lnTo>
                <a:lnTo>
                  <a:pt x="300863" y="0"/>
                </a:lnTo>
                <a:close/>
              </a:path>
            </a:pathLst>
          </a:custGeom>
          <a:solidFill>
            <a:srgbClr val="FFFF00"/>
          </a:solidFill>
          <a:ln>
            <a:solidFill>
              <a:schemeClr val="tx1"/>
            </a:solidFill>
          </a:ln>
        </p:spPr>
        <p:txBody>
          <a:bodyPr wrap="square" lIns="0" tIns="0" rIns="0" bIns="0" rtlCol="0"/>
          <a:lstStyle/>
          <a:p>
            <a:endParaRPr dirty="0"/>
          </a:p>
        </p:txBody>
      </p:sp>
      <p:sp>
        <p:nvSpPr>
          <p:cNvPr id="89" name="object 32"/>
          <p:cNvSpPr/>
          <p:nvPr/>
        </p:nvSpPr>
        <p:spPr>
          <a:xfrm rot="16510463">
            <a:off x="4916648" y="4554545"/>
            <a:ext cx="572770" cy="517525"/>
          </a:xfrm>
          <a:custGeom>
            <a:avLst/>
            <a:gdLst/>
            <a:ahLst/>
            <a:cxnLst/>
            <a:rect l="l" t="t" r="r" b="b"/>
            <a:pathLst>
              <a:path w="572770" h="517525">
                <a:moveTo>
                  <a:pt x="300863" y="0"/>
                </a:moveTo>
                <a:lnTo>
                  <a:pt x="0" y="37084"/>
                </a:lnTo>
                <a:lnTo>
                  <a:pt x="36956" y="337820"/>
                </a:lnTo>
                <a:lnTo>
                  <a:pt x="102996" y="253364"/>
                </a:lnTo>
                <a:lnTo>
                  <a:pt x="440689" y="517271"/>
                </a:lnTo>
                <a:lnTo>
                  <a:pt x="572642" y="348361"/>
                </a:lnTo>
                <a:lnTo>
                  <a:pt x="234823" y="84455"/>
                </a:lnTo>
                <a:lnTo>
                  <a:pt x="300863" y="0"/>
                </a:lnTo>
                <a:close/>
              </a:path>
            </a:pathLst>
          </a:custGeom>
          <a:solidFill>
            <a:srgbClr val="FFFF00"/>
          </a:solidFill>
          <a:ln>
            <a:solidFill>
              <a:schemeClr val="tx1"/>
            </a:solidFill>
          </a:ln>
        </p:spPr>
        <p:txBody>
          <a:bodyPr wrap="square" lIns="0" tIns="0" rIns="0" bIns="0" rtlCol="0"/>
          <a:lstStyle/>
          <a:p>
            <a:endParaRPr dirty="0"/>
          </a:p>
        </p:txBody>
      </p:sp>
      <p:sp>
        <p:nvSpPr>
          <p:cNvPr id="9" name="Rettangolo con angoli arrotondati 8"/>
          <p:cNvSpPr/>
          <p:nvPr/>
        </p:nvSpPr>
        <p:spPr>
          <a:xfrm>
            <a:off x="1977446" y="2334167"/>
            <a:ext cx="2261084" cy="64745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accent1"/>
                </a:solidFill>
              </a:rPr>
              <a:t>OSSERVAZIONI</a:t>
            </a:r>
            <a:endParaRPr lang="it-IT" sz="1400" b="1" dirty="0">
              <a:solidFill>
                <a:schemeClr val="accent1"/>
              </a:solidFill>
            </a:endParaRPr>
          </a:p>
          <a:p>
            <a:pPr algn="ctr"/>
            <a:r>
              <a:rPr lang="it-IT" sz="1400" b="1" dirty="0">
                <a:solidFill>
                  <a:schemeClr val="accent1"/>
                </a:solidFill>
              </a:rPr>
              <a:t>INTERVENTI</a:t>
            </a:r>
            <a:endParaRPr lang="it-IT" sz="1400" b="1" dirty="0">
              <a:solidFill>
                <a:schemeClr val="accent1"/>
              </a:solidFill>
            </a:endParaRPr>
          </a:p>
        </p:txBody>
      </p:sp>
      <p:sp>
        <p:nvSpPr>
          <p:cNvPr id="13" name="Rettangolo con angoli arrotondati 12"/>
          <p:cNvSpPr/>
          <p:nvPr/>
        </p:nvSpPr>
        <p:spPr>
          <a:xfrm>
            <a:off x="1845723" y="3093326"/>
            <a:ext cx="2301838" cy="83776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accent1"/>
                </a:solidFill>
              </a:rPr>
              <a:t>AMBIENTE COME CONTESTO DI APPRENDIMENTO INCLUSIVO</a:t>
            </a:r>
            <a:endParaRPr lang="it-IT" sz="1400" b="1" dirty="0">
              <a:solidFill>
                <a:schemeClr val="accent1"/>
              </a:solidFill>
            </a:endParaRPr>
          </a:p>
        </p:txBody>
      </p:sp>
      <p:sp>
        <p:nvSpPr>
          <p:cNvPr id="17" name="Rettangolo con angoli arrotondati 16"/>
          <p:cNvSpPr/>
          <p:nvPr/>
        </p:nvSpPr>
        <p:spPr>
          <a:xfrm>
            <a:off x="8028866" y="3192143"/>
            <a:ext cx="2315821" cy="59816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accent1"/>
                </a:solidFill>
              </a:rPr>
              <a:t>PEI PROVVISORIO</a:t>
            </a:r>
            <a:endParaRPr lang="it-IT" sz="1400" b="1" dirty="0">
              <a:solidFill>
                <a:schemeClr val="accent1"/>
              </a:solidFill>
            </a:endParaRPr>
          </a:p>
        </p:txBody>
      </p:sp>
      <p:sp>
        <p:nvSpPr>
          <p:cNvPr id="90" name="Freccia in giù 89"/>
          <p:cNvSpPr/>
          <p:nvPr/>
        </p:nvSpPr>
        <p:spPr>
          <a:xfrm>
            <a:off x="8306691" y="5765243"/>
            <a:ext cx="215182" cy="211138"/>
          </a:xfrm>
          <a:prstGeom prst="down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bject 8"/>
          <p:cNvSpPr/>
          <p:nvPr/>
        </p:nvSpPr>
        <p:spPr>
          <a:xfrm>
            <a:off x="7690474" y="4780525"/>
            <a:ext cx="2300991" cy="594220"/>
          </a:xfrm>
          <a:custGeom>
            <a:avLst/>
            <a:gdLst/>
            <a:ahLst/>
            <a:cxnLst/>
            <a:rect l="l" t="t" r="r" b="b"/>
            <a:pathLst>
              <a:path w="2735579" h="1073150">
                <a:moveTo>
                  <a:pt x="0" y="178815"/>
                </a:moveTo>
                <a:lnTo>
                  <a:pt x="6384" y="131262"/>
                </a:lnTo>
                <a:lnTo>
                  <a:pt x="24402" y="88542"/>
                </a:lnTo>
                <a:lnTo>
                  <a:pt x="52355" y="52355"/>
                </a:lnTo>
                <a:lnTo>
                  <a:pt x="88542" y="24402"/>
                </a:lnTo>
                <a:lnTo>
                  <a:pt x="131262" y="6384"/>
                </a:lnTo>
                <a:lnTo>
                  <a:pt x="178815" y="0"/>
                </a:lnTo>
                <a:lnTo>
                  <a:pt x="2556763" y="0"/>
                </a:lnTo>
                <a:lnTo>
                  <a:pt x="2604317" y="6384"/>
                </a:lnTo>
                <a:lnTo>
                  <a:pt x="2647037" y="24402"/>
                </a:lnTo>
                <a:lnTo>
                  <a:pt x="2683224" y="52355"/>
                </a:lnTo>
                <a:lnTo>
                  <a:pt x="2711177" y="88542"/>
                </a:lnTo>
                <a:lnTo>
                  <a:pt x="2729195" y="131262"/>
                </a:lnTo>
                <a:lnTo>
                  <a:pt x="2735579" y="178815"/>
                </a:lnTo>
                <a:lnTo>
                  <a:pt x="2735579" y="894079"/>
                </a:lnTo>
                <a:lnTo>
                  <a:pt x="2729195" y="941615"/>
                </a:lnTo>
                <a:lnTo>
                  <a:pt x="2711177" y="984330"/>
                </a:lnTo>
                <a:lnTo>
                  <a:pt x="2683224" y="1020521"/>
                </a:lnTo>
                <a:lnTo>
                  <a:pt x="2647037" y="1048481"/>
                </a:lnTo>
                <a:lnTo>
                  <a:pt x="2604317" y="1066508"/>
                </a:lnTo>
                <a:lnTo>
                  <a:pt x="2556763" y="1072895"/>
                </a:lnTo>
                <a:lnTo>
                  <a:pt x="178815" y="1072895"/>
                </a:lnTo>
                <a:lnTo>
                  <a:pt x="131262" y="1066508"/>
                </a:lnTo>
                <a:lnTo>
                  <a:pt x="88542" y="1048481"/>
                </a:lnTo>
                <a:lnTo>
                  <a:pt x="52355" y="1020521"/>
                </a:lnTo>
                <a:lnTo>
                  <a:pt x="24402" y="984330"/>
                </a:lnTo>
                <a:lnTo>
                  <a:pt x="6384" y="941615"/>
                </a:lnTo>
                <a:lnTo>
                  <a:pt x="0" y="894079"/>
                </a:lnTo>
                <a:lnTo>
                  <a:pt x="0" y="178815"/>
                </a:lnTo>
                <a:close/>
              </a:path>
            </a:pathLst>
          </a:custGeom>
          <a:solidFill>
            <a:schemeClr val="accent2">
              <a:lumMod val="40000"/>
              <a:lumOff val="60000"/>
            </a:schemeClr>
          </a:solidFill>
          <a:ln w="19811">
            <a:solidFill>
              <a:srgbClr val="688E18"/>
            </a:solidFill>
          </a:ln>
        </p:spPr>
        <p:txBody>
          <a:bodyPr wrap="square" lIns="0" tIns="0" rIns="0" bIns="0" rtlCol="0"/>
          <a:lstStyle/>
          <a:p>
            <a:pPr algn="ctr"/>
            <a:endParaRPr lang="it-IT" sz="800" dirty="0"/>
          </a:p>
          <a:p>
            <a:r>
              <a:rPr lang="it-IT" sz="1400" b="1" dirty="0">
                <a:solidFill>
                  <a:schemeClr val="accent1"/>
                </a:solidFill>
              </a:rPr>
              <a:t>                  ASSISTENZA</a:t>
            </a:r>
            <a:endParaRPr lang="it-IT" sz="1400" b="1" dirty="0">
              <a:solidFill>
                <a:schemeClr val="accent1"/>
              </a:solidFill>
            </a:endParaRPr>
          </a:p>
          <a:p>
            <a:r>
              <a:rPr lang="it-IT" dirty="0"/>
              <a:t> </a:t>
            </a:r>
            <a:endParaRPr dirty="0"/>
          </a:p>
        </p:txBody>
      </p:sp>
      <p:sp>
        <p:nvSpPr>
          <p:cNvPr id="10" name="Segnaposto piè di pagina 9"/>
          <p:cNvSpPr>
            <a:spLocks noGrp="1"/>
          </p:cNvSpPr>
          <p:nvPr>
            <p:ph type="ftr" sz="quarter" idx="11"/>
          </p:nvPr>
        </p:nvSpPr>
        <p:spPr>
          <a:xfrm>
            <a:off x="1" y="5883275"/>
            <a:ext cx="927652" cy="365125"/>
          </a:xfrm>
        </p:spPr>
        <p:txBody>
          <a:bodyPr/>
          <a:lstStyle/>
          <a:p>
            <a:r>
              <a:rPr lang="en-US"/>
              <a:t>Roberta Tardi</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1624013" y="1201167"/>
            <a:ext cx="8943974" cy="5267883"/>
          </a:xfrm>
          <a:prstGeom prst="rect">
            <a:avLst/>
          </a:prstGeom>
        </p:spPr>
      </p:pic>
      <p:sp>
        <p:nvSpPr>
          <p:cNvPr id="3" name="Titolo 1"/>
          <p:cNvSpPr txBox="1"/>
          <p:nvPr/>
        </p:nvSpPr>
        <p:spPr>
          <a:xfrm>
            <a:off x="1252539" y="160137"/>
            <a:ext cx="9601196" cy="727398"/>
          </a:xfrm>
          <a:prstGeom prst="rect">
            <a:avLst/>
          </a:prstGeom>
          <a:solidFill>
            <a:schemeClr val="accent2">
              <a:lumMod val="40000"/>
              <a:lumOff val="60000"/>
            </a:schemeClr>
          </a:solidFill>
        </p:spPr>
        <p:txBody>
          <a:bodyP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it-IT" dirty="0">
                <a:solidFill>
                  <a:schemeClr val="tx2"/>
                </a:solidFill>
                <a:latin typeface="Californian FB" panose="0207040306080B030204" pitchFamily="18" charset="0"/>
              </a:rPr>
              <a:t>Corrispondenza tra assi e dimensioni</a:t>
            </a:r>
            <a:endParaRPr lang="it-IT" dirty="0">
              <a:solidFill>
                <a:schemeClr val="tx2"/>
              </a:solidFill>
              <a:latin typeface="Californian FB" panose="0207040306080B030204" pitchFamily="18" charset="0"/>
            </a:endParaRPr>
          </a:p>
        </p:txBody>
      </p:sp>
      <p:sp>
        <p:nvSpPr>
          <p:cNvPr id="4" name="Segnaposto piè di pagina 3"/>
          <p:cNvSpPr>
            <a:spLocks noGrp="1"/>
          </p:cNvSpPr>
          <p:nvPr>
            <p:ph type="ftr" sz="quarter" idx="5"/>
          </p:nvPr>
        </p:nvSpPr>
        <p:spPr>
          <a:xfrm>
            <a:off x="0" y="6469050"/>
            <a:ext cx="1074052" cy="365125"/>
          </a:xfrm>
        </p:spPr>
        <p:txBody>
          <a:bodyPr/>
          <a:lstStyle/>
          <a:p>
            <a:r>
              <a:rPr lang="it-IT" dirty="0">
                <a:solidFill>
                  <a:schemeClr val="tx1"/>
                </a:solidFill>
              </a:rPr>
              <a:t>Roberta Tardi</a:t>
            </a:r>
            <a:endParaRPr lang="it-IT"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
          <p:cNvPicPr/>
          <p:nvPr/>
        </p:nvPicPr>
        <p:blipFill>
          <a:blip r:embed="rId1" cstate="print"/>
          <a:stretch>
            <a:fillRect/>
          </a:stretch>
        </p:blipFill>
        <p:spPr>
          <a:xfrm>
            <a:off x="1416631" y="1187290"/>
            <a:ext cx="8934667" cy="4891073"/>
          </a:xfrm>
          <a:prstGeom prst="rect">
            <a:avLst/>
          </a:prstGeom>
        </p:spPr>
      </p:pic>
      <p:sp>
        <p:nvSpPr>
          <p:cNvPr id="2" name="Titolo 1"/>
          <p:cNvSpPr txBox="1"/>
          <p:nvPr/>
        </p:nvSpPr>
        <p:spPr>
          <a:xfrm>
            <a:off x="1252539" y="160137"/>
            <a:ext cx="9601196" cy="727398"/>
          </a:xfrm>
          <a:prstGeom prst="rect">
            <a:avLst/>
          </a:prstGeom>
          <a:solidFill>
            <a:schemeClr val="accent2">
              <a:lumMod val="40000"/>
              <a:lumOff val="60000"/>
            </a:schemeClr>
          </a:solidFill>
        </p:spPr>
        <p:txBody>
          <a:bodyP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it-IT" dirty="0">
                <a:solidFill>
                  <a:schemeClr val="tx2"/>
                </a:solidFill>
                <a:latin typeface="Californian FB" panose="0207040306080B030204" pitchFamily="18" charset="0"/>
              </a:rPr>
              <a:t>Corrispondenza tra assi e dimensioni</a:t>
            </a:r>
            <a:endParaRPr lang="it-IT" dirty="0">
              <a:solidFill>
                <a:schemeClr val="tx2"/>
              </a:solidFill>
              <a:latin typeface="Californian FB" panose="0207040306080B030204" pitchFamily="18" charset="0"/>
            </a:endParaRPr>
          </a:p>
        </p:txBody>
      </p:sp>
      <p:sp>
        <p:nvSpPr>
          <p:cNvPr id="3" name="Segnaposto piè di pagina 2"/>
          <p:cNvSpPr>
            <a:spLocks noGrp="1"/>
          </p:cNvSpPr>
          <p:nvPr>
            <p:ph type="ftr" sz="quarter" idx="11"/>
          </p:nvPr>
        </p:nvSpPr>
        <p:spPr>
          <a:xfrm>
            <a:off x="0" y="6492875"/>
            <a:ext cx="6672887" cy="365125"/>
          </a:xfrm>
        </p:spPr>
        <p:txBody>
          <a:bodyPr/>
          <a:lstStyle/>
          <a:p>
            <a:r>
              <a:rPr lang="en-US" dirty="0"/>
              <a:t>Roberta Tardi</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1295402" y="728871"/>
            <a:ext cx="9601196" cy="1086678"/>
          </a:xfrm>
        </p:spPr>
        <p:txBody>
          <a:bodyPr>
            <a:noAutofit/>
          </a:bodyPr>
          <a:lstStyle/>
          <a:p>
            <a:br>
              <a:rPr lang="it-IT" sz="1400" b="0" i="0" dirty="0">
                <a:solidFill>
                  <a:srgbClr val="212529"/>
                </a:solidFill>
                <a:effectLst/>
                <a:latin typeface="Cooper Black" panose="0208090404030B020404" pitchFamily="18" charset="0"/>
              </a:rPr>
            </a:br>
            <a:endParaRPr lang="it-IT" sz="1400" dirty="0">
              <a:latin typeface="Cooper Black" panose="0208090404030B020404" pitchFamily="18" charset="0"/>
            </a:endParaRPr>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95402" y="2558412"/>
            <a:ext cx="9475303" cy="2849721"/>
          </a:xfrm>
          <a:prstGeom prst="rect">
            <a:avLst/>
          </a:prstGeom>
          <a:noFill/>
          <a:extLst>
            <a:ext uri="{909E8E84-426E-40DD-AFC4-6F175D3DCCD1}">
              <a14:hiddenFill xmlns:a14="http://schemas.microsoft.com/office/drawing/2010/main">
                <a:solidFill>
                  <a:srgbClr val="FFFFFF"/>
                </a:solidFill>
              </a14:hiddenFill>
            </a:ext>
          </a:extLst>
        </p:spPr>
      </p:pic>
      <p:sp>
        <p:nvSpPr>
          <p:cNvPr id="8" name="Ovale 7"/>
          <p:cNvSpPr/>
          <p:nvPr/>
        </p:nvSpPr>
        <p:spPr>
          <a:xfrm>
            <a:off x="9322903" y="5041618"/>
            <a:ext cx="2690192" cy="1816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800" b="1" i="0" u="none" strike="noStrike" baseline="0" dirty="0">
                <a:latin typeface="Calibri" panose="020F0502020204030204" pitchFamily="34" charset="0"/>
              </a:rPr>
              <a:t>Il Progetto Individuale viene richiesto dalla famiglia all’Ente locale </a:t>
            </a:r>
            <a:endParaRPr lang="it-IT" dirty="0"/>
          </a:p>
        </p:txBody>
      </p:sp>
      <p:sp>
        <p:nvSpPr>
          <p:cNvPr id="3" name="Rectangle 21"/>
          <p:cNvSpPr>
            <a:spLocks noChangeArrowheads="1"/>
          </p:cNvSpPr>
          <p:nvPr/>
        </p:nvSpPr>
        <p:spPr bwMode="auto">
          <a:xfrm>
            <a:off x="636104" y="248210"/>
            <a:ext cx="10323444" cy="1508105"/>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rgbClr val="212529"/>
                </a:solidFill>
                <a:effectLst/>
                <a:latin typeface="Californian FB" panose="0207040306080B030204" pitchFamily="18" charset="0"/>
              </a:rPr>
              <a:t> </a:t>
            </a:r>
            <a:r>
              <a:rPr lang="it-IT" altLang="it-IT" sz="3200" b="1" dirty="0">
                <a:solidFill>
                  <a:srgbClr val="FF0000"/>
                </a:solidFill>
                <a:latin typeface="Californian FB" panose="0207040306080B030204" pitchFamily="18" charset="0"/>
              </a:rPr>
              <a:t>S</a:t>
            </a:r>
            <a:r>
              <a:rPr kumimoji="0" lang="it-IT" altLang="it-IT" sz="3200" b="1" i="0" u="none" strike="noStrike" cap="none" normalizeH="0" baseline="0" dirty="0">
                <a:ln>
                  <a:noFill/>
                </a:ln>
                <a:solidFill>
                  <a:srgbClr val="FF0000"/>
                </a:solidFill>
                <a:effectLst/>
                <a:latin typeface="Californian FB" panose="0207040306080B030204" pitchFamily="18" charset="0"/>
              </a:rPr>
              <a:t>ezione 3</a:t>
            </a:r>
            <a:r>
              <a:rPr lang="it-IT" sz="3200" b="1" dirty="0">
                <a:solidFill>
                  <a:schemeClr val="accent2">
                    <a:lumMod val="75000"/>
                  </a:schemeClr>
                </a:solidFill>
                <a:latin typeface="+mn-lt"/>
              </a:rPr>
              <a:t> </a:t>
            </a:r>
            <a:r>
              <a:rPr lang="it-IT" sz="3200" b="1" dirty="0">
                <a:solidFill>
                  <a:schemeClr val="tx2"/>
                </a:solidFill>
                <a:latin typeface="Californian FB" panose="0207040306080B030204" pitchFamily="18" charset="0"/>
              </a:rPr>
              <a:t>RACCORDO CON IL PROGETTO INDIVIDUALE</a:t>
            </a:r>
            <a:endParaRPr lang="it-IT" sz="3200" b="1" dirty="0">
              <a:solidFill>
                <a:schemeClr val="tx2"/>
              </a:solidFill>
              <a:latin typeface="Californian FB" panose="0207040306080B030204" pitchFamily="18" charset="0"/>
            </a:endParaRPr>
          </a:p>
          <a:p>
            <a:pPr lvl="0" algn="ctr" defTabSz="914400"/>
            <a:endParaRPr kumimoji="0" lang="it-IT" altLang="it-IT" sz="2800" b="1" i="0" u="none" strike="noStrike" cap="none" normalizeH="0" baseline="0" dirty="0">
              <a:ln>
                <a:noFill/>
              </a:ln>
              <a:solidFill>
                <a:schemeClr val="tx2"/>
              </a:solidFill>
              <a:effectLst/>
              <a:latin typeface="Californian FB" panose="0207040306080B030204" pitchFamily="18" charset="0"/>
            </a:endParaRPr>
          </a:p>
        </p:txBody>
      </p:sp>
      <p:sp>
        <p:nvSpPr>
          <p:cNvPr id="2" name="Segnaposto piè di pagina 1"/>
          <p:cNvSpPr>
            <a:spLocks noGrp="1"/>
          </p:cNvSpPr>
          <p:nvPr>
            <p:ph type="ftr" sz="quarter" idx="11"/>
          </p:nvPr>
        </p:nvSpPr>
        <p:spPr>
          <a:xfrm>
            <a:off x="0" y="6492875"/>
            <a:ext cx="6672887" cy="365125"/>
          </a:xfrm>
        </p:spPr>
        <p:txBody>
          <a:bodyPr/>
          <a:lstStyle/>
          <a:p>
            <a:r>
              <a:rPr lang="en-US"/>
              <a:t>Roberta Tardi</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23733" y="1711152"/>
            <a:ext cx="9601196" cy="4543184"/>
          </a:xfrm>
          <a:solidFill>
            <a:schemeClr val="accent3">
              <a:lumMod val="20000"/>
              <a:lumOff val="80000"/>
            </a:schemeClr>
          </a:solidFill>
        </p:spPr>
        <p:txBody>
          <a:bodyPr>
            <a:noAutofit/>
          </a:bodyPr>
          <a:lstStyle/>
          <a:p>
            <a:pPr algn="just">
              <a:buFont typeface="Wingdings" panose="05000000000000000000" pitchFamily="2" charset="2"/>
              <a:buChar char="v"/>
            </a:pPr>
            <a:r>
              <a:rPr lang="it-IT" sz="1600" b="1" i="0" cap="none" dirty="0">
                <a:solidFill>
                  <a:schemeClr val="tx2"/>
                </a:solidFill>
                <a:effectLst/>
                <a:latin typeface="Californian FB" panose="0207040306080B030204" pitchFamily="18" charset="0"/>
              </a:rPr>
              <a:t>NELLA SEZIONE, AI SENSI DELL’ARTICOLO 6 DEL DI 182/2020, VANNO ESPLICITATE LE INDICAZIONI RELATIVE AL RACCORDO TRA IL PEI E IL PROGETTO INDIVIDUALE </a:t>
            </a:r>
            <a:r>
              <a:rPr lang="it-IT" sz="1600" b="1" cap="none" dirty="0">
                <a:solidFill>
                  <a:schemeClr val="tx2"/>
                </a:solidFill>
                <a:latin typeface="Californian FB" panose="0207040306080B030204" pitchFamily="18" charset="0"/>
              </a:rPr>
              <a:t>(</a:t>
            </a:r>
            <a:r>
              <a:rPr lang="it-IT" sz="1600" b="1" i="0" cap="none" dirty="0">
                <a:solidFill>
                  <a:schemeClr val="tx2"/>
                </a:solidFill>
                <a:effectLst/>
                <a:latin typeface="Californian FB" panose="0207040306080B030204" pitchFamily="18" charset="0"/>
              </a:rPr>
              <a:t>ARTICOLO 14 LEGGE N. 328/2000). </a:t>
            </a:r>
            <a:r>
              <a:rPr lang="it-IT" sz="1600" b="1" cap="none" dirty="0">
                <a:solidFill>
                  <a:schemeClr val="tx2"/>
                </a:solidFill>
                <a:latin typeface="Californian FB" panose="0207040306080B030204" pitchFamily="18" charset="0"/>
              </a:rPr>
              <a:t>QUESTO PUNTO E’ IMPORTANTE</a:t>
            </a:r>
            <a:r>
              <a:rPr lang="it-IT" sz="1600" b="1" i="0" cap="none" dirty="0">
                <a:solidFill>
                  <a:schemeClr val="tx2"/>
                </a:solidFill>
                <a:effectLst/>
                <a:latin typeface="Californian FB" panose="0207040306080B030204" pitchFamily="18" charset="0"/>
              </a:rPr>
              <a:t> </a:t>
            </a:r>
            <a:r>
              <a:rPr lang="it-IT" sz="1600" b="1" i="0" cap="none" dirty="0">
                <a:solidFill>
                  <a:srgbClr val="FF0000"/>
                </a:solidFill>
                <a:effectLst/>
                <a:latin typeface="Californian FB" panose="0207040306080B030204" pitchFamily="18" charset="0"/>
              </a:rPr>
              <a:t>AL FINE DI REALIZZARE UNA PROGETTAZIONE INCLUSIVA TALE DA RECEPIRE ANCHE AZIONI ESTERNE AL CONTESTO SCOLASTICO, COORDINATE DALL’ENTE LOCALE E RIVOLTE ALLO SVILUPPO DELLA PERSONA E ALLA SUA PIENA PARTECIPAZIONE ALLA VITA SOCIALE.</a:t>
            </a:r>
            <a:endParaRPr lang="it-IT" sz="1600" b="1" cap="none" dirty="0">
              <a:solidFill>
                <a:srgbClr val="FF0000"/>
              </a:solidFill>
              <a:latin typeface="Californian FB" panose="0207040306080B030204" pitchFamily="18" charset="0"/>
            </a:endParaRPr>
          </a:p>
          <a:p>
            <a:pPr algn="just">
              <a:buFont typeface="Wingdings" panose="05000000000000000000" pitchFamily="2" charset="2"/>
              <a:buChar char="v"/>
            </a:pPr>
            <a:r>
              <a:rPr lang="it-IT" sz="1600" b="1" i="0" cap="none" dirty="0">
                <a:solidFill>
                  <a:schemeClr val="tx2"/>
                </a:solidFill>
                <a:effectLst/>
                <a:latin typeface="Californian FB" panose="0207040306080B030204" pitchFamily="18" charset="0"/>
              </a:rPr>
              <a:t>IN SEDE DI PREDISPOSIZIONE DEL PEI:</a:t>
            </a:r>
            <a:endParaRPr lang="it-IT" sz="1600" b="1" cap="none" dirty="0">
              <a:solidFill>
                <a:schemeClr val="tx2"/>
              </a:solidFill>
              <a:latin typeface="Californian FB" panose="0207040306080B030204" pitchFamily="18" charset="0"/>
            </a:endParaRPr>
          </a:p>
          <a:p>
            <a:pPr algn="just">
              <a:buFont typeface="Wingdings" panose="05000000000000000000" pitchFamily="2" charset="2"/>
              <a:buChar char="§"/>
            </a:pPr>
            <a:r>
              <a:rPr lang="it-IT" sz="1600" b="1" cap="none" dirty="0">
                <a:solidFill>
                  <a:schemeClr val="tx2"/>
                </a:solidFill>
                <a:latin typeface="Californian FB" panose="0207040306080B030204" pitchFamily="18" charset="0"/>
              </a:rPr>
              <a:t>SE IL PROGETTO INDIVIDUALE È STATO GIÀ REDATTO, SI DEVE RIPORTARE NELLA SEZIONE UNA SINTESI DEI CONTENUTI DELLO STESSO PROGETTO E AGGIUNGERE INFORMAZIONI SULLE MODALITÀ DI COORDINAMENTO E INTERAZIONE CON IL PEI, TENENDO CONTO DELLE CONSIDERAZIONI DELLA FAMIGLIA.</a:t>
            </a:r>
            <a:endParaRPr lang="it-IT" sz="1600" b="1" cap="none" dirty="0">
              <a:solidFill>
                <a:schemeClr val="tx2"/>
              </a:solidFill>
              <a:latin typeface="Californian FB" panose="0207040306080B030204" pitchFamily="18" charset="0"/>
            </a:endParaRPr>
          </a:p>
          <a:p>
            <a:pPr algn="just">
              <a:buFont typeface="Wingdings" panose="05000000000000000000" pitchFamily="2" charset="2"/>
              <a:buChar char="§"/>
            </a:pPr>
            <a:r>
              <a:rPr lang="it-IT" sz="1600" b="1" cap="none" dirty="0">
                <a:solidFill>
                  <a:schemeClr val="tx2"/>
                </a:solidFill>
                <a:latin typeface="Californian FB" panose="0207040306080B030204" pitchFamily="18" charset="0"/>
              </a:rPr>
              <a:t>SE IL PROGETTO INDIVIDUALE È STATO RICHIESTO MA NON È STATO ANCORA REDATTO, È OPPORTUNO RACCOGLIERE INDICAZIONI UTILI AI FINI DELLA REDAZIONE DELLO STESSO.</a:t>
            </a:r>
            <a:br>
              <a:rPr lang="it-IT" sz="1600" b="1" cap="none" dirty="0">
                <a:solidFill>
                  <a:schemeClr val="tx2"/>
                </a:solidFill>
                <a:latin typeface="Californian FB" panose="0207040306080B030204" pitchFamily="18" charset="0"/>
              </a:rPr>
            </a:br>
            <a:br>
              <a:rPr lang="it-IT" sz="1600" cap="none" dirty="0">
                <a:solidFill>
                  <a:schemeClr val="tx2"/>
                </a:solidFill>
                <a:latin typeface="Californian FB" panose="0207040306080B030204" pitchFamily="18" charset="0"/>
              </a:rPr>
            </a:br>
            <a:endParaRPr lang="it-IT" sz="1600" cap="none" dirty="0">
              <a:solidFill>
                <a:schemeClr val="tx2"/>
              </a:solidFill>
              <a:latin typeface="Californian FB" panose="0207040306080B030204" pitchFamily="18" charset="0"/>
            </a:endParaRPr>
          </a:p>
        </p:txBody>
      </p:sp>
      <p:sp>
        <p:nvSpPr>
          <p:cNvPr id="7" name="Rectangle 21"/>
          <p:cNvSpPr>
            <a:spLocks noChangeArrowheads="1"/>
          </p:cNvSpPr>
          <p:nvPr/>
        </p:nvSpPr>
        <p:spPr bwMode="auto">
          <a:xfrm>
            <a:off x="662609" y="266873"/>
            <a:ext cx="10323444" cy="1077218"/>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rgbClr val="212529"/>
                </a:solidFill>
                <a:effectLst/>
                <a:latin typeface="Californian FB" panose="0207040306080B030204" pitchFamily="18" charset="0"/>
              </a:rPr>
              <a:t> </a:t>
            </a:r>
            <a:r>
              <a:rPr lang="it-IT" altLang="it-IT" sz="3200" b="1" dirty="0">
                <a:solidFill>
                  <a:srgbClr val="FF0000"/>
                </a:solidFill>
                <a:latin typeface="Californian FB" panose="0207040306080B030204" pitchFamily="18" charset="0"/>
              </a:rPr>
              <a:t>S</a:t>
            </a:r>
            <a:r>
              <a:rPr kumimoji="0" lang="it-IT" altLang="it-IT" sz="3200" b="1" i="0" u="none" strike="noStrike" cap="none" normalizeH="0" baseline="0" dirty="0">
                <a:ln>
                  <a:noFill/>
                </a:ln>
                <a:solidFill>
                  <a:srgbClr val="FF0000"/>
                </a:solidFill>
                <a:effectLst/>
                <a:latin typeface="Californian FB" panose="0207040306080B030204" pitchFamily="18" charset="0"/>
              </a:rPr>
              <a:t>ezione 3</a:t>
            </a:r>
            <a:r>
              <a:rPr lang="it-IT" sz="3200" b="1" dirty="0">
                <a:solidFill>
                  <a:schemeClr val="accent2">
                    <a:lumMod val="75000"/>
                  </a:schemeClr>
                </a:solidFill>
                <a:latin typeface="+mn-lt"/>
              </a:rPr>
              <a:t> </a:t>
            </a:r>
            <a:r>
              <a:rPr lang="it-IT" sz="3200" b="1" dirty="0">
                <a:solidFill>
                  <a:schemeClr val="tx2"/>
                </a:solidFill>
                <a:latin typeface="Californian FB" panose="0207040306080B030204" pitchFamily="18" charset="0"/>
              </a:rPr>
              <a:t>RACCORDO CON IL PROGETTO INDIVIDUALE</a:t>
            </a:r>
            <a:endParaRPr lang="it-IT" sz="3200" b="1" dirty="0">
              <a:solidFill>
                <a:schemeClr val="tx2"/>
              </a:solidFill>
              <a:latin typeface="Californian FB" panose="0207040306080B030204" pitchFamily="18" charset="0"/>
            </a:endParaRPr>
          </a:p>
        </p:txBody>
      </p:sp>
      <p:sp>
        <p:nvSpPr>
          <p:cNvPr id="2" name="Segnaposto piè di pagina 1"/>
          <p:cNvSpPr>
            <a:spLocks noGrp="1"/>
          </p:cNvSpPr>
          <p:nvPr>
            <p:ph type="ftr" sz="quarter" idx="11"/>
          </p:nvPr>
        </p:nvSpPr>
        <p:spPr>
          <a:xfrm>
            <a:off x="0" y="6422955"/>
            <a:ext cx="6672887" cy="365125"/>
          </a:xfrm>
        </p:spPr>
        <p:txBody>
          <a:bodyPr/>
          <a:lstStyle/>
          <a:p>
            <a:r>
              <a:rPr lang="en-US"/>
              <a:t>Roberta Tardi</a:t>
            </a:r>
            <a:endParaRPr lang="en-US" dirty="0"/>
          </a:p>
        </p:txBody>
      </p:sp>
      <p:pic>
        <p:nvPicPr>
          <p:cNvPr id="7170" name="Picture 2" descr="PEI e progetto di vita by teresa flori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00641" y="266873"/>
            <a:ext cx="2091359" cy="10772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a:noAutofit/>
          </a:bodyPr>
          <a:lstStyle/>
          <a:p>
            <a:br>
              <a:rPr lang="it-IT" sz="1400" b="0" i="0" dirty="0">
                <a:solidFill>
                  <a:srgbClr val="212529"/>
                </a:solidFill>
                <a:effectLst/>
                <a:latin typeface="Cooper Black" panose="0208090404030B020404" pitchFamily="18" charset="0"/>
              </a:rPr>
            </a:br>
            <a:endParaRPr lang="it-IT" sz="1400" dirty="0">
              <a:latin typeface="Cooper Black" panose="0208090404030B020404" pitchFamily="18" charset="0"/>
            </a:endParaRPr>
          </a:p>
        </p:txBody>
      </p:sp>
      <p:sp>
        <p:nvSpPr>
          <p:cNvPr id="3" name="Segnaposto contenuto 2"/>
          <p:cNvSpPr>
            <a:spLocks noGrp="1"/>
          </p:cNvSpPr>
          <p:nvPr>
            <p:ph idx="1"/>
          </p:nvPr>
        </p:nvSpPr>
        <p:spPr>
          <a:xfrm>
            <a:off x="997228" y="2139192"/>
            <a:ext cx="9601196" cy="4100291"/>
          </a:xfrm>
          <a:solidFill>
            <a:schemeClr val="accent1">
              <a:lumMod val="20000"/>
              <a:lumOff val="80000"/>
            </a:schemeClr>
          </a:solidFill>
        </p:spPr>
        <p:txBody>
          <a:bodyPr>
            <a:normAutofit fontScale="85000" lnSpcReduction="20000"/>
          </a:bodyPr>
          <a:lstStyle/>
          <a:p>
            <a:r>
              <a:rPr lang="it-IT" b="1" dirty="0">
                <a:solidFill>
                  <a:schemeClr val="tx2"/>
                </a:solidFill>
                <a:latin typeface="Californian FB" panose="0207040306080B030204" pitchFamily="18" charset="0"/>
              </a:rPr>
              <a:t>CHE COSA E?</a:t>
            </a:r>
            <a:endParaRPr lang="it-IT" b="1" dirty="0">
              <a:solidFill>
                <a:schemeClr val="tx2"/>
              </a:solidFill>
              <a:latin typeface="Californian FB" panose="0207040306080B030204" pitchFamily="18" charset="0"/>
            </a:endParaRPr>
          </a:p>
          <a:p>
            <a:pPr marL="0" indent="0" algn="just">
              <a:buNone/>
            </a:pPr>
            <a:r>
              <a:rPr lang="it-IT" b="1" dirty="0">
                <a:solidFill>
                  <a:schemeClr val="tx2"/>
                </a:solidFill>
                <a:latin typeface="Californian FB" panose="0207040306080B030204" pitchFamily="18" charset="0"/>
              </a:rPr>
              <a:t>E’ UN PROGETTO FATTO SULLA PERSONA RISPETTO AI SUOI PUNTI DI FORZA E DI DEBOLEZZA E RISPETTO AL CONTESTO FAMILIARE</a:t>
            </a:r>
            <a:endParaRPr lang="it-IT" b="1" dirty="0">
              <a:solidFill>
                <a:schemeClr val="tx2"/>
              </a:solidFill>
              <a:latin typeface="Californian FB" panose="0207040306080B030204" pitchFamily="18" charset="0"/>
            </a:endParaRPr>
          </a:p>
          <a:p>
            <a:r>
              <a:rPr lang="it-IT" b="1" dirty="0">
                <a:solidFill>
                  <a:schemeClr val="tx2"/>
                </a:solidFill>
                <a:latin typeface="Californian FB" panose="0207040306080B030204" pitchFamily="18" charset="0"/>
              </a:rPr>
              <a:t>CHI LO REDIGE?</a:t>
            </a:r>
            <a:endParaRPr lang="it-IT" b="1" dirty="0">
              <a:solidFill>
                <a:schemeClr val="tx2"/>
              </a:solidFill>
              <a:latin typeface="Californian FB" panose="0207040306080B030204" pitchFamily="18" charset="0"/>
            </a:endParaRPr>
          </a:p>
          <a:p>
            <a:pPr marL="0" indent="0" algn="just">
              <a:buNone/>
            </a:pPr>
            <a:r>
              <a:rPr lang="it-IT" b="1" dirty="0">
                <a:solidFill>
                  <a:schemeClr val="tx2"/>
                </a:solidFill>
                <a:latin typeface="Californian FB" panose="0207040306080B030204" pitchFamily="18" charset="0"/>
              </a:rPr>
              <a:t>E’ REDATTO DAL COMUNE DI RESIDENZA O DEL COMUNE DI APPARTENENZA IN COLLABORAZIONE CON I GENITORI E SE E’ POSSIBILE CON IL SOGGETTO DIVERSAMENTE ABILE.</a:t>
            </a:r>
            <a:endParaRPr lang="it-IT" b="1" dirty="0">
              <a:solidFill>
                <a:schemeClr val="tx2"/>
              </a:solidFill>
              <a:latin typeface="Californian FB" panose="0207040306080B030204" pitchFamily="18" charset="0"/>
            </a:endParaRPr>
          </a:p>
          <a:p>
            <a:r>
              <a:rPr lang="it-IT" b="1" dirty="0">
                <a:solidFill>
                  <a:schemeClr val="tx2"/>
                </a:solidFill>
                <a:latin typeface="Californian FB" panose="0207040306080B030204" pitchFamily="18" charset="0"/>
              </a:rPr>
              <a:t>CHE COSA CONTIENE?</a:t>
            </a:r>
            <a:endParaRPr lang="it-IT" b="1" dirty="0">
              <a:solidFill>
                <a:schemeClr val="tx2"/>
              </a:solidFill>
              <a:latin typeface="Californian FB" panose="0207040306080B030204" pitchFamily="18" charset="0"/>
            </a:endParaRPr>
          </a:p>
          <a:p>
            <a:pPr>
              <a:buFont typeface="Wingdings" panose="05000000000000000000" pitchFamily="2" charset="2"/>
              <a:buChar char="Ø"/>
            </a:pPr>
            <a:r>
              <a:rPr lang="it-IT" b="1" dirty="0">
                <a:solidFill>
                  <a:schemeClr val="tx2"/>
                </a:solidFill>
                <a:latin typeface="Californian FB" panose="0207040306080B030204" pitchFamily="18" charset="0"/>
              </a:rPr>
              <a:t>LA DIAGNOSI E PROFILO DI FUNZIONAMENTO</a:t>
            </a:r>
            <a:endParaRPr lang="it-IT" b="1" dirty="0">
              <a:solidFill>
                <a:schemeClr val="tx2"/>
              </a:solidFill>
              <a:latin typeface="Californian FB" panose="0207040306080B030204" pitchFamily="18" charset="0"/>
            </a:endParaRPr>
          </a:p>
          <a:p>
            <a:pPr>
              <a:buFont typeface="Wingdings" panose="05000000000000000000" pitchFamily="2" charset="2"/>
              <a:buChar char="Ø"/>
            </a:pPr>
            <a:r>
              <a:rPr lang="it-IT" b="1" dirty="0">
                <a:solidFill>
                  <a:schemeClr val="tx2"/>
                </a:solidFill>
                <a:latin typeface="Californian FB" panose="0207040306080B030204" pitchFamily="18" charset="0"/>
              </a:rPr>
              <a:t>IL PEI</a:t>
            </a:r>
            <a:endParaRPr lang="it-IT" b="1" dirty="0">
              <a:solidFill>
                <a:schemeClr val="tx2"/>
              </a:solidFill>
              <a:latin typeface="Californian FB" panose="0207040306080B030204" pitchFamily="18" charset="0"/>
            </a:endParaRPr>
          </a:p>
          <a:p>
            <a:pPr>
              <a:buFont typeface="Wingdings" panose="05000000000000000000" pitchFamily="2" charset="2"/>
              <a:buChar char="Ø"/>
            </a:pPr>
            <a:r>
              <a:rPr lang="it-IT" b="1" dirty="0">
                <a:solidFill>
                  <a:schemeClr val="tx2"/>
                </a:solidFill>
                <a:latin typeface="Californian FB" panose="0207040306080B030204" pitchFamily="18" charset="0"/>
              </a:rPr>
              <a:t>LE MISURE ECONOMICHE</a:t>
            </a:r>
            <a:endParaRPr lang="it-IT" b="1" dirty="0">
              <a:solidFill>
                <a:schemeClr val="tx2"/>
              </a:solidFill>
              <a:latin typeface="Californian FB" panose="0207040306080B030204" pitchFamily="18" charset="0"/>
            </a:endParaRPr>
          </a:p>
          <a:p>
            <a:endParaRPr lang="it-IT" dirty="0"/>
          </a:p>
          <a:p>
            <a:endParaRPr lang="it-IT" dirty="0"/>
          </a:p>
          <a:p>
            <a:endParaRPr lang="it-IT" dirty="0"/>
          </a:p>
        </p:txBody>
      </p:sp>
      <p:sp>
        <p:nvSpPr>
          <p:cNvPr id="4" name="Rectangle 21"/>
          <p:cNvSpPr>
            <a:spLocks noChangeArrowheads="1"/>
          </p:cNvSpPr>
          <p:nvPr/>
        </p:nvSpPr>
        <p:spPr bwMode="auto">
          <a:xfrm>
            <a:off x="636104" y="248210"/>
            <a:ext cx="10323444" cy="1508105"/>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rgbClr val="212529"/>
                </a:solidFill>
                <a:effectLst/>
                <a:latin typeface="Californian FB" panose="0207040306080B030204" pitchFamily="18" charset="0"/>
              </a:rPr>
              <a:t> </a:t>
            </a:r>
            <a:r>
              <a:rPr lang="it-IT" altLang="it-IT" sz="3200" b="1" dirty="0">
                <a:solidFill>
                  <a:srgbClr val="FF0000"/>
                </a:solidFill>
                <a:latin typeface="Californian FB" panose="0207040306080B030204" pitchFamily="18" charset="0"/>
              </a:rPr>
              <a:t>S</a:t>
            </a:r>
            <a:r>
              <a:rPr kumimoji="0" lang="it-IT" altLang="it-IT" sz="3200" b="1" i="0" u="none" strike="noStrike" cap="none" normalizeH="0" baseline="0" dirty="0">
                <a:ln>
                  <a:noFill/>
                </a:ln>
                <a:solidFill>
                  <a:srgbClr val="FF0000"/>
                </a:solidFill>
                <a:effectLst/>
                <a:latin typeface="Californian FB" panose="0207040306080B030204" pitchFamily="18" charset="0"/>
              </a:rPr>
              <a:t>ezione 3</a:t>
            </a:r>
            <a:r>
              <a:rPr lang="it-IT" sz="3200" b="1" dirty="0">
                <a:solidFill>
                  <a:schemeClr val="accent2">
                    <a:lumMod val="75000"/>
                  </a:schemeClr>
                </a:solidFill>
                <a:latin typeface="+mn-lt"/>
              </a:rPr>
              <a:t> </a:t>
            </a:r>
            <a:r>
              <a:rPr lang="it-IT" sz="3200" b="1" dirty="0">
                <a:solidFill>
                  <a:schemeClr val="tx2"/>
                </a:solidFill>
                <a:latin typeface="Californian FB" panose="0207040306080B030204" pitchFamily="18" charset="0"/>
              </a:rPr>
              <a:t>RACCORDO CON IL PROGETTO INDIVIDUALE</a:t>
            </a:r>
            <a:endParaRPr lang="it-IT" sz="3200" b="1" dirty="0">
              <a:solidFill>
                <a:schemeClr val="tx2"/>
              </a:solidFill>
              <a:latin typeface="Californian FB" panose="0207040306080B030204" pitchFamily="18" charset="0"/>
            </a:endParaRPr>
          </a:p>
          <a:p>
            <a:pPr lvl="0" algn="ctr" defTabSz="914400"/>
            <a:endParaRPr kumimoji="0" lang="it-IT" altLang="it-IT" sz="2800" b="1" i="0" u="none" strike="noStrike" cap="none" normalizeH="0" baseline="0" dirty="0">
              <a:ln>
                <a:noFill/>
              </a:ln>
              <a:solidFill>
                <a:schemeClr val="tx2"/>
              </a:solidFill>
              <a:effectLst/>
              <a:latin typeface="Californian FB" panose="0207040306080B030204" pitchFamily="18" charset="0"/>
            </a:endParaRPr>
          </a:p>
        </p:txBody>
      </p:sp>
      <p:sp>
        <p:nvSpPr>
          <p:cNvPr id="2" name="Segnaposto piè di pagina 1"/>
          <p:cNvSpPr>
            <a:spLocks noGrp="1"/>
          </p:cNvSpPr>
          <p:nvPr>
            <p:ph type="ftr" sz="quarter" idx="11"/>
          </p:nvPr>
        </p:nvSpPr>
        <p:spPr>
          <a:xfrm>
            <a:off x="0" y="6464080"/>
            <a:ext cx="6672887" cy="365125"/>
          </a:xfrm>
        </p:spPr>
        <p:txBody>
          <a:bodyPr/>
          <a:lstStyle/>
          <a:p>
            <a:r>
              <a:rPr lang="en-US"/>
              <a:t>Roberta Tardi</a:t>
            </a:r>
            <a:endParaRPr lang="en-US" dirty="0"/>
          </a:p>
        </p:txBody>
      </p:sp>
      <p:pic>
        <p:nvPicPr>
          <p:cNvPr id="5" name="Picture 2" descr="PEI e progetto di vita by teresa flori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00641" y="266873"/>
            <a:ext cx="2091359" cy="14894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1"/>
          <a:stretch>
            <a:fillRect/>
          </a:stretch>
        </p:blipFill>
        <p:spPr>
          <a:xfrm>
            <a:off x="834886" y="1946990"/>
            <a:ext cx="9925879" cy="4135758"/>
          </a:xfrm>
          <a:prstGeom prst="rect">
            <a:avLst/>
          </a:prstGeom>
        </p:spPr>
      </p:pic>
      <p:sp>
        <p:nvSpPr>
          <p:cNvPr id="3" name="Rectangle 21"/>
          <p:cNvSpPr>
            <a:spLocks noChangeArrowheads="1"/>
          </p:cNvSpPr>
          <p:nvPr/>
        </p:nvSpPr>
        <p:spPr bwMode="auto">
          <a:xfrm>
            <a:off x="636104" y="463654"/>
            <a:ext cx="10323444" cy="1077218"/>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rgbClr val="212529"/>
                </a:solidFill>
                <a:effectLst/>
                <a:latin typeface="Californian FB" panose="0207040306080B030204" pitchFamily="18" charset="0"/>
              </a:rPr>
              <a:t> </a:t>
            </a:r>
            <a:r>
              <a:rPr lang="it-IT" altLang="it-IT" sz="3200" b="1" dirty="0">
                <a:solidFill>
                  <a:srgbClr val="FF0000"/>
                </a:solidFill>
                <a:latin typeface="Californian FB" panose="0207040306080B030204" pitchFamily="18" charset="0"/>
              </a:rPr>
              <a:t>S</a:t>
            </a:r>
            <a:r>
              <a:rPr kumimoji="0" lang="it-IT" altLang="it-IT" sz="3200" b="1" i="0" u="none" strike="noStrike" cap="none" normalizeH="0" baseline="0" dirty="0">
                <a:ln>
                  <a:noFill/>
                </a:ln>
                <a:solidFill>
                  <a:srgbClr val="FF0000"/>
                </a:solidFill>
                <a:effectLst/>
                <a:latin typeface="Californian FB" panose="0207040306080B030204" pitchFamily="18" charset="0"/>
              </a:rPr>
              <a:t>ezione 3</a:t>
            </a:r>
            <a:r>
              <a:rPr lang="it-IT" sz="3200" b="1" i="0" dirty="0">
                <a:solidFill>
                  <a:srgbClr val="212529"/>
                </a:solidFill>
                <a:effectLst/>
                <a:latin typeface="+mn-lt"/>
              </a:rPr>
              <a:t> </a:t>
            </a:r>
            <a:r>
              <a:rPr lang="it-IT" sz="3200" b="1" i="0" dirty="0">
                <a:solidFill>
                  <a:schemeClr val="tx2"/>
                </a:solidFill>
                <a:effectLst/>
                <a:latin typeface="Californian FB" panose="0207040306080B030204" pitchFamily="18" charset="0"/>
              </a:rPr>
              <a:t>Osservazioni sull’alunno per progettare gli interventi di sostegno didattico</a:t>
            </a:r>
            <a:r>
              <a:rPr kumimoji="0" lang="it-IT" altLang="it-IT" sz="3200" b="1" i="0" u="none" strike="noStrike" cap="none" normalizeH="0" baseline="0" dirty="0">
                <a:ln>
                  <a:noFill/>
                </a:ln>
                <a:solidFill>
                  <a:schemeClr val="tx2"/>
                </a:solidFill>
                <a:effectLst/>
                <a:latin typeface="Californian FB" panose="0207040306080B030204" pitchFamily="18" charset="0"/>
              </a:rPr>
              <a:t> </a:t>
            </a:r>
            <a:endParaRPr kumimoji="0" lang="it-IT" altLang="it-IT" sz="2800" b="1" i="0" u="none" strike="noStrike" cap="none" normalizeH="0" baseline="0" dirty="0">
              <a:ln>
                <a:noFill/>
              </a:ln>
              <a:solidFill>
                <a:schemeClr val="tx2"/>
              </a:solidFill>
              <a:effectLst/>
              <a:latin typeface="Californian FB" panose="0207040306080B030204" pitchFamily="18" charset="0"/>
            </a:endParaRPr>
          </a:p>
        </p:txBody>
      </p:sp>
      <p:sp>
        <p:nvSpPr>
          <p:cNvPr id="2" name="Segnaposto piè di pagina 1"/>
          <p:cNvSpPr>
            <a:spLocks noGrp="1"/>
          </p:cNvSpPr>
          <p:nvPr>
            <p:ph type="ftr" sz="quarter" idx="11"/>
          </p:nvPr>
        </p:nvSpPr>
        <p:spPr>
          <a:xfrm>
            <a:off x="0" y="6492875"/>
            <a:ext cx="6672887" cy="365125"/>
          </a:xfrm>
        </p:spPr>
        <p:txBody>
          <a:bodyPr/>
          <a:lstStyle/>
          <a:p>
            <a:r>
              <a:rPr lang="en-US" dirty="0"/>
              <a:t>Roberta Tardi</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cxnSp>
        <p:nvCxnSpPr>
          <p:cNvPr id="7" name="Connettore 2 6"/>
          <p:cNvCxnSpPr/>
          <p:nvPr/>
        </p:nvCxnSpPr>
        <p:spPr>
          <a:xfrm>
            <a:off x="5287617" y="3843130"/>
            <a:ext cx="1192696" cy="1630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Freccia a destra 8"/>
          <p:cNvSpPr/>
          <p:nvPr/>
        </p:nvSpPr>
        <p:spPr>
          <a:xfrm rot="13285815">
            <a:off x="4717774" y="3600814"/>
            <a:ext cx="742122" cy="484632"/>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p:cNvSpPr/>
          <p:nvPr/>
        </p:nvSpPr>
        <p:spPr>
          <a:xfrm rot="18608233">
            <a:off x="6452595" y="3574896"/>
            <a:ext cx="742122" cy="484632"/>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Titolo 1"/>
          <p:cNvSpPr txBox="1"/>
          <p:nvPr/>
        </p:nvSpPr>
        <p:spPr>
          <a:xfrm>
            <a:off x="3935895" y="270927"/>
            <a:ext cx="4320209" cy="1113925"/>
          </a:xfrm>
          <a:prstGeom prst="rect">
            <a:avLst/>
          </a:prstGeom>
          <a:solidFill>
            <a:schemeClr val="accent2">
              <a:lumMod val="60000"/>
              <a:lumOff val="40000"/>
            </a:schemeClr>
          </a:solidFill>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3300" b="1" i="0" u="none" strike="noStrike" baseline="0" dirty="0">
                <a:latin typeface="Calibri" panose="020F0502020204030204" pitchFamily="34" charset="0"/>
              </a:rPr>
              <a:t> </a:t>
            </a:r>
            <a:r>
              <a:rPr lang="it-IT" sz="3300" b="1" i="0" u="none" strike="noStrike" baseline="0" dirty="0">
                <a:solidFill>
                  <a:schemeClr val="bg1"/>
                </a:solidFill>
                <a:latin typeface="Calibri" panose="020F0502020204030204" pitchFamily="34" charset="0"/>
              </a:rPr>
              <a:t>OSSERVAZIONE</a:t>
            </a:r>
            <a:endParaRPr lang="it-IT" sz="3300" dirty="0">
              <a:solidFill>
                <a:schemeClr val="bg1"/>
              </a:solidFill>
              <a:latin typeface="+mn-lt"/>
            </a:endParaRPr>
          </a:p>
        </p:txBody>
      </p:sp>
      <p:sp>
        <p:nvSpPr>
          <p:cNvPr id="13" name="CasellaDiTesto 12"/>
          <p:cNvSpPr txBox="1"/>
          <p:nvPr/>
        </p:nvSpPr>
        <p:spPr>
          <a:xfrm>
            <a:off x="2056914" y="5938946"/>
            <a:ext cx="8376963" cy="815608"/>
          </a:xfrm>
          <a:prstGeom prst="rect">
            <a:avLst/>
          </a:prstGeom>
          <a:solidFill>
            <a:schemeClr val="bg2">
              <a:lumMod val="40000"/>
              <a:lumOff val="60000"/>
            </a:schemeClr>
          </a:solidFill>
        </p:spPr>
        <p:txBody>
          <a:bodyPr wrap="square">
            <a:spAutoFit/>
          </a:bodyPr>
          <a:lstStyle/>
          <a:p>
            <a:pPr algn="l"/>
            <a:endParaRPr lang="it-IT" sz="1100" b="0" i="0" u="none" strike="noStrike" baseline="0" dirty="0">
              <a:solidFill>
                <a:srgbClr val="000000"/>
              </a:solidFill>
              <a:latin typeface="Calibri" panose="020F0502020204030204" pitchFamily="34" charset="0"/>
            </a:endParaRPr>
          </a:p>
          <a:p>
            <a:pPr algn="ctr"/>
            <a:r>
              <a:rPr lang="it-IT" sz="1800" b="1" i="0" u="none" strike="noStrike" baseline="0" dirty="0">
                <a:solidFill>
                  <a:schemeClr val="tx2"/>
                </a:solidFill>
                <a:latin typeface="Calibri" panose="020F0502020204030204" pitchFamily="34" charset="0"/>
              </a:rPr>
              <a:t>L’osservazione è  il momento iniziale  per progettare gli interventi educativi-didattici partendo dall’interazione tra l’individuo e l’ambiente. </a:t>
            </a:r>
            <a:endParaRPr lang="it-IT" b="1" dirty="0">
              <a:solidFill>
                <a:schemeClr val="tx2"/>
              </a:solidFill>
            </a:endParaRPr>
          </a:p>
        </p:txBody>
      </p:sp>
      <p:sp>
        <p:nvSpPr>
          <p:cNvPr id="2" name="Segnaposto piè di pagina 1"/>
          <p:cNvSpPr>
            <a:spLocks noGrp="1"/>
          </p:cNvSpPr>
          <p:nvPr>
            <p:ph type="ftr" sz="quarter" idx="11"/>
          </p:nvPr>
        </p:nvSpPr>
        <p:spPr>
          <a:xfrm>
            <a:off x="0" y="6492875"/>
            <a:ext cx="1166191" cy="365125"/>
          </a:xfrm>
        </p:spPr>
        <p:txBody>
          <a:bodyPr/>
          <a:lstStyle/>
          <a:p>
            <a:r>
              <a:rPr lang="en-US"/>
              <a:t>Roberta Tardi</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9713845" y="2441333"/>
            <a:ext cx="3405115" cy="1975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l"/>
            <a:endParaRPr lang="it-IT" sz="1800" b="0" i="0" u="none" strike="noStrike" baseline="0" dirty="0">
              <a:solidFill>
                <a:srgbClr val="000000"/>
              </a:solidFill>
              <a:latin typeface="Calibri" panose="020F0502020204030204" pitchFamily="34" charset="0"/>
            </a:endParaRPr>
          </a:p>
          <a:p>
            <a:pPr marL="0" indent="0" algn="ctr">
              <a:buNone/>
            </a:pPr>
            <a:r>
              <a:rPr lang="it-IT" sz="6400" b="1" i="0" u="none" strike="noStrike" baseline="0" dirty="0">
                <a:latin typeface="Calibri" panose="020F0502020204030204" pitchFamily="34" charset="0"/>
              </a:rPr>
              <a:t>Si</a:t>
            </a:r>
            <a:r>
              <a:rPr lang="it-IT" sz="6400" b="1" i="0" u="none" strike="noStrike" cap="none" baseline="0" dirty="0">
                <a:latin typeface="Calibri" panose="020F0502020204030204" pitchFamily="34" charset="0"/>
              </a:rPr>
              <a:t> riportano le informazioni necessarie per individuare le dimensioni fondamentali per le  osservazioni e i futuri  interventi.</a:t>
            </a:r>
            <a:endParaRPr lang="it-IT" sz="6400" cap="none" dirty="0"/>
          </a:p>
        </p:txBody>
      </p:sp>
      <p:pic>
        <p:nvPicPr>
          <p:cNvPr id="5" name="Immagine 4"/>
          <p:cNvPicPr>
            <a:picLocks noChangeAspect="1"/>
          </p:cNvPicPr>
          <p:nvPr/>
        </p:nvPicPr>
        <p:blipFill>
          <a:blip r:embed="rId1"/>
          <a:stretch>
            <a:fillRect/>
          </a:stretch>
        </p:blipFill>
        <p:spPr>
          <a:xfrm>
            <a:off x="268998" y="1510869"/>
            <a:ext cx="9925879" cy="3257457"/>
          </a:xfrm>
          <a:prstGeom prst="rect">
            <a:avLst/>
          </a:prstGeom>
        </p:spPr>
      </p:pic>
      <p:sp>
        <p:nvSpPr>
          <p:cNvPr id="3" name="CasellaDiTesto 2"/>
          <p:cNvSpPr txBox="1"/>
          <p:nvPr/>
        </p:nvSpPr>
        <p:spPr>
          <a:xfrm>
            <a:off x="268998" y="4768326"/>
            <a:ext cx="9925879" cy="1508105"/>
          </a:xfrm>
          <a:prstGeom prst="rect">
            <a:avLst/>
          </a:prstGeom>
          <a:solidFill>
            <a:schemeClr val="tx2">
              <a:lumMod val="20000"/>
              <a:lumOff val="80000"/>
            </a:schemeClr>
          </a:solidFill>
        </p:spPr>
        <p:txBody>
          <a:bodyPr wrap="square" rtlCol="0">
            <a:spAutoFit/>
          </a:bodyPr>
          <a:lstStyle/>
          <a:p>
            <a:pPr algn="just"/>
            <a:endParaRPr lang="it-IT" sz="1400" b="1" i="0" dirty="0">
              <a:solidFill>
                <a:srgbClr val="002060"/>
              </a:solidFill>
              <a:effectLst/>
            </a:endParaRPr>
          </a:p>
          <a:p>
            <a:pPr algn="just"/>
            <a:r>
              <a:rPr lang="it-IT" sz="1600" b="1" i="0" dirty="0">
                <a:solidFill>
                  <a:schemeClr val="accent1">
                    <a:lumMod val="75000"/>
                  </a:schemeClr>
                </a:solidFill>
                <a:effectLst/>
              </a:rPr>
              <a:t>Per ciascuna dimensione vanno individuati: obiettivi ed esiti attesi; interventi didattici e metodologici articolati in attività, strategie e strumenti.</a:t>
            </a:r>
            <a:endParaRPr lang="it-IT" sz="1600" b="1" i="0" dirty="0">
              <a:solidFill>
                <a:schemeClr val="accent1">
                  <a:lumMod val="75000"/>
                </a:schemeClr>
              </a:solidFill>
              <a:effectLst/>
            </a:endParaRPr>
          </a:p>
          <a:p>
            <a:pPr algn="just"/>
            <a:r>
              <a:rPr lang="it-IT" sz="1600" b="1" i="0" dirty="0">
                <a:solidFill>
                  <a:schemeClr val="accent1">
                    <a:lumMod val="75000"/>
                  </a:schemeClr>
                </a:solidFill>
                <a:effectLst/>
              </a:rPr>
              <a:t>La sezione comprende uno spazio dedicato ad un’eventuale revisione nel corso dell’anno scolastico, spazio ove specificare gli elementi oggetto di revisione.</a:t>
            </a:r>
            <a:endParaRPr lang="it-IT" sz="1600" b="1" i="0" dirty="0">
              <a:solidFill>
                <a:schemeClr val="accent1">
                  <a:lumMod val="75000"/>
                </a:schemeClr>
              </a:solidFill>
              <a:effectLst/>
            </a:endParaRPr>
          </a:p>
          <a:p>
            <a:pPr algn="just"/>
            <a:endParaRPr lang="it-IT" sz="1400" b="1" dirty="0"/>
          </a:p>
        </p:txBody>
      </p:sp>
      <p:sp>
        <p:nvSpPr>
          <p:cNvPr id="9" name="Rectangle 21"/>
          <p:cNvSpPr>
            <a:spLocks noChangeArrowheads="1"/>
          </p:cNvSpPr>
          <p:nvPr/>
        </p:nvSpPr>
        <p:spPr bwMode="auto">
          <a:xfrm>
            <a:off x="268998" y="257821"/>
            <a:ext cx="10323444" cy="1077218"/>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rgbClr val="212529"/>
                </a:solidFill>
                <a:effectLst/>
                <a:latin typeface="Californian FB" panose="0207040306080B030204" pitchFamily="18" charset="0"/>
              </a:rPr>
              <a:t> </a:t>
            </a:r>
            <a:r>
              <a:rPr lang="it-IT" altLang="it-IT" sz="3200" b="1" dirty="0">
                <a:solidFill>
                  <a:srgbClr val="FF0000"/>
                </a:solidFill>
                <a:latin typeface="Californian FB" panose="0207040306080B030204" pitchFamily="18" charset="0"/>
              </a:rPr>
              <a:t>S</a:t>
            </a:r>
            <a:r>
              <a:rPr kumimoji="0" lang="it-IT" altLang="it-IT" sz="3200" b="1" i="0" u="none" strike="noStrike" cap="none" normalizeH="0" baseline="0" dirty="0">
                <a:ln>
                  <a:noFill/>
                </a:ln>
                <a:solidFill>
                  <a:srgbClr val="FF0000"/>
                </a:solidFill>
                <a:effectLst/>
                <a:latin typeface="Californian FB" panose="0207040306080B030204" pitchFamily="18" charset="0"/>
              </a:rPr>
              <a:t>ezione 4  </a:t>
            </a:r>
            <a:r>
              <a:rPr lang="it-IT" sz="3200" b="1" i="0" dirty="0">
                <a:solidFill>
                  <a:schemeClr val="accent2">
                    <a:lumMod val="75000"/>
                  </a:schemeClr>
                </a:solidFill>
                <a:effectLst/>
                <a:latin typeface="Californian FB" panose="0207040306080B030204" pitchFamily="18" charset="0"/>
              </a:rPr>
              <a:t>Osservazioni sull’alunno per progettare gli interventi di sostegno didattico</a:t>
            </a:r>
            <a:r>
              <a:rPr kumimoji="0" lang="it-IT" altLang="it-IT" sz="3200" b="1" i="0" u="none" strike="noStrike" cap="none" normalizeH="0" baseline="0" dirty="0">
                <a:ln>
                  <a:noFill/>
                </a:ln>
                <a:solidFill>
                  <a:srgbClr val="FF0000"/>
                </a:solidFill>
                <a:effectLst/>
                <a:latin typeface="Californian FB" panose="0207040306080B030204" pitchFamily="18" charset="0"/>
              </a:rPr>
              <a:t> </a:t>
            </a:r>
            <a:endParaRPr kumimoji="0" lang="it-IT" altLang="it-IT" sz="2800" b="1" i="0" u="none" strike="noStrike" cap="none" normalizeH="0" baseline="0" dirty="0">
              <a:ln>
                <a:noFill/>
              </a:ln>
              <a:solidFill>
                <a:schemeClr val="tx2"/>
              </a:solidFill>
              <a:effectLst/>
              <a:latin typeface="Californian FB" panose="0207040306080B030204" pitchFamily="18" charset="0"/>
            </a:endParaRPr>
          </a:p>
        </p:txBody>
      </p:sp>
      <p:sp>
        <p:nvSpPr>
          <p:cNvPr id="2" name="Segnaposto piè di pagina 1"/>
          <p:cNvSpPr>
            <a:spLocks noGrp="1"/>
          </p:cNvSpPr>
          <p:nvPr>
            <p:ph type="ftr" sz="quarter" idx="11"/>
          </p:nvPr>
        </p:nvSpPr>
        <p:spPr>
          <a:xfrm>
            <a:off x="0" y="6492875"/>
            <a:ext cx="967409" cy="365125"/>
          </a:xfrm>
        </p:spPr>
        <p:txBody>
          <a:bodyPr/>
          <a:lstStyle/>
          <a:p>
            <a:r>
              <a:rPr lang="en-US" dirty="0"/>
              <a:t>Roberta Tardi</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099930" y="368121"/>
            <a:ext cx="10800522" cy="6124754"/>
          </a:xfrm>
          <a:prstGeom prst="rect">
            <a:avLst/>
          </a:prstGeom>
          <a:solidFill>
            <a:schemeClr val="bg1"/>
          </a:solidFill>
        </p:spPr>
        <p:txBody>
          <a:bodyPr wrap="square">
            <a:spAutoFit/>
          </a:bodyPr>
          <a:lstStyle/>
          <a:p>
            <a:pPr algn="l"/>
            <a:r>
              <a:rPr lang="it-IT" sz="2000" b="1" i="0" u="none" strike="noStrike" baseline="0" dirty="0">
                <a:solidFill>
                  <a:srgbClr val="000000"/>
                </a:solidFill>
                <a:latin typeface="Tahoma-Bold"/>
              </a:rPr>
              <a:t>4. Osservazioni sullo/a studente/essa per progettare gli interventi di sostegno didattico</a:t>
            </a:r>
            <a:endParaRPr lang="it-IT" sz="2000" b="1" i="0" u="none" strike="noStrike" baseline="0" dirty="0">
              <a:solidFill>
                <a:srgbClr val="000000"/>
              </a:solidFill>
              <a:latin typeface="Tahoma-Bold"/>
            </a:endParaRPr>
          </a:p>
          <a:p>
            <a:pPr algn="l"/>
            <a:r>
              <a:rPr lang="it-IT" sz="1400" b="1" i="0" u="none" strike="noStrike" baseline="0" dirty="0">
                <a:solidFill>
                  <a:srgbClr val="000000"/>
                </a:solidFill>
                <a:latin typeface="Tahoma-Bold"/>
              </a:rPr>
              <a:t>Punti di forza sui quali costruire gli interventi educativi e didattici</a:t>
            </a:r>
            <a:endParaRPr lang="it-IT" sz="1400" b="1" i="0" u="none" strike="noStrike" baseline="0" dirty="0">
              <a:solidFill>
                <a:srgbClr val="000000"/>
              </a:solidFill>
              <a:latin typeface="Tahoma-Bold"/>
            </a:endParaRPr>
          </a:p>
          <a:p>
            <a:pPr algn="l"/>
            <a:r>
              <a:rPr lang="it-IT" sz="1800" b="1" i="0" u="none" strike="noStrike" baseline="0" dirty="0">
                <a:solidFill>
                  <a:srgbClr val="000000"/>
                </a:solidFill>
                <a:latin typeface="Calibri-Bold"/>
              </a:rPr>
              <a:t>a. Dimensione della relazione, dell’interazione e della socializzazione:</a:t>
            </a:r>
            <a:endParaRPr lang="it-IT" sz="1800" b="1" i="0" u="none" strike="noStrike" baseline="0" dirty="0">
              <a:solidFill>
                <a:srgbClr val="000000"/>
              </a:solidFill>
              <a:latin typeface="Calibri-Bold"/>
            </a:endParaRPr>
          </a:p>
          <a:p>
            <a:pPr algn="just"/>
            <a:r>
              <a:rPr lang="it-IT" sz="1200" b="0" i="0" u="none" strike="noStrike" baseline="0" dirty="0">
                <a:solidFill>
                  <a:srgbClr val="00579B"/>
                </a:solidFill>
                <a:latin typeface="Calibri" panose="020F0502020204030204" pitchFamily="34" charset="0"/>
              </a:rPr>
              <a:t>Potenzialità: lo studente è consapevole, da sempre, delle proprie risorse e delle proprie difficoltà. È un valido interlocutore per chi si deve prendere cura di lui, per avere indicazioni e informazioni sulle sue necessità e su quanto è ancora in grado di svolgere in modo autonomo. Nonostante le fatiche della malattia, è disponibile, gioioso, socievole, brillante nelle relazioni interpersonali. Sa relazionarsi in modo adeguato e integrarsi positivamente nelle interazioni tra i pari. Sa gestire in modo maturo e consapevole anche i rapporti con interlocutori non familiari.</a:t>
            </a:r>
            <a:endParaRPr lang="it-IT" sz="1200" b="0" i="0" u="none" strike="noStrike" baseline="0" dirty="0">
              <a:solidFill>
                <a:srgbClr val="00579B"/>
              </a:solidFill>
              <a:latin typeface="Calibri" panose="020F0502020204030204" pitchFamily="34" charset="0"/>
            </a:endParaRPr>
          </a:p>
          <a:p>
            <a:pPr algn="l"/>
            <a:r>
              <a:rPr lang="it-IT" sz="1800" b="1" i="0" u="none" strike="noStrike" baseline="0" dirty="0">
                <a:solidFill>
                  <a:srgbClr val="000000"/>
                </a:solidFill>
                <a:latin typeface="Calibri-Bold"/>
              </a:rPr>
              <a:t>b. Dimensione della comunicazione e del linguaggio:</a:t>
            </a:r>
            <a:endParaRPr lang="it-IT" sz="1800" b="1" i="0" u="none" strike="noStrike" baseline="0" dirty="0">
              <a:solidFill>
                <a:srgbClr val="000000"/>
              </a:solidFill>
              <a:latin typeface="Calibri-Bold"/>
            </a:endParaRPr>
          </a:p>
          <a:p>
            <a:pPr algn="l"/>
            <a:r>
              <a:rPr lang="it-IT" sz="1200" b="0" i="0" u="none" strike="noStrike" baseline="0" dirty="0">
                <a:solidFill>
                  <a:srgbClr val="00579B"/>
                </a:solidFill>
                <a:latin typeface="Calibri" panose="020F0502020204030204" pitchFamily="34" charset="0"/>
              </a:rPr>
              <a:t>Potenzialità: non si sono mai evidenziati disturbi del linguaggio, né in comprensione, né in espressione</a:t>
            </a:r>
            <a:r>
              <a:rPr lang="it-IT" sz="1400" b="0" i="0" u="none" strike="noStrike" baseline="0" dirty="0">
                <a:solidFill>
                  <a:srgbClr val="00579B"/>
                </a:solidFill>
                <a:latin typeface="Calibri" panose="020F0502020204030204" pitchFamily="34" charset="0"/>
              </a:rPr>
              <a:t>.</a:t>
            </a:r>
            <a:endParaRPr lang="it-IT" sz="1400" b="0" i="0" u="none" strike="noStrike" baseline="0" dirty="0">
              <a:solidFill>
                <a:srgbClr val="00579B"/>
              </a:solidFill>
              <a:latin typeface="Calibri" panose="020F0502020204030204" pitchFamily="34" charset="0"/>
            </a:endParaRPr>
          </a:p>
          <a:p>
            <a:pPr algn="l"/>
            <a:r>
              <a:rPr lang="it-IT" sz="1800" b="1" i="0" u="none" strike="noStrike" baseline="0" dirty="0">
                <a:solidFill>
                  <a:srgbClr val="000000"/>
                </a:solidFill>
                <a:latin typeface="Calibri-Bold"/>
              </a:rPr>
              <a:t>c. Dimensione dell’autonomia e dell’orientamento:</a:t>
            </a:r>
            <a:endParaRPr lang="it-IT" sz="1800" b="1" i="0" u="none" strike="noStrike" baseline="0" dirty="0">
              <a:solidFill>
                <a:srgbClr val="000000"/>
              </a:solidFill>
              <a:latin typeface="Calibri-Bold"/>
            </a:endParaRPr>
          </a:p>
          <a:p>
            <a:pPr algn="just"/>
            <a:r>
              <a:rPr lang="it-IT" sz="1200" b="0" i="0" u="none" strike="noStrike" baseline="0" dirty="0">
                <a:solidFill>
                  <a:srgbClr val="00579B"/>
                </a:solidFill>
                <a:latin typeface="Calibri" panose="020F0502020204030204" pitchFamily="34" charset="0"/>
              </a:rPr>
              <a:t>Potenzialità: permane una parziale funzionalità degli arti superiori. Lo studente riesce ancora a scrivere in autonomia per tempi limitati. Consapevole della sua </a:t>
            </a:r>
            <a:r>
              <a:rPr lang="it-IT" sz="1200" b="0" i="0" u="none" strike="noStrike" baseline="0" dirty="0" err="1">
                <a:solidFill>
                  <a:srgbClr val="00579B"/>
                </a:solidFill>
                <a:latin typeface="Calibri" panose="020F0502020204030204" pitchFamily="34" charset="0"/>
              </a:rPr>
              <a:t>affaticabilità</a:t>
            </a:r>
            <a:r>
              <a:rPr lang="it-IT" sz="1200" b="0" i="0" u="none" strike="noStrike" baseline="0" dirty="0">
                <a:solidFill>
                  <a:srgbClr val="00579B"/>
                </a:solidFill>
                <a:latin typeface="Calibri" panose="020F0502020204030204" pitchFamily="34" charset="0"/>
              </a:rPr>
              <a:t>, chiede aiuto quando necessario. Ha acquisito i prerequisiti topologici e di contemporaneità e di durata. Sa riordinare eventi riguardanti il tempo passato anche non relativi alla sua storia personale rispettandone la sequenza temporale. Comprende i rapporti causa effetto. Sa organizzare il proprio tempo e spazio. Sa orientarsi nello spazio vissuto e all’interno di uno spazio grafico dato e/o rappresentato (della classe, carta geografica). Sa dirigersi in modo adeguato seguendo indicazioni, vettori o direzioni. Presenta una preferenza per la mano sinistra. In riferimento all’autonomia sociale: sa usare cellulare e orologio, sa gestire il tempo personale.</a:t>
            </a:r>
            <a:endParaRPr lang="it-IT" sz="1200" b="0" i="0" u="none" strike="noStrike" baseline="0" dirty="0">
              <a:solidFill>
                <a:srgbClr val="00579B"/>
              </a:solidFill>
              <a:latin typeface="Calibri" panose="020F0502020204030204" pitchFamily="34" charset="0"/>
            </a:endParaRPr>
          </a:p>
          <a:p>
            <a:pPr algn="just"/>
            <a:r>
              <a:rPr lang="it-IT" sz="1200" b="0" i="0" u="none" strike="noStrike" baseline="0" dirty="0">
                <a:solidFill>
                  <a:srgbClr val="00579B"/>
                </a:solidFill>
                <a:latin typeface="Calibri" panose="020F0502020204030204" pitchFamily="34" charset="0"/>
              </a:rPr>
              <a:t>Sa usare il denaro, con la difficoltà nel compiere l’azione pratica (aspetto motorio). Conosce gli spazi di vita e si sposta in maniera adeguata attento alla sicurezza propria e altrui, considerando i possibili pericoli che potrebbero derivare da uno scorretto utilizzo della carrozzina elettrica. Sa gestire le sue attività sintonizzandosi con il gruppo, percepisce le aspettative degli adulti e si sforza di adeguarsi a esse. Conosce e comprende le regole comunitarie. Sa gestire in modo autonomo l’incarico che gli viene affidato in un lavoro di gruppo tenendo conto della sua situazione motoria. Sa gestire situazioni problematiche. È propositivo, anche se spesso la sua timidezza lo frena nelle proposte.</a:t>
            </a:r>
            <a:endParaRPr lang="it-IT" sz="1200" b="0" i="0" u="none" strike="noStrike" baseline="0" dirty="0">
              <a:solidFill>
                <a:srgbClr val="00579B"/>
              </a:solidFill>
              <a:latin typeface="Calibri" panose="020F0502020204030204" pitchFamily="34" charset="0"/>
            </a:endParaRPr>
          </a:p>
          <a:p>
            <a:pPr algn="l"/>
            <a:r>
              <a:rPr lang="it-IT" sz="1800" b="1" i="0" u="none" strike="noStrike" baseline="0" dirty="0">
                <a:solidFill>
                  <a:srgbClr val="000000"/>
                </a:solidFill>
                <a:latin typeface="Calibri-Bold"/>
              </a:rPr>
              <a:t>d. Dimensione cognitiva, neuropsicologica e dell’apprendimento:</a:t>
            </a:r>
            <a:endParaRPr lang="it-IT" sz="1800" b="1" i="0" u="none" strike="noStrike" baseline="0" dirty="0">
              <a:solidFill>
                <a:srgbClr val="000000"/>
              </a:solidFill>
              <a:latin typeface="Calibri-Bold"/>
            </a:endParaRPr>
          </a:p>
          <a:p>
            <a:pPr algn="just"/>
            <a:r>
              <a:rPr lang="it-IT" sz="1200" b="0" i="0" u="none" strike="noStrike" baseline="0" dirty="0">
                <a:solidFill>
                  <a:srgbClr val="00579B"/>
                </a:solidFill>
                <a:latin typeface="Calibri" panose="020F0502020204030204" pitchFamily="34" charset="0"/>
              </a:rPr>
              <a:t>Potenzialità: il livello di sviluppo cognitivo raggiunto si è mantenuto nella norma delle attese per l’età cronologica, con competenze cognitive verbali e non verbali sostanzialmente armoniche. Non si rilevano deficit nella memoria, né nell’attenzione, sia selettiva che sostenuta. Fa uso in prevalenza di una memoria di tipo uditivo, verbale, temporale, motorio. Lo studente presenta una memoria di riconoscimento e di ricostruzione, a breve e lungo termine, adeguata. Riesce a trattenere le informazioni nella memoria a breve termine per il tempo necessario a ultimare il compito, riesce a recuperare le informazioni della memoria a lungo termine, utilizza strategie di metamemoria per trattenere e/o recuperare le informazioni. Rispetto alla durata dell’attenzione nell’esecuzione di un compito proposto, lo studente presta attenzione e si concentra per tempi adeguati (15-20 minuti secondo la curva di attenzione), sia in una situazione di apprendimento nel gruppo classe, sia in una situazione di apprendimento individuale.</a:t>
            </a:r>
            <a:endParaRPr lang="it-IT" sz="1200" dirty="0"/>
          </a:p>
        </p:txBody>
      </p:sp>
      <p:sp>
        <p:nvSpPr>
          <p:cNvPr id="9" name="Ovale 8"/>
          <p:cNvSpPr/>
          <p:nvPr/>
        </p:nvSpPr>
        <p:spPr>
          <a:xfrm>
            <a:off x="-397566" y="2276433"/>
            <a:ext cx="1497496" cy="115256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ESEMPIO</a:t>
            </a:r>
            <a:endParaRPr lang="it-IT" b="1" dirty="0">
              <a:solidFill>
                <a:schemeClr val="tx1"/>
              </a:solidFill>
            </a:endParaRPr>
          </a:p>
        </p:txBody>
      </p:sp>
      <p:sp>
        <p:nvSpPr>
          <p:cNvPr id="2" name="Segnaposto piè di pagina 1"/>
          <p:cNvSpPr>
            <a:spLocks noGrp="1"/>
          </p:cNvSpPr>
          <p:nvPr>
            <p:ph type="ftr" sz="quarter" idx="11"/>
          </p:nvPr>
        </p:nvSpPr>
        <p:spPr>
          <a:xfrm>
            <a:off x="1" y="6492875"/>
            <a:ext cx="980660" cy="365125"/>
          </a:xfrm>
        </p:spPr>
        <p:txBody>
          <a:bodyPr/>
          <a:lstStyle/>
          <a:p>
            <a:r>
              <a:rPr lang="en-US"/>
              <a:t>Roberta Tardi</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46156" y="1084880"/>
            <a:ext cx="6337206" cy="4951358"/>
          </a:xfrm>
          <a:prstGeom prst="rect">
            <a:avLst/>
          </a:prstGeom>
        </p:spPr>
        <p:txBody>
          <a:bodyPr vert="horz" wrap="square" lIns="0" tIns="10861" rIns="0" bIns="0" rtlCol="0">
            <a:spAutoFit/>
          </a:bodyPr>
          <a:lstStyle/>
          <a:p>
            <a:pPr marL="12700" algn="ctr" defTabSz="829945">
              <a:spcBef>
                <a:spcPts val="85"/>
              </a:spcBef>
            </a:pPr>
            <a:endParaRPr lang="it-IT" sz="2735" b="1" spc="38" dirty="0">
              <a:solidFill>
                <a:srgbClr val="0070C0"/>
              </a:solidFill>
              <a:latin typeface="Calibri" panose="020F0502020204030204"/>
              <a:cs typeface="Calibri" panose="020F0502020204030204"/>
            </a:endParaRPr>
          </a:p>
          <a:p>
            <a:pPr marL="12700" algn="ctr" defTabSz="829945">
              <a:spcBef>
                <a:spcPts val="85"/>
              </a:spcBef>
            </a:pPr>
            <a:r>
              <a:rPr sz="2735" b="1" spc="38" dirty="0" err="1">
                <a:solidFill>
                  <a:srgbClr val="0070C0"/>
                </a:solidFill>
                <a:latin typeface="Calibri" panose="020F0502020204030204"/>
                <a:cs typeface="Calibri" panose="020F0502020204030204"/>
              </a:rPr>
              <a:t>Siamo</a:t>
            </a:r>
            <a:r>
              <a:rPr sz="2735" b="1" spc="38" dirty="0">
                <a:solidFill>
                  <a:srgbClr val="0070C0"/>
                </a:solidFill>
                <a:latin typeface="Calibri" panose="020F0502020204030204"/>
                <a:cs typeface="Calibri" panose="020F0502020204030204"/>
              </a:rPr>
              <a:t> </a:t>
            </a:r>
            <a:r>
              <a:rPr sz="2735" b="1" spc="22" dirty="0">
                <a:solidFill>
                  <a:srgbClr val="0070C0"/>
                </a:solidFill>
                <a:latin typeface="Calibri" panose="020F0502020204030204"/>
                <a:cs typeface="Calibri" panose="020F0502020204030204"/>
              </a:rPr>
              <a:t>solitamente </a:t>
            </a:r>
            <a:r>
              <a:rPr sz="2735" b="1" spc="25" dirty="0">
                <a:solidFill>
                  <a:srgbClr val="0070C0"/>
                </a:solidFill>
                <a:latin typeface="Calibri" panose="020F0502020204030204"/>
                <a:cs typeface="Calibri" panose="020F0502020204030204"/>
              </a:rPr>
              <a:t>portati </a:t>
            </a:r>
            <a:r>
              <a:rPr sz="2735" b="1" spc="38" dirty="0">
                <a:solidFill>
                  <a:srgbClr val="0070C0"/>
                </a:solidFill>
                <a:latin typeface="Calibri" panose="020F0502020204030204"/>
                <a:cs typeface="Calibri" panose="020F0502020204030204"/>
              </a:rPr>
              <a:t>a </a:t>
            </a:r>
            <a:r>
              <a:rPr sz="2735" b="1" spc="22" dirty="0">
                <a:solidFill>
                  <a:srgbClr val="0070C0"/>
                </a:solidFill>
                <a:latin typeface="Calibri" panose="020F0502020204030204"/>
                <a:cs typeface="Calibri" panose="020F0502020204030204"/>
              </a:rPr>
              <a:t>partire</a:t>
            </a:r>
            <a:r>
              <a:rPr sz="2735" b="1" spc="-222" dirty="0">
                <a:solidFill>
                  <a:srgbClr val="0070C0"/>
                </a:solidFill>
                <a:latin typeface="Calibri" panose="020F0502020204030204"/>
                <a:cs typeface="Calibri" panose="020F0502020204030204"/>
              </a:rPr>
              <a:t> </a:t>
            </a:r>
            <a:r>
              <a:rPr sz="2735" b="1" spc="43" dirty="0">
                <a:solidFill>
                  <a:srgbClr val="0070C0"/>
                </a:solidFill>
                <a:latin typeface="Calibri" panose="020F0502020204030204"/>
                <a:cs typeface="Calibri" panose="020F0502020204030204"/>
              </a:rPr>
              <a:t>da…</a:t>
            </a:r>
            <a:endParaRPr sz="2735" b="1" dirty="0">
              <a:solidFill>
                <a:srgbClr val="0070C0"/>
              </a:solidFill>
              <a:latin typeface="Calibri" panose="020F0502020204030204"/>
              <a:cs typeface="Calibri" panose="020F0502020204030204"/>
            </a:endParaRPr>
          </a:p>
          <a:p>
            <a:pPr defTabSz="829945"/>
            <a:endParaRPr sz="3850" b="1" dirty="0">
              <a:solidFill>
                <a:srgbClr val="0070C0"/>
              </a:solidFill>
              <a:latin typeface="Times New Roman" panose="02020603050405020304"/>
              <a:cs typeface="Times New Roman" panose="02020603050405020304"/>
            </a:endParaRPr>
          </a:p>
          <a:p>
            <a:pPr marL="3175" algn="ctr" defTabSz="829945"/>
            <a:r>
              <a:rPr sz="2735" spc="30" dirty="0">
                <a:solidFill>
                  <a:srgbClr val="0070C0"/>
                </a:solidFill>
                <a:latin typeface="Calibri" panose="020F0502020204030204"/>
                <a:cs typeface="Calibri" panose="020F0502020204030204"/>
              </a:rPr>
              <a:t>Punti </a:t>
            </a:r>
            <a:r>
              <a:rPr sz="2735" spc="34" dirty="0">
                <a:solidFill>
                  <a:srgbClr val="0070C0"/>
                </a:solidFill>
                <a:latin typeface="Calibri" panose="020F0502020204030204"/>
                <a:cs typeface="Calibri" panose="020F0502020204030204"/>
              </a:rPr>
              <a:t>di</a:t>
            </a:r>
            <a:r>
              <a:rPr sz="2735" spc="-55" dirty="0">
                <a:solidFill>
                  <a:srgbClr val="0070C0"/>
                </a:solidFill>
                <a:latin typeface="Calibri" panose="020F0502020204030204"/>
                <a:cs typeface="Calibri" panose="020F0502020204030204"/>
              </a:rPr>
              <a:t> </a:t>
            </a:r>
            <a:r>
              <a:rPr sz="2735" spc="22" dirty="0">
                <a:solidFill>
                  <a:srgbClr val="0070C0"/>
                </a:solidFill>
                <a:latin typeface="Calibri" panose="020F0502020204030204"/>
                <a:cs typeface="Calibri" panose="020F0502020204030204"/>
              </a:rPr>
              <a:t>debolezza/deficit</a:t>
            </a:r>
            <a:endParaRPr sz="2735" dirty="0">
              <a:solidFill>
                <a:srgbClr val="0070C0"/>
              </a:solidFill>
              <a:latin typeface="Calibri" panose="020F0502020204030204"/>
              <a:cs typeface="Calibri" panose="020F0502020204030204"/>
            </a:endParaRPr>
          </a:p>
          <a:p>
            <a:pPr algn="ctr" defTabSz="829945"/>
            <a:r>
              <a:rPr sz="2735" spc="-5" dirty="0">
                <a:solidFill>
                  <a:srgbClr val="0070C0"/>
                </a:solidFill>
                <a:latin typeface="Calibri" panose="020F0502020204030204"/>
                <a:cs typeface="Calibri" panose="020F0502020204030204"/>
              </a:rPr>
              <a:t>(e bisogni, vincoli </a:t>
            </a:r>
            <a:r>
              <a:rPr sz="2735" dirty="0">
                <a:solidFill>
                  <a:srgbClr val="0070C0"/>
                </a:solidFill>
                <a:latin typeface="Calibri" panose="020F0502020204030204"/>
                <a:cs typeface="Calibri" panose="020F0502020204030204"/>
              </a:rPr>
              <a:t>anche a </a:t>
            </a:r>
            <a:r>
              <a:rPr sz="2735" spc="-8" dirty="0">
                <a:solidFill>
                  <a:srgbClr val="0070C0"/>
                </a:solidFill>
                <a:latin typeface="Calibri" panose="020F0502020204030204"/>
                <a:cs typeface="Calibri" panose="020F0502020204030204"/>
              </a:rPr>
              <a:t>livello</a:t>
            </a:r>
            <a:r>
              <a:rPr sz="2735" spc="55" dirty="0">
                <a:solidFill>
                  <a:srgbClr val="0070C0"/>
                </a:solidFill>
                <a:latin typeface="Calibri" panose="020F0502020204030204"/>
                <a:cs typeface="Calibri" panose="020F0502020204030204"/>
              </a:rPr>
              <a:t> </a:t>
            </a:r>
            <a:r>
              <a:rPr sz="2735" spc="-13" dirty="0">
                <a:solidFill>
                  <a:srgbClr val="0070C0"/>
                </a:solidFill>
                <a:latin typeface="Calibri" panose="020F0502020204030204"/>
                <a:cs typeface="Calibri" panose="020F0502020204030204"/>
              </a:rPr>
              <a:t>contestuale)</a:t>
            </a:r>
            <a:endParaRPr sz="2735" dirty="0">
              <a:solidFill>
                <a:srgbClr val="0070C0"/>
              </a:solidFill>
              <a:latin typeface="Calibri" panose="020F0502020204030204"/>
              <a:cs typeface="Calibri" panose="020F0502020204030204"/>
            </a:endParaRPr>
          </a:p>
          <a:p>
            <a:pPr defTabSz="829945">
              <a:spcBef>
                <a:spcPts val="20"/>
              </a:spcBef>
            </a:pPr>
            <a:endParaRPr lang="it-IT" sz="3550" dirty="0">
              <a:solidFill>
                <a:srgbClr val="0070C0"/>
              </a:solidFill>
              <a:latin typeface="Times New Roman" panose="02020603050405020304"/>
              <a:cs typeface="Times New Roman" panose="02020603050405020304"/>
            </a:endParaRPr>
          </a:p>
          <a:p>
            <a:pPr marL="1003300" marR="916940" indent="871855" defTabSz="829945">
              <a:spcBef>
                <a:spcPts val="5"/>
              </a:spcBef>
            </a:pPr>
            <a:endParaRPr lang="it-IT" sz="2735" spc="-17" dirty="0">
              <a:solidFill>
                <a:srgbClr val="0070C0"/>
              </a:solidFill>
              <a:latin typeface="Calibri" panose="020F0502020204030204"/>
              <a:cs typeface="Calibri" panose="020F0502020204030204"/>
            </a:endParaRPr>
          </a:p>
          <a:p>
            <a:pPr marL="1003300" marR="916940" indent="871855" defTabSz="829945">
              <a:spcBef>
                <a:spcPts val="5"/>
              </a:spcBef>
            </a:pPr>
            <a:r>
              <a:rPr sz="2735" spc="-17" dirty="0" err="1">
                <a:solidFill>
                  <a:srgbClr val="0070C0"/>
                </a:solidFill>
                <a:latin typeface="Calibri" panose="020F0502020204030204"/>
                <a:cs typeface="Calibri" panose="020F0502020204030204"/>
              </a:rPr>
              <a:t>carenze</a:t>
            </a:r>
            <a:r>
              <a:rPr sz="2735" spc="-17" dirty="0">
                <a:solidFill>
                  <a:srgbClr val="0070C0"/>
                </a:solidFill>
                <a:latin typeface="Calibri" panose="020F0502020204030204"/>
                <a:cs typeface="Calibri" panose="020F0502020204030204"/>
              </a:rPr>
              <a:t>, </a:t>
            </a:r>
            <a:r>
              <a:rPr sz="2735" spc="-13" dirty="0">
                <a:solidFill>
                  <a:srgbClr val="0070C0"/>
                </a:solidFill>
                <a:latin typeface="Calibri" panose="020F0502020204030204"/>
                <a:cs typeface="Calibri" panose="020F0502020204030204"/>
              </a:rPr>
              <a:t>mancanze,  </a:t>
            </a:r>
            <a:r>
              <a:rPr sz="2735" spc="-8" dirty="0">
                <a:solidFill>
                  <a:srgbClr val="0070C0"/>
                </a:solidFill>
                <a:latin typeface="Calibri" panose="020F0502020204030204"/>
                <a:cs typeface="Calibri" panose="020F0502020204030204"/>
              </a:rPr>
              <a:t>incapacità, sviluppo</a:t>
            </a:r>
            <a:r>
              <a:rPr sz="2735" spc="43" dirty="0">
                <a:solidFill>
                  <a:srgbClr val="0070C0"/>
                </a:solidFill>
                <a:latin typeface="Calibri" panose="020F0502020204030204"/>
                <a:cs typeface="Calibri" panose="020F0502020204030204"/>
              </a:rPr>
              <a:t> </a:t>
            </a:r>
            <a:r>
              <a:rPr sz="2735" spc="-8" dirty="0">
                <a:solidFill>
                  <a:srgbClr val="0070C0"/>
                </a:solidFill>
                <a:latin typeface="Calibri" panose="020F0502020204030204"/>
                <a:cs typeface="Calibri" panose="020F0502020204030204"/>
              </a:rPr>
              <a:t>inadeguato</a:t>
            </a:r>
            <a:endParaRPr sz="2735" dirty="0">
              <a:solidFill>
                <a:srgbClr val="0070C0"/>
              </a:solidFill>
              <a:latin typeface="Calibri" panose="020F0502020204030204"/>
              <a:cs typeface="Calibri" panose="020F0502020204030204"/>
            </a:endParaRPr>
          </a:p>
          <a:p>
            <a:pPr marL="821055" defTabSz="829945"/>
            <a:r>
              <a:rPr sz="2735" spc="-13" dirty="0">
                <a:solidFill>
                  <a:srgbClr val="0070C0"/>
                </a:solidFill>
                <a:latin typeface="Calibri" panose="020F0502020204030204"/>
                <a:cs typeface="Calibri" panose="020F0502020204030204"/>
              </a:rPr>
              <a:t>rispetto </a:t>
            </a:r>
            <a:r>
              <a:rPr sz="2735" dirty="0">
                <a:solidFill>
                  <a:srgbClr val="0070C0"/>
                </a:solidFill>
                <a:latin typeface="Calibri" panose="020F0502020204030204"/>
                <a:cs typeface="Calibri" panose="020F0502020204030204"/>
              </a:rPr>
              <a:t>ai </a:t>
            </a:r>
            <a:r>
              <a:rPr sz="2735" spc="-8" dirty="0">
                <a:solidFill>
                  <a:srgbClr val="0070C0"/>
                </a:solidFill>
                <a:latin typeface="Calibri" panose="020F0502020204030204"/>
                <a:cs typeface="Calibri" panose="020F0502020204030204"/>
              </a:rPr>
              <a:t>criteri </a:t>
            </a:r>
            <a:r>
              <a:rPr sz="2735" dirty="0">
                <a:solidFill>
                  <a:srgbClr val="0070C0"/>
                </a:solidFill>
                <a:latin typeface="Calibri" panose="020F0502020204030204"/>
                <a:cs typeface="Calibri" panose="020F0502020204030204"/>
              </a:rPr>
              <a:t>e </a:t>
            </a:r>
            <a:r>
              <a:rPr sz="2735" spc="-5" dirty="0">
                <a:solidFill>
                  <a:srgbClr val="0070C0"/>
                </a:solidFill>
                <a:latin typeface="Calibri" panose="020F0502020204030204"/>
                <a:cs typeface="Calibri" panose="020F0502020204030204"/>
              </a:rPr>
              <a:t>alle</a:t>
            </a:r>
            <a:r>
              <a:rPr sz="2735" spc="30" dirty="0">
                <a:solidFill>
                  <a:srgbClr val="0070C0"/>
                </a:solidFill>
                <a:latin typeface="Calibri" panose="020F0502020204030204"/>
                <a:cs typeface="Calibri" panose="020F0502020204030204"/>
              </a:rPr>
              <a:t> </a:t>
            </a:r>
            <a:r>
              <a:rPr sz="2735" spc="-17" dirty="0" err="1">
                <a:solidFill>
                  <a:srgbClr val="0070C0"/>
                </a:solidFill>
                <a:latin typeface="Calibri" panose="020F0502020204030204"/>
                <a:cs typeface="Calibri" panose="020F0502020204030204"/>
              </a:rPr>
              <a:t>aspettative</a:t>
            </a:r>
            <a:endParaRPr lang="it-IT" sz="2735" spc="-17" dirty="0">
              <a:solidFill>
                <a:srgbClr val="0070C0"/>
              </a:solidFill>
              <a:latin typeface="Calibri" panose="020F0502020204030204"/>
              <a:cs typeface="Calibri" panose="020F0502020204030204"/>
            </a:endParaRPr>
          </a:p>
          <a:p>
            <a:pPr marL="821055" defTabSz="829945"/>
            <a:endParaRPr sz="2735" dirty="0">
              <a:solidFill>
                <a:srgbClr val="0070C0"/>
              </a:solidFill>
              <a:latin typeface="Calibri" panose="020F0502020204030204"/>
              <a:cs typeface="Calibri" panose="020F0502020204030204"/>
            </a:endParaRPr>
          </a:p>
        </p:txBody>
      </p:sp>
      <p:sp>
        <p:nvSpPr>
          <p:cNvPr id="3" name="object 3"/>
          <p:cNvSpPr/>
          <p:nvPr/>
        </p:nvSpPr>
        <p:spPr>
          <a:xfrm>
            <a:off x="5818628" y="3678288"/>
            <a:ext cx="676605" cy="555511"/>
          </a:xfrm>
          <a:custGeom>
            <a:avLst/>
            <a:gdLst/>
            <a:ahLst/>
            <a:cxnLst/>
            <a:rect l="l" t="t" r="r" b="b"/>
            <a:pathLst>
              <a:path w="791210" h="649604">
                <a:moveTo>
                  <a:pt x="790956" y="487680"/>
                </a:moveTo>
                <a:lnTo>
                  <a:pt x="592836" y="487680"/>
                </a:lnTo>
                <a:lnTo>
                  <a:pt x="592836" y="0"/>
                </a:lnTo>
                <a:lnTo>
                  <a:pt x="198120" y="0"/>
                </a:lnTo>
                <a:lnTo>
                  <a:pt x="198120" y="487680"/>
                </a:lnTo>
                <a:lnTo>
                  <a:pt x="0" y="487680"/>
                </a:lnTo>
                <a:lnTo>
                  <a:pt x="394716" y="649224"/>
                </a:lnTo>
                <a:lnTo>
                  <a:pt x="790956" y="487680"/>
                </a:lnTo>
                <a:close/>
              </a:path>
            </a:pathLst>
          </a:custGeom>
          <a:solidFill>
            <a:schemeClr val="accent1">
              <a:lumMod val="75000"/>
            </a:schemeClr>
          </a:solidFill>
        </p:spPr>
        <p:txBody>
          <a:bodyPr wrap="square" lIns="0" tIns="0" rIns="0" bIns="0" rtlCol="0"/>
          <a:lstStyle/>
          <a:p>
            <a:pPr defTabSz="829945"/>
            <a:endParaRPr sz="1540">
              <a:solidFill>
                <a:prstClr val="black"/>
              </a:solidFill>
              <a:latin typeface="Calibri" panose="020F0502020204030204"/>
            </a:endParaRPr>
          </a:p>
        </p:txBody>
      </p:sp>
      <p:sp>
        <p:nvSpPr>
          <p:cNvPr id="4" name="object 4"/>
          <p:cNvSpPr/>
          <p:nvPr/>
        </p:nvSpPr>
        <p:spPr>
          <a:xfrm>
            <a:off x="5797721" y="3661445"/>
            <a:ext cx="718417" cy="564742"/>
          </a:xfrm>
          <a:custGeom>
            <a:avLst/>
            <a:gdLst/>
            <a:ahLst/>
            <a:cxnLst/>
            <a:rect l="l" t="t" r="r" b="b"/>
            <a:pathLst>
              <a:path w="840104" h="660400">
                <a:moveTo>
                  <a:pt x="25908" y="487680"/>
                </a:moveTo>
                <a:lnTo>
                  <a:pt x="0" y="487680"/>
                </a:lnTo>
                <a:lnTo>
                  <a:pt x="24384" y="497699"/>
                </a:lnTo>
                <a:lnTo>
                  <a:pt x="24384" y="496824"/>
                </a:lnTo>
                <a:lnTo>
                  <a:pt x="25908" y="487680"/>
                </a:lnTo>
                <a:close/>
              </a:path>
              <a:path w="840104" h="660400">
                <a:moveTo>
                  <a:pt x="48336" y="496824"/>
                </a:moveTo>
                <a:lnTo>
                  <a:pt x="25908" y="487680"/>
                </a:lnTo>
                <a:lnTo>
                  <a:pt x="24384" y="496824"/>
                </a:lnTo>
                <a:lnTo>
                  <a:pt x="48336" y="496824"/>
                </a:lnTo>
                <a:close/>
              </a:path>
              <a:path w="840104" h="660400">
                <a:moveTo>
                  <a:pt x="419862" y="648292"/>
                </a:moveTo>
                <a:lnTo>
                  <a:pt x="48336" y="496824"/>
                </a:lnTo>
                <a:lnTo>
                  <a:pt x="24384" y="496824"/>
                </a:lnTo>
                <a:lnTo>
                  <a:pt x="24384" y="497699"/>
                </a:lnTo>
                <a:lnTo>
                  <a:pt x="417576" y="659265"/>
                </a:lnTo>
                <a:lnTo>
                  <a:pt x="417576" y="649224"/>
                </a:lnTo>
                <a:lnTo>
                  <a:pt x="419862" y="648292"/>
                </a:lnTo>
                <a:close/>
              </a:path>
              <a:path w="840104" h="660400">
                <a:moveTo>
                  <a:pt x="222504" y="487680"/>
                </a:moveTo>
                <a:lnTo>
                  <a:pt x="25908" y="487680"/>
                </a:lnTo>
                <a:lnTo>
                  <a:pt x="48336" y="496824"/>
                </a:lnTo>
                <a:lnTo>
                  <a:pt x="216408" y="496824"/>
                </a:lnTo>
                <a:lnTo>
                  <a:pt x="216408" y="492252"/>
                </a:lnTo>
                <a:lnTo>
                  <a:pt x="222504" y="487680"/>
                </a:lnTo>
                <a:close/>
              </a:path>
              <a:path w="840104" h="660400">
                <a:moveTo>
                  <a:pt x="623316" y="487680"/>
                </a:moveTo>
                <a:lnTo>
                  <a:pt x="623316" y="0"/>
                </a:lnTo>
                <a:lnTo>
                  <a:pt x="216408" y="0"/>
                </a:lnTo>
                <a:lnTo>
                  <a:pt x="216408" y="487680"/>
                </a:lnTo>
                <a:lnTo>
                  <a:pt x="222504" y="487680"/>
                </a:lnTo>
                <a:lnTo>
                  <a:pt x="222504" y="9144"/>
                </a:lnTo>
                <a:lnTo>
                  <a:pt x="227076" y="4572"/>
                </a:lnTo>
                <a:lnTo>
                  <a:pt x="227076" y="9144"/>
                </a:lnTo>
                <a:lnTo>
                  <a:pt x="612648" y="9144"/>
                </a:lnTo>
                <a:lnTo>
                  <a:pt x="612648" y="4572"/>
                </a:lnTo>
                <a:lnTo>
                  <a:pt x="617220" y="9144"/>
                </a:lnTo>
                <a:lnTo>
                  <a:pt x="617220" y="487680"/>
                </a:lnTo>
                <a:lnTo>
                  <a:pt x="623316" y="487680"/>
                </a:lnTo>
                <a:close/>
              </a:path>
              <a:path w="840104" h="660400">
                <a:moveTo>
                  <a:pt x="227076" y="496824"/>
                </a:moveTo>
                <a:lnTo>
                  <a:pt x="227076" y="9144"/>
                </a:lnTo>
                <a:lnTo>
                  <a:pt x="222504" y="9144"/>
                </a:lnTo>
                <a:lnTo>
                  <a:pt x="222504" y="487680"/>
                </a:lnTo>
                <a:lnTo>
                  <a:pt x="216408" y="492252"/>
                </a:lnTo>
                <a:lnTo>
                  <a:pt x="216408" y="496824"/>
                </a:lnTo>
                <a:lnTo>
                  <a:pt x="227076" y="496824"/>
                </a:lnTo>
                <a:close/>
              </a:path>
              <a:path w="840104" h="660400">
                <a:moveTo>
                  <a:pt x="227076" y="9144"/>
                </a:moveTo>
                <a:lnTo>
                  <a:pt x="227076" y="4572"/>
                </a:lnTo>
                <a:lnTo>
                  <a:pt x="222504" y="9144"/>
                </a:lnTo>
                <a:lnTo>
                  <a:pt x="227076" y="9144"/>
                </a:lnTo>
                <a:close/>
              </a:path>
              <a:path w="840104" h="660400">
                <a:moveTo>
                  <a:pt x="422148" y="649224"/>
                </a:moveTo>
                <a:lnTo>
                  <a:pt x="419862" y="648292"/>
                </a:lnTo>
                <a:lnTo>
                  <a:pt x="417576" y="649224"/>
                </a:lnTo>
                <a:lnTo>
                  <a:pt x="422148" y="649224"/>
                </a:lnTo>
                <a:close/>
              </a:path>
              <a:path w="840104" h="660400">
                <a:moveTo>
                  <a:pt x="422148" y="658644"/>
                </a:moveTo>
                <a:lnTo>
                  <a:pt x="422148" y="649224"/>
                </a:lnTo>
                <a:lnTo>
                  <a:pt x="417576" y="649224"/>
                </a:lnTo>
                <a:lnTo>
                  <a:pt x="417576" y="659265"/>
                </a:lnTo>
                <a:lnTo>
                  <a:pt x="419100" y="659892"/>
                </a:lnTo>
                <a:lnTo>
                  <a:pt x="422148" y="658644"/>
                </a:lnTo>
                <a:close/>
              </a:path>
              <a:path w="840104" h="660400">
                <a:moveTo>
                  <a:pt x="815340" y="497663"/>
                </a:moveTo>
                <a:lnTo>
                  <a:pt x="815340" y="496824"/>
                </a:lnTo>
                <a:lnTo>
                  <a:pt x="791387" y="496824"/>
                </a:lnTo>
                <a:lnTo>
                  <a:pt x="419862" y="648292"/>
                </a:lnTo>
                <a:lnTo>
                  <a:pt x="422148" y="649224"/>
                </a:lnTo>
                <a:lnTo>
                  <a:pt x="422148" y="658644"/>
                </a:lnTo>
                <a:lnTo>
                  <a:pt x="815340" y="497663"/>
                </a:lnTo>
                <a:close/>
              </a:path>
              <a:path w="840104" h="660400">
                <a:moveTo>
                  <a:pt x="617220" y="9144"/>
                </a:moveTo>
                <a:lnTo>
                  <a:pt x="612648" y="4572"/>
                </a:lnTo>
                <a:lnTo>
                  <a:pt x="612648" y="9144"/>
                </a:lnTo>
                <a:lnTo>
                  <a:pt x="617220" y="9144"/>
                </a:lnTo>
                <a:close/>
              </a:path>
              <a:path w="840104" h="660400">
                <a:moveTo>
                  <a:pt x="623316" y="496824"/>
                </a:moveTo>
                <a:lnTo>
                  <a:pt x="623316" y="492252"/>
                </a:lnTo>
                <a:lnTo>
                  <a:pt x="617220" y="487680"/>
                </a:lnTo>
                <a:lnTo>
                  <a:pt x="617220" y="9144"/>
                </a:lnTo>
                <a:lnTo>
                  <a:pt x="612648" y="9144"/>
                </a:lnTo>
                <a:lnTo>
                  <a:pt x="612648" y="496824"/>
                </a:lnTo>
                <a:lnTo>
                  <a:pt x="623316" y="496824"/>
                </a:lnTo>
                <a:close/>
              </a:path>
              <a:path w="840104" h="660400">
                <a:moveTo>
                  <a:pt x="813816" y="487680"/>
                </a:moveTo>
                <a:lnTo>
                  <a:pt x="617220" y="487680"/>
                </a:lnTo>
                <a:lnTo>
                  <a:pt x="623316" y="492252"/>
                </a:lnTo>
                <a:lnTo>
                  <a:pt x="623316" y="496824"/>
                </a:lnTo>
                <a:lnTo>
                  <a:pt x="791387" y="496824"/>
                </a:lnTo>
                <a:lnTo>
                  <a:pt x="813816" y="487680"/>
                </a:lnTo>
                <a:close/>
              </a:path>
              <a:path w="840104" h="660400">
                <a:moveTo>
                  <a:pt x="815340" y="496824"/>
                </a:moveTo>
                <a:lnTo>
                  <a:pt x="813816" y="487680"/>
                </a:lnTo>
                <a:lnTo>
                  <a:pt x="791387" y="496824"/>
                </a:lnTo>
                <a:lnTo>
                  <a:pt x="815340" y="496824"/>
                </a:lnTo>
                <a:close/>
              </a:path>
              <a:path w="840104" h="660400">
                <a:moveTo>
                  <a:pt x="839724" y="487680"/>
                </a:moveTo>
                <a:lnTo>
                  <a:pt x="813816" y="487680"/>
                </a:lnTo>
                <a:lnTo>
                  <a:pt x="815340" y="496824"/>
                </a:lnTo>
                <a:lnTo>
                  <a:pt x="815340" y="497663"/>
                </a:lnTo>
                <a:lnTo>
                  <a:pt x="839724" y="487680"/>
                </a:lnTo>
                <a:close/>
              </a:path>
            </a:pathLst>
          </a:custGeom>
          <a:solidFill>
            <a:srgbClr val="000000"/>
          </a:solidFill>
        </p:spPr>
        <p:txBody>
          <a:bodyPr wrap="square" lIns="0" tIns="0" rIns="0" bIns="0" rtlCol="0"/>
          <a:lstStyle/>
          <a:p>
            <a:pPr defTabSz="829945"/>
            <a:endParaRPr sz="1540">
              <a:solidFill>
                <a:prstClr val="black"/>
              </a:solidFill>
              <a:latin typeface="Calibri" panose="020F0502020204030204"/>
            </a:endParaRPr>
          </a:p>
        </p:txBody>
      </p:sp>
      <p:sp>
        <p:nvSpPr>
          <p:cNvPr id="7" name="CasellaDiTesto 6"/>
          <p:cNvSpPr txBox="1"/>
          <p:nvPr/>
        </p:nvSpPr>
        <p:spPr>
          <a:xfrm>
            <a:off x="2398742" y="387187"/>
            <a:ext cx="7832034" cy="869149"/>
          </a:xfrm>
          <a:prstGeom prst="rect">
            <a:avLst/>
          </a:prstGeom>
          <a:solidFill>
            <a:schemeClr val="accent4">
              <a:lumMod val="40000"/>
              <a:lumOff val="60000"/>
            </a:schemeClr>
          </a:solidFill>
        </p:spPr>
        <p:txBody>
          <a:bodyPr wrap="square">
            <a:spAutoFit/>
          </a:bodyPr>
          <a:lstStyle/>
          <a:p>
            <a:pPr lvl="0" algn="ctr">
              <a:lnSpc>
                <a:spcPct val="107000"/>
              </a:lnSpc>
              <a:spcAft>
                <a:spcPts val="800"/>
              </a:spcAft>
            </a:pPr>
            <a:r>
              <a:rPr lang="it-IT" sz="2400" b="1"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rPr>
              <a:t>CAPACITA’ E PERFORMANCE: IL PROFILO DI FUNZIONAMENTO DEGLI ALUNNI </a:t>
            </a:r>
            <a:endParaRPr lang="it-IT"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egnaposto piè di pagina 4"/>
          <p:cNvSpPr>
            <a:spLocks noGrp="1"/>
          </p:cNvSpPr>
          <p:nvPr>
            <p:ph type="ftr" sz="quarter" idx="5"/>
          </p:nvPr>
        </p:nvSpPr>
        <p:spPr>
          <a:xfrm>
            <a:off x="-1" y="6492875"/>
            <a:ext cx="980661" cy="365125"/>
          </a:xfrm>
        </p:spPr>
        <p:txBody>
          <a:bodyPr/>
          <a:lstStyle/>
          <a:p>
            <a:r>
              <a:rPr lang="it-IT" dirty="0">
                <a:solidFill>
                  <a:schemeClr val="tx1"/>
                </a:solidFill>
              </a:rPr>
              <a:t>Roberta Tardi</a:t>
            </a:r>
            <a:endParaRPr lang="it-IT"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225287" y="719666"/>
          <a:ext cx="11966713" cy="58401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CasellaDiTesto 4"/>
          <p:cNvSpPr txBox="1"/>
          <p:nvPr/>
        </p:nvSpPr>
        <p:spPr>
          <a:xfrm>
            <a:off x="3044687" y="113508"/>
            <a:ext cx="6327912" cy="461665"/>
          </a:xfrm>
          <a:prstGeom prst="rect">
            <a:avLst/>
          </a:prstGeom>
          <a:solidFill>
            <a:schemeClr val="accent3">
              <a:lumMod val="20000"/>
              <a:lumOff val="80000"/>
            </a:schemeClr>
          </a:solidFill>
        </p:spPr>
        <p:txBody>
          <a:bodyPr wrap="square">
            <a:spAutoFit/>
          </a:bodyPr>
          <a:lstStyle/>
          <a:p>
            <a:pPr algn="ctr"/>
            <a:r>
              <a:rPr lang="it-IT" sz="2400" b="1" dirty="0">
                <a:solidFill>
                  <a:schemeClr val="accent1"/>
                </a:solidFill>
                <a:latin typeface="Bell MT" panose="02020503060305020303" pitchFamily="18" charset="0"/>
              </a:rPr>
              <a:t>LA SCUOLA DELLA RESPONSABILITA’</a:t>
            </a:r>
            <a:endParaRPr lang="it-IT" sz="2400" dirty="0">
              <a:solidFill>
                <a:schemeClr val="accent1"/>
              </a:solidFill>
            </a:endParaRPr>
          </a:p>
        </p:txBody>
      </p:sp>
      <p:sp>
        <p:nvSpPr>
          <p:cNvPr id="2" name="Segnaposto piè di pagina 1"/>
          <p:cNvSpPr>
            <a:spLocks noGrp="1"/>
          </p:cNvSpPr>
          <p:nvPr>
            <p:ph type="ftr" sz="quarter" idx="11"/>
          </p:nvPr>
        </p:nvSpPr>
        <p:spPr>
          <a:xfrm>
            <a:off x="754748" y="6399245"/>
            <a:ext cx="1021043" cy="365125"/>
          </a:xfrm>
        </p:spPr>
        <p:txBody>
          <a:bodyPr/>
          <a:lstStyle/>
          <a:p>
            <a:r>
              <a:rPr lang="en-US"/>
              <a:t>Roberta Tardi</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58796" y="1751412"/>
            <a:ext cx="6327285" cy="3793862"/>
          </a:xfrm>
          <a:prstGeom prst="rect">
            <a:avLst/>
          </a:prstGeom>
        </p:spPr>
        <p:txBody>
          <a:bodyPr vert="horz" wrap="square" lIns="0" tIns="10861" rIns="0" bIns="0" rtlCol="0">
            <a:spAutoFit/>
          </a:bodyPr>
          <a:lstStyle/>
          <a:p>
            <a:pPr marL="1905" algn="ctr" defTabSz="829945">
              <a:spcBef>
                <a:spcPts val="85"/>
              </a:spcBef>
            </a:pPr>
            <a:r>
              <a:rPr sz="2735" spc="30" dirty="0">
                <a:solidFill>
                  <a:srgbClr val="0070C0"/>
                </a:solidFill>
                <a:latin typeface="Calibri" panose="020F0502020204030204"/>
                <a:cs typeface="Calibri" panose="020F0502020204030204"/>
              </a:rPr>
              <a:t>Punti </a:t>
            </a:r>
            <a:r>
              <a:rPr sz="2735" spc="34" dirty="0">
                <a:solidFill>
                  <a:srgbClr val="0070C0"/>
                </a:solidFill>
                <a:latin typeface="Calibri" panose="020F0502020204030204"/>
                <a:cs typeface="Calibri" panose="020F0502020204030204"/>
              </a:rPr>
              <a:t>di</a:t>
            </a:r>
            <a:r>
              <a:rPr sz="2735" spc="-60" dirty="0">
                <a:solidFill>
                  <a:srgbClr val="0070C0"/>
                </a:solidFill>
                <a:latin typeface="Calibri" panose="020F0502020204030204"/>
                <a:cs typeface="Calibri" panose="020F0502020204030204"/>
              </a:rPr>
              <a:t> </a:t>
            </a:r>
            <a:r>
              <a:rPr sz="2735" spc="8" dirty="0">
                <a:solidFill>
                  <a:srgbClr val="0070C0"/>
                </a:solidFill>
                <a:latin typeface="Calibri" panose="020F0502020204030204"/>
                <a:cs typeface="Calibri" panose="020F0502020204030204"/>
              </a:rPr>
              <a:t>forza</a:t>
            </a:r>
            <a:endParaRPr sz="2735" dirty="0">
              <a:solidFill>
                <a:srgbClr val="0070C0"/>
              </a:solidFill>
              <a:latin typeface="Calibri" panose="020F0502020204030204"/>
              <a:cs typeface="Calibri" panose="020F0502020204030204"/>
            </a:endParaRPr>
          </a:p>
          <a:p>
            <a:pPr algn="ctr" defTabSz="829945">
              <a:spcBef>
                <a:spcPts val="15"/>
              </a:spcBef>
            </a:pPr>
            <a:r>
              <a:rPr sz="2480" spc="-5" dirty="0">
                <a:solidFill>
                  <a:srgbClr val="0070C0"/>
                </a:solidFill>
                <a:latin typeface="Calibri" panose="020F0502020204030204"/>
                <a:cs typeface="Calibri" panose="020F0502020204030204"/>
              </a:rPr>
              <a:t>abilità che </a:t>
            </a:r>
            <a:r>
              <a:rPr sz="2480" dirty="0">
                <a:solidFill>
                  <a:srgbClr val="0070C0"/>
                </a:solidFill>
                <a:latin typeface="Calibri" panose="020F0502020204030204"/>
                <a:cs typeface="Calibri" panose="020F0502020204030204"/>
              </a:rPr>
              <a:t>la </a:t>
            </a:r>
            <a:r>
              <a:rPr sz="2480" spc="-8" dirty="0">
                <a:solidFill>
                  <a:srgbClr val="0070C0"/>
                </a:solidFill>
                <a:latin typeface="Calibri" panose="020F0502020204030204"/>
                <a:cs typeface="Calibri" panose="020F0502020204030204"/>
              </a:rPr>
              <a:t>persona </a:t>
            </a:r>
            <a:r>
              <a:rPr sz="2480" spc="-5" dirty="0">
                <a:solidFill>
                  <a:srgbClr val="0070C0"/>
                </a:solidFill>
                <a:latin typeface="Calibri" panose="020F0502020204030204"/>
                <a:cs typeface="Calibri" panose="020F0502020204030204"/>
              </a:rPr>
              <a:t>possiede </a:t>
            </a:r>
            <a:r>
              <a:rPr sz="2480" dirty="0">
                <a:solidFill>
                  <a:srgbClr val="0070C0"/>
                </a:solidFill>
                <a:latin typeface="Calibri" panose="020F0502020204030204"/>
                <a:cs typeface="Calibri" panose="020F0502020204030204"/>
              </a:rPr>
              <a:t>in </a:t>
            </a:r>
            <a:r>
              <a:rPr sz="2480" spc="-5" dirty="0">
                <a:solidFill>
                  <a:srgbClr val="0070C0"/>
                </a:solidFill>
                <a:latin typeface="Calibri" panose="020F0502020204030204"/>
                <a:cs typeface="Calibri" panose="020F0502020204030204"/>
              </a:rPr>
              <a:t>modo</a:t>
            </a:r>
            <a:r>
              <a:rPr sz="2480" spc="-124" dirty="0">
                <a:solidFill>
                  <a:srgbClr val="0070C0"/>
                </a:solidFill>
                <a:latin typeface="Calibri" panose="020F0502020204030204"/>
                <a:cs typeface="Calibri" panose="020F0502020204030204"/>
              </a:rPr>
              <a:t> </a:t>
            </a:r>
            <a:r>
              <a:rPr sz="2480" spc="-8" dirty="0">
                <a:solidFill>
                  <a:srgbClr val="0070C0"/>
                </a:solidFill>
                <a:latin typeface="Calibri" panose="020F0502020204030204"/>
                <a:cs typeface="Calibri" panose="020F0502020204030204"/>
              </a:rPr>
              <a:t>adeguato</a:t>
            </a:r>
            <a:endParaRPr sz="2480" dirty="0">
              <a:solidFill>
                <a:srgbClr val="0070C0"/>
              </a:solidFill>
              <a:latin typeface="Calibri" panose="020F0502020204030204"/>
              <a:cs typeface="Calibri" panose="020F0502020204030204"/>
            </a:endParaRPr>
          </a:p>
          <a:p>
            <a:pPr defTabSz="829945"/>
            <a:endParaRPr sz="2480" dirty="0">
              <a:solidFill>
                <a:prstClr val="black"/>
              </a:solidFill>
              <a:latin typeface="Times New Roman" panose="02020603050405020304"/>
              <a:cs typeface="Times New Roman" panose="02020603050405020304"/>
            </a:endParaRPr>
          </a:p>
          <a:p>
            <a:pPr defTabSz="829945">
              <a:spcBef>
                <a:spcPts val="15"/>
              </a:spcBef>
            </a:pPr>
            <a:endParaRPr sz="3205" dirty="0">
              <a:solidFill>
                <a:prstClr val="black"/>
              </a:solidFill>
              <a:latin typeface="Times New Roman" panose="02020603050405020304"/>
              <a:cs typeface="Times New Roman" panose="02020603050405020304"/>
            </a:endParaRPr>
          </a:p>
          <a:p>
            <a:pPr marL="3175" algn="ctr" defTabSz="829945"/>
            <a:r>
              <a:rPr sz="2735" b="1" spc="22" dirty="0">
                <a:solidFill>
                  <a:srgbClr val="0070C0"/>
                </a:solidFill>
                <a:latin typeface="Calibri" panose="020F0502020204030204"/>
                <a:cs typeface="Calibri" panose="020F0502020204030204"/>
              </a:rPr>
              <a:t>Capacità</a:t>
            </a:r>
            <a:r>
              <a:rPr sz="2735" b="1" spc="-25" dirty="0">
                <a:solidFill>
                  <a:srgbClr val="0070C0"/>
                </a:solidFill>
                <a:latin typeface="Calibri" panose="020F0502020204030204"/>
                <a:cs typeface="Calibri" panose="020F0502020204030204"/>
              </a:rPr>
              <a:t> </a:t>
            </a:r>
            <a:r>
              <a:rPr sz="2735" b="1" spc="5" dirty="0">
                <a:solidFill>
                  <a:srgbClr val="0070C0"/>
                </a:solidFill>
                <a:latin typeface="Calibri" panose="020F0502020204030204"/>
                <a:cs typeface="Calibri" panose="020F0502020204030204"/>
              </a:rPr>
              <a:t>ICF</a:t>
            </a:r>
            <a:endParaRPr sz="2735" b="1" dirty="0">
              <a:solidFill>
                <a:srgbClr val="0070C0"/>
              </a:solidFill>
              <a:latin typeface="Calibri" panose="020F0502020204030204"/>
              <a:cs typeface="Calibri" panose="020F0502020204030204"/>
            </a:endParaRPr>
          </a:p>
          <a:p>
            <a:pPr marL="165735" marR="158750" algn="ctr" defTabSz="829945"/>
            <a:r>
              <a:rPr sz="2735" spc="-5" dirty="0">
                <a:solidFill>
                  <a:srgbClr val="0070C0"/>
                </a:solidFill>
                <a:latin typeface="Calibri" panose="020F0502020204030204"/>
                <a:cs typeface="Calibri" panose="020F0502020204030204"/>
              </a:rPr>
              <a:t>quello </a:t>
            </a:r>
            <a:r>
              <a:rPr sz="2735" dirty="0">
                <a:solidFill>
                  <a:srgbClr val="0070C0"/>
                </a:solidFill>
                <a:latin typeface="Calibri" panose="020F0502020204030204"/>
                <a:cs typeface="Calibri" panose="020F0502020204030204"/>
              </a:rPr>
              <a:t>che, </a:t>
            </a:r>
            <a:r>
              <a:rPr sz="2735" spc="-13" dirty="0">
                <a:solidFill>
                  <a:srgbClr val="0070C0"/>
                </a:solidFill>
                <a:latin typeface="Calibri" panose="020F0502020204030204"/>
                <a:cs typeface="Calibri" panose="020F0502020204030204"/>
              </a:rPr>
              <a:t>rispetto </a:t>
            </a:r>
            <a:r>
              <a:rPr sz="2735" dirty="0">
                <a:solidFill>
                  <a:srgbClr val="0070C0"/>
                </a:solidFill>
                <a:latin typeface="Calibri" panose="020F0502020204030204"/>
                <a:cs typeface="Calibri" panose="020F0502020204030204"/>
              </a:rPr>
              <a:t>a </a:t>
            </a:r>
            <a:r>
              <a:rPr sz="2735" spc="-22" dirty="0">
                <a:solidFill>
                  <a:srgbClr val="0070C0"/>
                </a:solidFill>
                <a:latin typeface="Calibri" panose="020F0502020204030204"/>
                <a:cs typeface="Calibri" panose="020F0502020204030204"/>
              </a:rPr>
              <a:t>un’azione, </a:t>
            </a:r>
            <a:r>
              <a:rPr sz="2735" spc="-13" dirty="0">
                <a:solidFill>
                  <a:srgbClr val="0070C0"/>
                </a:solidFill>
                <a:latin typeface="Calibri" panose="020F0502020204030204"/>
                <a:cs typeface="Calibri" panose="020F0502020204030204"/>
              </a:rPr>
              <a:t>compito </a:t>
            </a:r>
            <a:r>
              <a:rPr sz="2735" dirty="0">
                <a:solidFill>
                  <a:srgbClr val="0070C0"/>
                </a:solidFill>
                <a:latin typeface="Calibri" panose="020F0502020204030204"/>
                <a:cs typeface="Calibri" panose="020F0502020204030204"/>
              </a:rPr>
              <a:t>o  </a:t>
            </a:r>
            <a:r>
              <a:rPr sz="2735" spc="-5" dirty="0">
                <a:solidFill>
                  <a:srgbClr val="0070C0"/>
                </a:solidFill>
                <a:latin typeface="Calibri" panose="020F0502020204030204"/>
                <a:cs typeface="Calibri" panose="020F0502020204030204"/>
              </a:rPr>
              <a:t>funzione, il </a:t>
            </a:r>
            <a:r>
              <a:rPr sz="2735" spc="-13" dirty="0">
                <a:solidFill>
                  <a:srgbClr val="0070C0"/>
                </a:solidFill>
                <a:latin typeface="Calibri" panose="020F0502020204030204"/>
                <a:cs typeface="Calibri" panose="020F0502020204030204"/>
              </a:rPr>
              <a:t>soggetto </a:t>
            </a:r>
            <a:r>
              <a:rPr sz="2735" dirty="0">
                <a:solidFill>
                  <a:srgbClr val="0070C0"/>
                </a:solidFill>
                <a:latin typeface="Calibri" panose="020F0502020204030204"/>
                <a:cs typeface="Calibri" panose="020F0502020204030204"/>
              </a:rPr>
              <a:t>è </a:t>
            </a:r>
            <a:r>
              <a:rPr sz="2735" spc="-5" dirty="0">
                <a:solidFill>
                  <a:srgbClr val="0070C0"/>
                </a:solidFill>
                <a:latin typeface="Calibri" panose="020F0502020204030204"/>
                <a:cs typeface="Calibri" panose="020F0502020204030204"/>
              </a:rPr>
              <a:t>in </a:t>
            </a:r>
            <a:r>
              <a:rPr sz="2735" spc="-13" dirty="0">
                <a:solidFill>
                  <a:srgbClr val="0070C0"/>
                </a:solidFill>
                <a:latin typeface="Calibri" panose="020F0502020204030204"/>
                <a:cs typeface="Calibri" panose="020F0502020204030204"/>
              </a:rPr>
              <a:t>grado </a:t>
            </a:r>
            <a:r>
              <a:rPr sz="2735" spc="-5" dirty="0">
                <a:solidFill>
                  <a:srgbClr val="0070C0"/>
                </a:solidFill>
                <a:latin typeface="Calibri" panose="020F0502020204030204"/>
                <a:cs typeface="Calibri" panose="020F0502020204030204"/>
              </a:rPr>
              <a:t>di </a:t>
            </a:r>
            <a:r>
              <a:rPr sz="2735" spc="-25" dirty="0">
                <a:solidFill>
                  <a:srgbClr val="0070C0"/>
                </a:solidFill>
                <a:latin typeface="Calibri" panose="020F0502020204030204"/>
                <a:cs typeface="Calibri" panose="020F0502020204030204"/>
              </a:rPr>
              <a:t>fare  </a:t>
            </a:r>
            <a:r>
              <a:rPr sz="2735" b="1" u="heavy" spc="13" dirty="0">
                <a:solidFill>
                  <a:srgbClr val="FF0000"/>
                </a:solidFill>
                <a:uFill>
                  <a:solidFill>
                    <a:srgbClr val="000000"/>
                  </a:solidFill>
                </a:uFill>
                <a:latin typeface="Calibri" panose="020F0502020204030204"/>
                <a:cs typeface="Calibri" panose="020F0502020204030204"/>
              </a:rPr>
              <a:t>senza</a:t>
            </a:r>
            <a:r>
              <a:rPr sz="2735" b="1" spc="13" dirty="0">
                <a:solidFill>
                  <a:srgbClr val="0070C0"/>
                </a:solidFill>
                <a:latin typeface="Calibri" panose="020F0502020204030204"/>
                <a:cs typeface="Calibri" panose="020F0502020204030204"/>
              </a:rPr>
              <a:t> </a:t>
            </a:r>
            <a:r>
              <a:rPr sz="2735" spc="-5" dirty="0">
                <a:solidFill>
                  <a:srgbClr val="0070C0"/>
                </a:solidFill>
                <a:latin typeface="Calibri" panose="020F0502020204030204"/>
                <a:cs typeface="Calibri" panose="020F0502020204030204"/>
              </a:rPr>
              <a:t>alcuna </a:t>
            </a:r>
            <a:r>
              <a:rPr sz="2735" spc="-13" dirty="0">
                <a:solidFill>
                  <a:srgbClr val="0070C0"/>
                </a:solidFill>
                <a:latin typeface="Calibri" panose="020F0502020204030204"/>
                <a:cs typeface="Calibri" panose="020F0502020204030204"/>
              </a:rPr>
              <a:t>influenza </a:t>
            </a:r>
            <a:r>
              <a:rPr sz="2735" spc="-5" dirty="0">
                <a:solidFill>
                  <a:srgbClr val="0070C0"/>
                </a:solidFill>
                <a:latin typeface="Calibri" panose="020F0502020204030204"/>
                <a:cs typeface="Calibri" panose="020F0502020204030204"/>
              </a:rPr>
              <a:t>da </a:t>
            </a:r>
            <a:r>
              <a:rPr sz="2735" spc="-8" dirty="0">
                <a:solidFill>
                  <a:srgbClr val="0070C0"/>
                </a:solidFill>
                <a:latin typeface="Calibri" panose="020F0502020204030204"/>
                <a:cs typeface="Calibri" panose="020F0502020204030204"/>
              </a:rPr>
              <a:t>parte</a:t>
            </a:r>
            <a:r>
              <a:rPr sz="2735" spc="52" dirty="0">
                <a:solidFill>
                  <a:srgbClr val="0070C0"/>
                </a:solidFill>
                <a:latin typeface="Calibri" panose="020F0502020204030204"/>
                <a:cs typeface="Calibri" panose="020F0502020204030204"/>
              </a:rPr>
              <a:t> </a:t>
            </a:r>
            <a:r>
              <a:rPr sz="2735" spc="-5" dirty="0">
                <a:solidFill>
                  <a:srgbClr val="0070C0"/>
                </a:solidFill>
                <a:latin typeface="Calibri" panose="020F0502020204030204"/>
                <a:cs typeface="Calibri" panose="020F0502020204030204"/>
              </a:rPr>
              <a:t>di</a:t>
            </a:r>
            <a:endParaRPr sz="2735" dirty="0">
              <a:solidFill>
                <a:srgbClr val="0070C0"/>
              </a:solidFill>
              <a:latin typeface="Calibri" panose="020F0502020204030204"/>
              <a:cs typeface="Calibri" panose="020F0502020204030204"/>
            </a:endParaRPr>
          </a:p>
          <a:p>
            <a:pPr marL="635" algn="ctr" defTabSz="829945"/>
            <a:r>
              <a:rPr sz="2735" spc="-25" dirty="0">
                <a:solidFill>
                  <a:srgbClr val="0070C0"/>
                </a:solidFill>
                <a:latin typeface="Calibri" panose="020F0502020204030204"/>
                <a:cs typeface="Calibri" panose="020F0502020204030204"/>
              </a:rPr>
              <a:t>fattori </a:t>
            </a:r>
            <a:r>
              <a:rPr sz="2735" spc="-13" dirty="0">
                <a:solidFill>
                  <a:srgbClr val="0070C0"/>
                </a:solidFill>
                <a:latin typeface="Calibri" panose="020F0502020204030204"/>
                <a:cs typeface="Calibri" panose="020F0502020204030204"/>
              </a:rPr>
              <a:t>contestuali </a:t>
            </a:r>
            <a:r>
              <a:rPr sz="2735" spc="-8" dirty="0">
                <a:solidFill>
                  <a:srgbClr val="0070C0"/>
                </a:solidFill>
                <a:latin typeface="Calibri" panose="020F0502020204030204"/>
                <a:cs typeface="Calibri" panose="020F0502020204030204"/>
              </a:rPr>
              <a:t>ambientali </a:t>
            </a:r>
            <a:r>
              <a:rPr sz="2735" dirty="0">
                <a:solidFill>
                  <a:srgbClr val="0070C0"/>
                </a:solidFill>
                <a:latin typeface="Calibri" panose="020F0502020204030204"/>
                <a:cs typeface="Calibri" panose="020F0502020204030204"/>
              </a:rPr>
              <a:t>o</a:t>
            </a:r>
            <a:r>
              <a:rPr sz="2735" spc="82" dirty="0">
                <a:solidFill>
                  <a:srgbClr val="0070C0"/>
                </a:solidFill>
                <a:latin typeface="Calibri" panose="020F0502020204030204"/>
                <a:cs typeface="Calibri" panose="020F0502020204030204"/>
              </a:rPr>
              <a:t> </a:t>
            </a:r>
            <a:r>
              <a:rPr sz="2735" spc="-8" dirty="0">
                <a:solidFill>
                  <a:srgbClr val="0070C0"/>
                </a:solidFill>
                <a:latin typeface="Calibri" panose="020F0502020204030204"/>
                <a:cs typeface="Calibri" panose="020F0502020204030204"/>
              </a:rPr>
              <a:t>personali</a:t>
            </a:r>
            <a:endParaRPr sz="2735" dirty="0">
              <a:solidFill>
                <a:srgbClr val="0070C0"/>
              </a:solidFill>
              <a:latin typeface="Calibri" panose="020F0502020204030204"/>
              <a:cs typeface="Calibri" panose="020F0502020204030204"/>
            </a:endParaRPr>
          </a:p>
        </p:txBody>
      </p:sp>
      <p:sp>
        <p:nvSpPr>
          <p:cNvPr id="3" name="object 3"/>
          <p:cNvSpPr txBox="1">
            <a:spLocks noGrp="1"/>
          </p:cNvSpPr>
          <p:nvPr>
            <p:ph type="title"/>
          </p:nvPr>
        </p:nvSpPr>
        <p:spPr>
          <a:xfrm>
            <a:off x="2915478" y="584253"/>
            <a:ext cx="6850803" cy="1064910"/>
          </a:xfrm>
          <a:prstGeom prst="rect">
            <a:avLst/>
          </a:prstGeom>
        </p:spPr>
        <p:txBody>
          <a:bodyPr vert="horz" wrap="square" lIns="0" tIns="10861" rIns="0" bIns="0" rtlCol="0">
            <a:spAutoFit/>
          </a:bodyPr>
          <a:lstStyle/>
          <a:p>
            <a:pPr marL="10795">
              <a:spcBef>
                <a:spcPts val="85"/>
              </a:spcBef>
            </a:pPr>
            <a:br>
              <a:rPr lang="it-IT" b="1" spc="43" dirty="0">
                <a:solidFill>
                  <a:srgbClr val="0070C0"/>
                </a:solidFill>
                <a:latin typeface="Garamond" panose="02020404030301010803" pitchFamily="18" charset="0"/>
              </a:rPr>
            </a:br>
            <a:r>
              <a:rPr sz="2000" b="1" spc="43" dirty="0">
                <a:solidFill>
                  <a:srgbClr val="0070C0"/>
                </a:solidFill>
                <a:latin typeface="Garamond" panose="02020404030301010803" pitchFamily="18" charset="0"/>
              </a:rPr>
              <a:t>Ma </a:t>
            </a:r>
            <a:r>
              <a:rPr sz="2000" b="1" spc="17" dirty="0">
                <a:solidFill>
                  <a:srgbClr val="0070C0"/>
                </a:solidFill>
                <a:latin typeface="Garamond" panose="02020404030301010803" pitchFamily="18" charset="0"/>
              </a:rPr>
              <a:t>è </a:t>
            </a:r>
            <a:r>
              <a:rPr sz="2000" b="1" spc="25" dirty="0" err="1">
                <a:solidFill>
                  <a:srgbClr val="0070C0"/>
                </a:solidFill>
                <a:latin typeface="Garamond" panose="02020404030301010803" pitchFamily="18" charset="0"/>
              </a:rPr>
              <a:t>prioritariamente</a:t>
            </a:r>
            <a:r>
              <a:rPr sz="2000" b="1" spc="25" dirty="0">
                <a:solidFill>
                  <a:srgbClr val="0070C0"/>
                </a:solidFill>
                <a:latin typeface="Garamond" panose="02020404030301010803" pitchFamily="18" charset="0"/>
              </a:rPr>
              <a:t> </a:t>
            </a:r>
            <a:r>
              <a:rPr sz="2000" b="1" spc="22" dirty="0" err="1">
                <a:solidFill>
                  <a:srgbClr val="0070C0"/>
                </a:solidFill>
                <a:latin typeface="Garamond" panose="02020404030301010803" pitchFamily="18" charset="0"/>
              </a:rPr>
              <a:t>importante</a:t>
            </a:r>
            <a:r>
              <a:rPr sz="2000" b="1" spc="22" dirty="0">
                <a:solidFill>
                  <a:srgbClr val="0070C0"/>
                </a:solidFill>
                <a:latin typeface="Garamond" panose="02020404030301010803" pitchFamily="18" charset="0"/>
              </a:rPr>
              <a:t> partire</a:t>
            </a:r>
            <a:r>
              <a:rPr sz="2000" b="1" spc="-217" dirty="0">
                <a:solidFill>
                  <a:srgbClr val="0070C0"/>
                </a:solidFill>
                <a:latin typeface="Garamond" panose="02020404030301010803" pitchFamily="18" charset="0"/>
              </a:rPr>
              <a:t> </a:t>
            </a:r>
            <a:r>
              <a:rPr sz="2000" b="1" spc="30" dirty="0">
                <a:solidFill>
                  <a:srgbClr val="0070C0"/>
                </a:solidFill>
                <a:latin typeface="Garamond" panose="02020404030301010803" pitchFamily="18" charset="0"/>
              </a:rPr>
              <a:t>da</a:t>
            </a:r>
            <a:r>
              <a:rPr sz="2000" spc="30" dirty="0">
                <a:solidFill>
                  <a:srgbClr val="7F0000"/>
                </a:solidFill>
              </a:rPr>
              <a:t>:</a:t>
            </a:r>
            <a:endParaRPr sz="2000" spc="30" dirty="0">
              <a:solidFill>
                <a:srgbClr val="7F0000"/>
              </a:solidFill>
            </a:endParaRPr>
          </a:p>
        </p:txBody>
      </p:sp>
      <p:sp>
        <p:nvSpPr>
          <p:cNvPr id="4" name="object 4"/>
          <p:cNvSpPr/>
          <p:nvPr/>
        </p:nvSpPr>
        <p:spPr>
          <a:xfrm>
            <a:off x="5847939" y="2785761"/>
            <a:ext cx="676605" cy="556597"/>
          </a:xfrm>
          <a:custGeom>
            <a:avLst/>
            <a:gdLst/>
            <a:ahLst/>
            <a:cxnLst/>
            <a:rect l="l" t="t" r="r" b="b"/>
            <a:pathLst>
              <a:path w="791210" h="650875">
                <a:moveTo>
                  <a:pt x="790956" y="487680"/>
                </a:moveTo>
                <a:lnTo>
                  <a:pt x="592836" y="487680"/>
                </a:lnTo>
                <a:lnTo>
                  <a:pt x="592836" y="0"/>
                </a:lnTo>
                <a:lnTo>
                  <a:pt x="198120" y="0"/>
                </a:lnTo>
                <a:lnTo>
                  <a:pt x="198120" y="487680"/>
                </a:lnTo>
                <a:lnTo>
                  <a:pt x="0" y="487680"/>
                </a:lnTo>
                <a:lnTo>
                  <a:pt x="394716" y="650748"/>
                </a:lnTo>
                <a:lnTo>
                  <a:pt x="790956" y="487680"/>
                </a:lnTo>
                <a:close/>
              </a:path>
            </a:pathLst>
          </a:custGeom>
          <a:solidFill>
            <a:schemeClr val="tx2">
              <a:lumMod val="60000"/>
              <a:lumOff val="40000"/>
            </a:schemeClr>
          </a:solidFill>
        </p:spPr>
        <p:txBody>
          <a:bodyPr wrap="square" lIns="0" tIns="0" rIns="0" bIns="0" rtlCol="0"/>
          <a:lstStyle/>
          <a:p>
            <a:pPr defTabSz="829945"/>
            <a:endParaRPr sz="1540">
              <a:solidFill>
                <a:prstClr val="black"/>
              </a:solidFill>
              <a:latin typeface="Calibri" panose="020F0502020204030204"/>
            </a:endParaRPr>
          </a:p>
        </p:txBody>
      </p:sp>
      <p:sp>
        <p:nvSpPr>
          <p:cNvPr id="5" name="object 5"/>
          <p:cNvSpPr/>
          <p:nvPr/>
        </p:nvSpPr>
        <p:spPr>
          <a:xfrm>
            <a:off x="5847939" y="2785761"/>
            <a:ext cx="718417" cy="564742"/>
          </a:xfrm>
          <a:custGeom>
            <a:avLst/>
            <a:gdLst/>
            <a:ahLst/>
            <a:cxnLst/>
            <a:rect l="l" t="t" r="r" b="b"/>
            <a:pathLst>
              <a:path w="840104" h="660400">
                <a:moveTo>
                  <a:pt x="25908" y="487680"/>
                </a:moveTo>
                <a:lnTo>
                  <a:pt x="0" y="487680"/>
                </a:lnTo>
                <a:lnTo>
                  <a:pt x="24384" y="497699"/>
                </a:lnTo>
                <a:lnTo>
                  <a:pt x="24384" y="496824"/>
                </a:lnTo>
                <a:lnTo>
                  <a:pt x="25908" y="487680"/>
                </a:lnTo>
                <a:close/>
              </a:path>
              <a:path w="840104" h="660400">
                <a:moveTo>
                  <a:pt x="48127" y="496824"/>
                </a:moveTo>
                <a:lnTo>
                  <a:pt x="25908" y="487680"/>
                </a:lnTo>
                <a:lnTo>
                  <a:pt x="24384" y="496824"/>
                </a:lnTo>
                <a:lnTo>
                  <a:pt x="48127" y="496824"/>
                </a:lnTo>
                <a:close/>
              </a:path>
              <a:path w="840104" h="660400">
                <a:moveTo>
                  <a:pt x="419862" y="649807"/>
                </a:moveTo>
                <a:lnTo>
                  <a:pt x="48127" y="496824"/>
                </a:lnTo>
                <a:lnTo>
                  <a:pt x="24384" y="496824"/>
                </a:lnTo>
                <a:lnTo>
                  <a:pt x="24384" y="497699"/>
                </a:lnTo>
                <a:lnTo>
                  <a:pt x="417576" y="659265"/>
                </a:lnTo>
                <a:lnTo>
                  <a:pt x="417576" y="650748"/>
                </a:lnTo>
                <a:lnTo>
                  <a:pt x="419862" y="649807"/>
                </a:lnTo>
                <a:close/>
              </a:path>
              <a:path w="840104" h="660400">
                <a:moveTo>
                  <a:pt x="222504" y="487680"/>
                </a:moveTo>
                <a:lnTo>
                  <a:pt x="25908" y="487680"/>
                </a:lnTo>
                <a:lnTo>
                  <a:pt x="48127" y="496824"/>
                </a:lnTo>
                <a:lnTo>
                  <a:pt x="216408" y="496824"/>
                </a:lnTo>
                <a:lnTo>
                  <a:pt x="216408" y="492252"/>
                </a:lnTo>
                <a:lnTo>
                  <a:pt x="222504" y="487680"/>
                </a:lnTo>
                <a:close/>
              </a:path>
              <a:path w="840104" h="660400">
                <a:moveTo>
                  <a:pt x="623316" y="487680"/>
                </a:moveTo>
                <a:lnTo>
                  <a:pt x="623316" y="0"/>
                </a:lnTo>
                <a:lnTo>
                  <a:pt x="216408" y="0"/>
                </a:lnTo>
                <a:lnTo>
                  <a:pt x="216408" y="487680"/>
                </a:lnTo>
                <a:lnTo>
                  <a:pt x="222504" y="487680"/>
                </a:lnTo>
                <a:lnTo>
                  <a:pt x="222504" y="10668"/>
                </a:lnTo>
                <a:lnTo>
                  <a:pt x="227076" y="4572"/>
                </a:lnTo>
                <a:lnTo>
                  <a:pt x="227076" y="10668"/>
                </a:lnTo>
                <a:lnTo>
                  <a:pt x="612648" y="10668"/>
                </a:lnTo>
                <a:lnTo>
                  <a:pt x="612648" y="4572"/>
                </a:lnTo>
                <a:lnTo>
                  <a:pt x="617220" y="10668"/>
                </a:lnTo>
                <a:lnTo>
                  <a:pt x="617220" y="487680"/>
                </a:lnTo>
                <a:lnTo>
                  <a:pt x="623316" y="487680"/>
                </a:lnTo>
                <a:close/>
              </a:path>
              <a:path w="840104" h="660400">
                <a:moveTo>
                  <a:pt x="227076" y="496824"/>
                </a:moveTo>
                <a:lnTo>
                  <a:pt x="227076" y="10668"/>
                </a:lnTo>
                <a:lnTo>
                  <a:pt x="222504" y="10668"/>
                </a:lnTo>
                <a:lnTo>
                  <a:pt x="222504" y="487680"/>
                </a:lnTo>
                <a:lnTo>
                  <a:pt x="216408" y="492252"/>
                </a:lnTo>
                <a:lnTo>
                  <a:pt x="216408" y="496824"/>
                </a:lnTo>
                <a:lnTo>
                  <a:pt x="227076" y="496824"/>
                </a:lnTo>
                <a:close/>
              </a:path>
              <a:path w="840104" h="660400">
                <a:moveTo>
                  <a:pt x="227076" y="10668"/>
                </a:moveTo>
                <a:lnTo>
                  <a:pt x="227076" y="4572"/>
                </a:lnTo>
                <a:lnTo>
                  <a:pt x="222504" y="10668"/>
                </a:lnTo>
                <a:lnTo>
                  <a:pt x="227076" y="10668"/>
                </a:lnTo>
                <a:close/>
              </a:path>
              <a:path w="840104" h="660400">
                <a:moveTo>
                  <a:pt x="422148" y="650748"/>
                </a:moveTo>
                <a:lnTo>
                  <a:pt x="419862" y="649807"/>
                </a:lnTo>
                <a:lnTo>
                  <a:pt x="417576" y="650748"/>
                </a:lnTo>
                <a:lnTo>
                  <a:pt x="422148" y="650748"/>
                </a:lnTo>
                <a:close/>
              </a:path>
              <a:path w="840104" h="660400">
                <a:moveTo>
                  <a:pt x="422148" y="658644"/>
                </a:moveTo>
                <a:lnTo>
                  <a:pt x="422148" y="650748"/>
                </a:lnTo>
                <a:lnTo>
                  <a:pt x="417576" y="650748"/>
                </a:lnTo>
                <a:lnTo>
                  <a:pt x="417576" y="659265"/>
                </a:lnTo>
                <a:lnTo>
                  <a:pt x="419100" y="659892"/>
                </a:lnTo>
                <a:lnTo>
                  <a:pt x="422148" y="658644"/>
                </a:lnTo>
                <a:close/>
              </a:path>
              <a:path w="840104" h="660400">
                <a:moveTo>
                  <a:pt x="815340" y="497663"/>
                </a:moveTo>
                <a:lnTo>
                  <a:pt x="815340" y="496824"/>
                </a:lnTo>
                <a:lnTo>
                  <a:pt x="791596" y="496824"/>
                </a:lnTo>
                <a:lnTo>
                  <a:pt x="419862" y="649807"/>
                </a:lnTo>
                <a:lnTo>
                  <a:pt x="422148" y="650748"/>
                </a:lnTo>
                <a:lnTo>
                  <a:pt x="422148" y="658644"/>
                </a:lnTo>
                <a:lnTo>
                  <a:pt x="815340" y="497663"/>
                </a:lnTo>
                <a:close/>
              </a:path>
              <a:path w="840104" h="660400">
                <a:moveTo>
                  <a:pt x="617220" y="10668"/>
                </a:moveTo>
                <a:lnTo>
                  <a:pt x="612648" y="4572"/>
                </a:lnTo>
                <a:lnTo>
                  <a:pt x="612648" y="10668"/>
                </a:lnTo>
                <a:lnTo>
                  <a:pt x="617220" y="10668"/>
                </a:lnTo>
                <a:close/>
              </a:path>
              <a:path w="840104" h="660400">
                <a:moveTo>
                  <a:pt x="623316" y="496824"/>
                </a:moveTo>
                <a:lnTo>
                  <a:pt x="623316" y="492252"/>
                </a:lnTo>
                <a:lnTo>
                  <a:pt x="617220" y="487680"/>
                </a:lnTo>
                <a:lnTo>
                  <a:pt x="617220" y="10668"/>
                </a:lnTo>
                <a:lnTo>
                  <a:pt x="612648" y="10668"/>
                </a:lnTo>
                <a:lnTo>
                  <a:pt x="612648" y="496824"/>
                </a:lnTo>
                <a:lnTo>
                  <a:pt x="623316" y="496824"/>
                </a:lnTo>
                <a:close/>
              </a:path>
              <a:path w="840104" h="660400">
                <a:moveTo>
                  <a:pt x="813816" y="487680"/>
                </a:moveTo>
                <a:lnTo>
                  <a:pt x="617220" y="487680"/>
                </a:lnTo>
                <a:lnTo>
                  <a:pt x="623316" y="492252"/>
                </a:lnTo>
                <a:lnTo>
                  <a:pt x="623316" y="496824"/>
                </a:lnTo>
                <a:lnTo>
                  <a:pt x="791596" y="496824"/>
                </a:lnTo>
                <a:lnTo>
                  <a:pt x="813816" y="487680"/>
                </a:lnTo>
                <a:close/>
              </a:path>
              <a:path w="840104" h="660400">
                <a:moveTo>
                  <a:pt x="815340" y="496824"/>
                </a:moveTo>
                <a:lnTo>
                  <a:pt x="813816" y="487680"/>
                </a:lnTo>
                <a:lnTo>
                  <a:pt x="791596" y="496824"/>
                </a:lnTo>
                <a:lnTo>
                  <a:pt x="815340" y="496824"/>
                </a:lnTo>
                <a:close/>
              </a:path>
              <a:path w="840104" h="660400">
                <a:moveTo>
                  <a:pt x="839724" y="487680"/>
                </a:moveTo>
                <a:lnTo>
                  <a:pt x="813816" y="487680"/>
                </a:lnTo>
                <a:lnTo>
                  <a:pt x="815340" y="496824"/>
                </a:lnTo>
                <a:lnTo>
                  <a:pt x="815340" y="497663"/>
                </a:lnTo>
                <a:lnTo>
                  <a:pt x="839724" y="487680"/>
                </a:lnTo>
                <a:close/>
              </a:path>
            </a:pathLst>
          </a:custGeom>
          <a:solidFill>
            <a:srgbClr val="000000"/>
          </a:solidFill>
        </p:spPr>
        <p:txBody>
          <a:bodyPr wrap="square" lIns="0" tIns="0" rIns="0" bIns="0" rtlCol="0"/>
          <a:lstStyle/>
          <a:p>
            <a:pPr defTabSz="829945"/>
            <a:endParaRPr sz="1540">
              <a:solidFill>
                <a:prstClr val="black"/>
              </a:solidFill>
              <a:latin typeface="Calibri" panose="020F0502020204030204"/>
            </a:endParaRPr>
          </a:p>
        </p:txBody>
      </p:sp>
      <p:sp>
        <p:nvSpPr>
          <p:cNvPr id="8" name="CasellaDiTesto 7"/>
          <p:cNvSpPr txBox="1"/>
          <p:nvPr/>
        </p:nvSpPr>
        <p:spPr>
          <a:xfrm>
            <a:off x="2406422" y="276531"/>
            <a:ext cx="7832034" cy="473976"/>
          </a:xfrm>
          <a:prstGeom prst="rect">
            <a:avLst/>
          </a:prstGeom>
          <a:solidFill>
            <a:schemeClr val="accent4">
              <a:lumMod val="40000"/>
              <a:lumOff val="60000"/>
            </a:schemeClr>
          </a:solidFill>
        </p:spPr>
        <p:txBody>
          <a:bodyPr wrap="square">
            <a:spAutoFit/>
          </a:bodyPr>
          <a:lstStyle/>
          <a:p>
            <a:pPr lvl="0" algn="ctr">
              <a:lnSpc>
                <a:spcPct val="107000"/>
              </a:lnSpc>
              <a:spcAft>
                <a:spcPts val="800"/>
              </a:spcAft>
            </a:pPr>
            <a:r>
              <a:rPr lang="it-IT" sz="2400" b="1"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rPr>
              <a:t>LA CAPACITA’ </a:t>
            </a:r>
            <a:r>
              <a:rPr lang="it-IT" sz="2400" b="1" dirty="0">
                <a:solidFill>
                  <a:srgbClr val="0070C0"/>
                </a:solidFill>
                <a:latin typeface="Garamond" panose="02020404030301010803" pitchFamily="18" charset="0"/>
                <a:ea typeface="Calibri" panose="020F0502020204030204" pitchFamily="34" charset="0"/>
                <a:cs typeface="Times New Roman" panose="02020603050405020304" pitchFamily="18" charset="0"/>
              </a:rPr>
              <a:t>SECONDO ICF</a:t>
            </a:r>
            <a:endParaRPr lang="it-IT"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egnaposto piè di pagina 6"/>
          <p:cNvSpPr>
            <a:spLocks noGrp="1"/>
          </p:cNvSpPr>
          <p:nvPr>
            <p:ph type="ftr" sz="quarter" idx="11"/>
          </p:nvPr>
        </p:nvSpPr>
        <p:spPr>
          <a:xfrm>
            <a:off x="0" y="6492875"/>
            <a:ext cx="1020417" cy="365125"/>
          </a:xfrm>
        </p:spPr>
        <p:txBody>
          <a:bodyPr/>
          <a:lstStyle/>
          <a:p>
            <a:r>
              <a:rPr lang="en-US"/>
              <a:t>Roberta Tardi</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24506" y="1532117"/>
            <a:ext cx="4397387" cy="813623"/>
          </a:xfrm>
          <a:prstGeom prst="rect">
            <a:avLst/>
          </a:prstGeom>
        </p:spPr>
        <p:txBody>
          <a:bodyPr vert="horz" wrap="square" lIns="0" tIns="10861" rIns="0" bIns="0" rtlCol="0">
            <a:spAutoFit/>
          </a:bodyPr>
          <a:lstStyle/>
          <a:p>
            <a:pPr marL="635" algn="ctr">
              <a:spcBef>
                <a:spcPts val="85"/>
              </a:spcBef>
            </a:pPr>
            <a:r>
              <a:rPr b="1" spc="30" dirty="0">
                <a:solidFill>
                  <a:srgbClr val="0070C0"/>
                </a:solidFill>
              </a:rPr>
              <a:t>Punti </a:t>
            </a:r>
            <a:r>
              <a:rPr b="1" spc="34" dirty="0">
                <a:solidFill>
                  <a:srgbClr val="0070C0"/>
                </a:solidFill>
              </a:rPr>
              <a:t>di</a:t>
            </a:r>
            <a:r>
              <a:rPr b="1" spc="-60" dirty="0">
                <a:solidFill>
                  <a:srgbClr val="0070C0"/>
                </a:solidFill>
              </a:rPr>
              <a:t> </a:t>
            </a:r>
            <a:r>
              <a:rPr b="1" spc="8" dirty="0">
                <a:solidFill>
                  <a:srgbClr val="0070C0"/>
                </a:solidFill>
              </a:rPr>
              <a:t>forza</a:t>
            </a:r>
            <a:endParaRPr b="1" spc="8" dirty="0">
              <a:solidFill>
                <a:srgbClr val="0070C0"/>
              </a:solidFill>
            </a:endParaRPr>
          </a:p>
          <a:p>
            <a:pPr algn="ctr">
              <a:spcBef>
                <a:spcPts val="15"/>
              </a:spcBef>
            </a:pPr>
            <a:r>
              <a:rPr sz="2480" spc="-5" dirty="0">
                <a:solidFill>
                  <a:srgbClr val="0070C0"/>
                </a:solidFill>
              </a:rPr>
              <a:t>livelli </a:t>
            </a:r>
            <a:r>
              <a:rPr sz="2480" spc="-8" dirty="0">
                <a:solidFill>
                  <a:srgbClr val="0070C0"/>
                </a:solidFill>
              </a:rPr>
              <a:t>raggiunti, </a:t>
            </a:r>
            <a:r>
              <a:rPr sz="2480" spc="-5" dirty="0">
                <a:solidFill>
                  <a:srgbClr val="0070C0"/>
                </a:solidFill>
              </a:rPr>
              <a:t>abilità</a:t>
            </a:r>
            <a:r>
              <a:rPr sz="2480" spc="-133" dirty="0">
                <a:solidFill>
                  <a:srgbClr val="0070C0"/>
                </a:solidFill>
              </a:rPr>
              <a:t> </a:t>
            </a:r>
            <a:r>
              <a:rPr sz="2480" spc="-17" dirty="0">
                <a:solidFill>
                  <a:srgbClr val="0070C0"/>
                </a:solidFill>
              </a:rPr>
              <a:t>manifestate</a:t>
            </a:r>
            <a:endParaRPr sz="2480" dirty="0">
              <a:solidFill>
                <a:srgbClr val="0070C0"/>
              </a:solidFill>
            </a:endParaRPr>
          </a:p>
        </p:txBody>
      </p:sp>
      <p:sp>
        <p:nvSpPr>
          <p:cNvPr id="3" name="object 3"/>
          <p:cNvSpPr txBox="1"/>
          <p:nvPr/>
        </p:nvSpPr>
        <p:spPr>
          <a:xfrm>
            <a:off x="3313884" y="3161181"/>
            <a:ext cx="6017763" cy="2116031"/>
          </a:xfrm>
          <a:prstGeom prst="rect">
            <a:avLst/>
          </a:prstGeom>
        </p:spPr>
        <p:txBody>
          <a:bodyPr vert="horz" wrap="square" lIns="0" tIns="10861" rIns="0" bIns="0" rtlCol="0">
            <a:spAutoFit/>
          </a:bodyPr>
          <a:lstStyle/>
          <a:p>
            <a:pPr marL="1270" algn="ctr" defTabSz="829945">
              <a:spcBef>
                <a:spcPts val="85"/>
              </a:spcBef>
            </a:pPr>
            <a:r>
              <a:rPr sz="2735" b="1" spc="13" dirty="0">
                <a:solidFill>
                  <a:srgbClr val="0070C0"/>
                </a:solidFill>
                <a:latin typeface="Calibri" panose="020F0502020204030204"/>
                <a:cs typeface="Calibri" panose="020F0502020204030204"/>
              </a:rPr>
              <a:t>Performance</a:t>
            </a:r>
            <a:r>
              <a:rPr sz="2735" b="1" spc="-34" dirty="0">
                <a:solidFill>
                  <a:srgbClr val="0070C0"/>
                </a:solidFill>
                <a:latin typeface="Calibri" panose="020F0502020204030204"/>
                <a:cs typeface="Calibri" panose="020F0502020204030204"/>
              </a:rPr>
              <a:t> </a:t>
            </a:r>
            <a:r>
              <a:rPr sz="2735" b="1" spc="5" dirty="0">
                <a:solidFill>
                  <a:srgbClr val="0070C0"/>
                </a:solidFill>
                <a:latin typeface="Calibri" panose="020F0502020204030204"/>
                <a:cs typeface="Calibri" panose="020F0502020204030204"/>
              </a:rPr>
              <a:t>ICF</a:t>
            </a:r>
            <a:endParaRPr sz="2735" b="1" dirty="0">
              <a:solidFill>
                <a:srgbClr val="0070C0"/>
              </a:solidFill>
              <a:latin typeface="Calibri" panose="020F0502020204030204"/>
              <a:cs typeface="Calibri" panose="020F0502020204030204"/>
            </a:endParaRPr>
          </a:p>
          <a:p>
            <a:pPr marL="10795" marR="4445" algn="ctr" defTabSz="829945"/>
            <a:r>
              <a:rPr sz="2735" spc="-5" dirty="0">
                <a:solidFill>
                  <a:srgbClr val="0070C0"/>
                </a:solidFill>
                <a:latin typeface="Calibri" panose="020F0502020204030204"/>
                <a:cs typeface="Calibri" panose="020F0502020204030204"/>
              </a:rPr>
              <a:t>quello </a:t>
            </a:r>
            <a:r>
              <a:rPr sz="2735" dirty="0">
                <a:solidFill>
                  <a:srgbClr val="0070C0"/>
                </a:solidFill>
                <a:latin typeface="Calibri" panose="020F0502020204030204"/>
                <a:cs typeface="Calibri" panose="020F0502020204030204"/>
              </a:rPr>
              <a:t>che, </a:t>
            </a:r>
            <a:r>
              <a:rPr sz="2735" spc="-13" dirty="0">
                <a:solidFill>
                  <a:srgbClr val="0070C0"/>
                </a:solidFill>
                <a:latin typeface="Calibri" panose="020F0502020204030204"/>
                <a:cs typeface="Calibri" panose="020F0502020204030204"/>
              </a:rPr>
              <a:t>rispetto </a:t>
            </a:r>
            <a:r>
              <a:rPr sz="2735" dirty="0">
                <a:solidFill>
                  <a:srgbClr val="0070C0"/>
                </a:solidFill>
                <a:latin typeface="Calibri" panose="020F0502020204030204"/>
                <a:cs typeface="Calibri" panose="020F0502020204030204"/>
              </a:rPr>
              <a:t>a </a:t>
            </a:r>
            <a:r>
              <a:rPr sz="2735" spc="-22" dirty="0">
                <a:solidFill>
                  <a:srgbClr val="0070C0"/>
                </a:solidFill>
                <a:latin typeface="Calibri" panose="020F0502020204030204"/>
                <a:cs typeface="Calibri" panose="020F0502020204030204"/>
              </a:rPr>
              <a:t>un’azione, </a:t>
            </a:r>
            <a:r>
              <a:rPr sz="2735" spc="-13" dirty="0">
                <a:solidFill>
                  <a:srgbClr val="0070C0"/>
                </a:solidFill>
                <a:latin typeface="Calibri" panose="020F0502020204030204"/>
                <a:cs typeface="Calibri" panose="020F0502020204030204"/>
              </a:rPr>
              <a:t>compito </a:t>
            </a:r>
            <a:r>
              <a:rPr sz="2735" dirty="0">
                <a:solidFill>
                  <a:srgbClr val="0070C0"/>
                </a:solidFill>
                <a:latin typeface="Calibri" panose="020F0502020204030204"/>
                <a:cs typeface="Calibri" panose="020F0502020204030204"/>
              </a:rPr>
              <a:t>o  </a:t>
            </a:r>
            <a:r>
              <a:rPr sz="2735" spc="-5" dirty="0">
                <a:solidFill>
                  <a:srgbClr val="0070C0"/>
                </a:solidFill>
                <a:latin typeface="Calibri" panose="020F0502020204030204"/>
                <a:cs typeface="Calibri" panose="020F0502020204030204"/>
              </a:rPr>
              <a:t>funzione, il </a:t>
            </a:r>
            <a:r>
              <a:rPr sz="2735" spc="-13" dirty="0">
                <a:solidFill>
                  <a:srgbClr val="0070C0"/>
                </a:solidFill>
                <a:latin typeface="Calibri" panose="020F0502020204030204"/>
                <a:cs typeface="Calibri" panose="020F0502020204030204"/>
              </a:rPr>
              <a:t>soggetto </a:t>
            </a:r>
            <a:r>
              <a:rPr sz="2735" dirty="0">
                <a:solidFill>
                  <a:srgbClr val="0070C0"/>
                </a:solidFill>
                <a:latin typeface="Calibri" panose="020F0502020204030204"/>
                <a:cs typeface="Calibri" panose="020F0502020204030204"/>
              </a:rPr>
              <a:t>è </a:t>
            </a:r>
            <a:r>
              <a:rPr sz="2735" spc="-5" dirty="0">
                <a:solidFill>
                  <a:srgbClr val="0070C0"/>
                </a:solidFill>
                <a:latin typeface="Calibri" panose="020F0502020204030204"/>
                <a:cs typeface="Calibri" panose="020F0502020204030204"/>
              </a:rPr>
              <a:t>in </a:t>
            </a:r>
            <a:r>
              <a:rPr sz="2735" spc="-13" dirty="0">
                <a:solidFill>
                  <a:srgbClr val="0070C0"/>
                </a:solidFill>
                <a:latin typeface="Calibri" panose="020F0502020204030204"/>
                <a:cs typeface="Calibri" panose="020F0502020204030204"/>
              </a:rPr>
              <a:t>grado </a:t>
            </a:r>
            <a:r>
              <a:rPr sz="2735" spc="-5" dirty="0">
                <a:solidFill>
                  <a:srgbClr val="0070C0"/>
                </a:solidFill>
                <a:latin typeface="Calibri" panose="020F0502020204030204"/>
                <a:cs typeface="Calibri" panose="020F0502020204030204"/>
              </a:rPr>
              <a:t>di</a:t>
            </a:r>
            <a:r>
              <a:rPr sz="2735" spc="68" dirty="0">
                <a:solidFill>
                  <a:srgbClr val="0070C0"/>
                </a:solidFill>
                <a:latin typeface="Calibri" panose="020F0502020204030204"/>
                <a:cs typeface="Calibri" panose="020F0502020204030204"/>
              </a:rPr>
              <a:t> </a:t>
            </a:r>
            <a:r>
              <a:rPr sz="2735" spc="-25" dirty="0">
                <a:solidFill>
                  <a:srgbClr val="0070C0"/>
                </a:solidFill>
                <a:latin typeface="Calibri" panose="020F0502020204030204"/>
                <a:cs typeface="Calibri" panose="020F0502020204030204"/>
              </a:rPr>
              <a:t>fare</a:t>
            </a:r>
            <a:endParaRPr sz="2735" dirty="0">
              <a:solidFill>
                <a:srgbClr val="0070C0"/>
              </a:solidFill>
              <a:latin typeface="Calibri" panose="020F0502020204030204"/>
              <a:cs typeface="Calibri" panose="020F0502020204030204"/>
            </a:endParaRPr>
          </a:p>
          <a:p>
            <a:pPr marL="1905" algn="ctr" defTabSz="829945"/>
            <a:r>
              <a:rPr sz="2735" b="1" u="heavy" spc="13" dirty="0">
                <a:solidFill>
                  <a:srgbClr val="FF0000"/>
                </a:solidFill>
                <a:uFill>
                  <a:solidFill>
                    <a:srgbClr val="000000"/>
                  </a:solidFill>
                </a:uFill>
                <a:latin typeface="Calibri" panose="020F0502020204030204"/>
                <a:cs typeface="Calibri" panose="020F0502020204030204"/>
              </a:rPr>
              <a:t>con</a:t>
            </a:r>
            <a:r>
              <a:rPr sz="2735" spc="13" dirty="0">
                <a:solidFill>
                  <a:srgbClr val="FF0000"/>
                </a:solidFill>
                <a:latin typeface="Calibri" panose="020F0502020204030204"/>
                <a:cs typeface="Calibri" panose="020F0502020204030204"/>
              </a:rPr>
              <a:t> </a:t>
            </a:r>
            <a:r>
              <a:rPr sz="2735" spc="-8" dirty="0">
                <a:solidFill>
                  <a:srgbClr val="0070C0"/>
                </a:solidFill>
                <a:latin typeface="Calibri" panose="020F0502020204030204"/>
                <a:cs typeface="Calibri" panose="020F0502020204030204"/>
              </a:rPr>
              <a:t>l’influenza </a:t>
            </a:r>
            <a:r>
              <a:rPr sz="2735" spc="-5" dirty="0">
                <a:solidFill>
                  <a:srgbClr val="0070C0"/>
                </a:solidFill>
                <a:latin typeface="Calibri" panose="020F0502020204030204"/>
                <a:cs typeface="Calibri" panose="020F0502020204030204"/>
              </a:rPr>
              <a:t>da </a:t>
            </a:r>
            <a:r>
              <a:rPr sz="2735" spc="-8" dirty="0">
                <a:solidFill>
                  <a:srgbClr val="0070C0"/>
                </a:solidFill>
                <a:latin typeface="Calibri" panose="020F0502020204030204"/>
                <a:cs typeface="Calibri" panose="020F0502020204030204"/>
              </a:rPr>
              <a:t>parte</a:t>
            </a:r>
            <a:r>
              <a:rPr sz="2735" spc="13" dirty="0">
                <a:solidFill>
                  <a:srgbClr val="0070C0"/>
                </a:solidFill>
                <a:latin typeface="Calibri" panose="020F0502020204030204"/>
                <a:cs typeface="Calibri" panose="020F0502020204030204"/>
              </a:rPr>
              <a:t> </a:t>
            </a:r>
            <a:r>
              <a:rPr sz="2735" spc="-5" dirty="0">
                <a:solidFill>
                  <a:srgbClr val="0070C0"/>
                </a:solidFill>
                <a:latin typeface="Calibri" panose="020F0502020204030204"/>
                <a:cs typeface="Calibri" panose="020F0502020204030204"/>
              </a:rPr>
              <a:t>di</a:t>
            </a:r>
            <a:endParaRPr sz="2735" dirty="0">
              <a:solidFill>
                <a:srgbClr val="0070C0"/>
              </a:solidFill>
              <a:latin typeface="Calibri" panose="020F0502020204030204"/>
              <a:cs typeface="Calibri" panose="020F0502020204030204"/>
            </a:endParaRPr>
          </a:p>
          <a:p>
            <a:pPr algn="ctr" defTabSz="829945"/>
            <a:r>
              <a:rPr sz="2735" spc="-25" dirty="0">
                <a:solidFill>
                  <a:srgbClr val="0070C0"/>
                </a:solidFill>
                <a:latin typeface="Calibri" panose="020F0502020204030204"/>
                <a:cs typeface="Calibri" panose="020F0502020204030204"/>
              </a:rPr>
              <a:t>fattori </a:t>
            </a:r>
            <a:r>
              <a:rPr sz="2735" spc="-13" dirty="0">
                <a:solidFill>
                  <a:srgbClr val="0070C0"/>
                </a:solidFill>
                <a:latin typeface="Calibri" panose="020F0502020204030204"/>
                <a:cs typeface="Calibri" panose="020F0502020204030204"/>
              </a:rPr>
              <a:t>contestuali </a:t>
            </a:r>
            <a:r>
              <a:rPr sz="2735" spc="-8" dirty="0">
                <a:solidFill>
                  <a:srgbClr val="0070C0"/>
                </a:solidFill>
                <a:latin typeface="Calibri" panose="020F0502020204030204"/>
                <a:cs typeface="Calibri" panose="020F0502020204030204"/>
              </a:rPr>
              <a:t>ambientali </a:t>
            </a:r>
            <a:r>
              <a:rPr sz="2735" dirty="0">
                <a:solidFill>
                  <a:srgbClr val="0070C0"/>
                </a:solidFill>
                <a:latin typeface="Calibri" panose="020F0502020204030204"/>
                <a:cs typeface="Calibri" panose="020F0502020204030204"/>
              </a:rPr>
              <a:t>o</a:t>
            </a:r>
            <a:r>
              <a:rPr sz="2735" spc="82" dirty="0">
                <a:solidFill>
                  <a:srgbClr val="0070C0"/>
                </a:solidFill>
                <a:latin typeface="Calibri" panose="020F0502020204030204"/>
                <a:cs typeface="Calibri" panose="020F0502020204030204"/>
              </a:rPr>
              <a:t> </a:t>
            </a:r>
            <a:r>
              <a:rPr sz="2735" spc="-8" dirty="0">
                <a:solidFill>
                  <a:srgbClr val="0070C0"/>
                </a:solidFill>
                <a:latin typeface="Calibri" panose="020F0502020204030204"/>
                <a:cs typeface="Calibri" panose="020F0502020204030204"/>
              </a:rPr>
              <a:t>personali</a:t>
            </a:r>
            <a:endParaRPr sz="2735" dirty="0">
              <a:solidFill>
                <a:srgbClr val="0070C0"/>
              </a:solidFill>
              <a:latin typeface="Calibri" panose="020F0502020204030204"/>
              <a:cs typeface="Calibri" panose="020F0502020204030204"/>
            </a:endParaRPr>
          </a:p>
        </p:txBody>
      </p:sp>
      <p:sp>
        <p:nvSpPr>
          <p:cNvPr id="4" name="object 4"/>
          <p:cNvSpPr/>
          <p:nvPr/>
        </p:nvSpPr>
        <p:spPr>
          <a:xfrm>
            <a:off x="5847939" y="2706637"/>
            <a:ext cx="676605" cy="556597"/>
          </a:xfrm>
          <a:custGeom>
            <a:avLst/>
            <a:gdLst/>
            <a:ahLst/>
            <a:cxnLst/>
            <a:rect l="l" t="t" r="r" b="b"/>
            <a:pathLst>
              <a:path w="791210" h="650875">
                <a:moveTo>
                  <a:pt x="790956" y="487680"/>
                </a:moveTo>
                <a:lnTo>
                  <a:pt x="592836" y="487680"/>
                </a:lnTo>
                <a:lnTo>
                  <a:pt x="592836" y="0"/>
                </a:lnTo>
                <a:lnTo>
                  <a:pt x="198120" y="0"/>
                </a:lnTo>
                <a:lnTo>
                  <a:pt x="198120" y="487680"/>
                </a:lnTo>
                <a:lnTo>
                  <a:pt x="0" y="487680"/>
                </a:lnTo>
                <a:lnTo>
                  <a:pt x="394716" y="650748"/>
                </a:lnTo>
                <a:lnTo>
                  <a:pt x="790956" y="487680"/>
                </a:lnTo>
                <a:close/>
              </a:path>
            </a:pathLst>
          </a:custGeom>
          <a:solidFill>
            <a:srgbClr val="9D0000"/>
          </a:solidFill>
        </p:spPr>
        <p:txBody>
          <a:bodyPr wrap="square" lIns="0" tIns="0" rIns="0" bIns="0" rtlCol="0"/>
          <a:lstStyle/>
          <a:p>
            <a:pPr defTabSz="829945"/>
            <a:endParaRPr sz="1540">
              <a:solidFill>
                <a:prstClr val="black"/>
              </a:solidFill>
              <a:latin typeface="Calibri" panose="020F0502020204030204"/>
            </a:endParaRPr>
          </a:p>
        </p:txBody>
      </p:sp>
      <p:sp>
        <p:nvSpPr>
          <p:cNvPr id="5" name="object 5"/>
          <p:cNvSpPr/>
          <p:nvPr/>
        </p:nvSpPr>
        <p:spPr>
          <a:xfrm>
            <a:off x="5847939" y="2698492"/>
            <a:ext cx="718417" cy="564742"/>
          </a:xfrm>
          <a:custGeom>
            <a:avLst/>
            <a:gdLst/>
            <a:ahLst/>
            <a:cxnLst/>
            <a:rect l="l" t="t" r="r" b="b"/>
            <a:pathLst>
              <a:path w="840104" h="660400">
                <a:moveTo>
                  <a:pt x="25908" y="487680"/>
                </a:moveTo>
                <a:lnTo>
                  <a:pt x="0" y="487680"/>
                </a:lnTo>
                <a:lnTo>
                  <a:pt x="24384" y="497699"/>
                </a:lnTo>
                <a:lnTo>
                  <a:pt x="24384" y="496824"/>
                </a:lnTo>
                <a:lnTo>
                  <a:pt x="25908" y="487680"/>
                </a:lnTo>
                <a:close/>
              </a:path>
              <a:path w="840104" h="660400">
                <a:moveTo>
                  <a:pt x="48127" y="496824"/>
                </a:moveTo>
                <a:lnTo>
                  <a:pt x="25908" y="487680"/>
                </a:lnTo>
                <a:lnTo>
                  <a:pt x="24384" y="496824"/>
                </a:lnTo>
                <a:lnTo>
                  <a:pt x="48127" y="496824"/>
                </a:lnTo>
                <a:close/>
              </a:path>
              <a:path w="840104" h="660400">
                <a:moveTo>
                  <a:pt x="419862" y="649807"/>
                </a:moveTo>
                <a:lnTo>
                  <a:pt x="48127" y="496824"/>
                </a:lnTo>
                <a:lnTo>
                  <a:pt x="24384" y="496824"/>
                </a:lnTo>
                <a:lnTo>
                  <a:pt x="24384" y="497699"/>
                </a:lnTo>
                <a:lnTo>
                  <a:pt x="417576" y="659265"/>
                </a:lnTo>
                <a:lnTo>
                  <a:pt x="417576" y="650748"/>
                </a:lnTo>
                <a:lnTo>
                  <a:pt x="419862" y="649807"/>
                </a:lnTo>
                <a:close/>
              </a:path>
              <a:path w="840104" h="660400">
                <a:moveTo>
                  <a:pt x="222504" y="487680"/>
                </a:moveTo>
                <a:lnTo>
                  <a:pt x="25908" y="487680"/>
                </a:lnTo>
                <a:lnTo>
                  <a:pt x="48127" y="496824"/>
                </a:lnTo>
                <a:lnTo>
                  <a:pt x="216408" y="496824"/>
                </a:lnTo>
                <a:lnTo>
                  <a:pt x="216408" y="492252"/>
                </a:lnTo>
                <a:lnTo>
                  <a:pt x="222504" y="487680"/>
                </a:lnTo>
                <a:close/>
              </a:path>
              <a:path w="840104" h="660400">
                <a:moveTo>
                  <a:pt x="623316" y="487680"/>
                </a:moveTo>
                <a:lnTo>
                  <a:pt x="623316" y="0"/>
                </a:lnTo>
                <a:lnTo>
                  <a:pt x="216408" y="0"/>
                </a:lnTo>
                <a:lnTo>
                  <a:pt x="216408" y="487680"/>
                </a:lnTo>
                <a:lnTo>
                  <a:pt x="222504" y="487680"/>
                </a:lnTo>
                <a:lnTo>
                  <a:pt x="222504" y="10668"/>
                </a:lnTo>
                <a:lnTo>
                  <a:pt x="227076" y="4572"/>
                </a:lnTo>
                <a:lnTo>
                  <a:pt x="227076" y="10668"/>
                </a:lnTo>
                <a:lnTo>
                  <a:pt x="612648" y="10668"/>
                </a:lnTo>
                <a:lnTo>
                  <a:pt x="612648" y="4572"/>
                </a:lnTo>
                <a:lnTo>
                  <a:pt x="617220" y="10668"/>
                </a:lnTo>
                <a:lnTo>
                  <a:pt x="617220" y="487680"/>
                </a:lnTo>
                <a:lnTo>
                  <a:pt x="623316" y="487680"/>
                </a:lnTo>
                <a:close/>
              </a:path>
              <a:path w="840104" h="660400">
                <a:moveTo>
                  <a:pt x="227076" y="496824"/>
                </a:moveTo>
                <a:lnTo>
                  <a:pt x="227076" y="10668"/>
                </a:lnTo>
                <a:lnTo>
                  <a:pt x="222504" y="10668"/>
                </a:lnTo>
                <a:lnTo>
                  <a:pt x="222504" y="487680"/>
                </a:lnTo>
                <a:lnTo>
                  <a:pt x="216408" y="492252"/>
                </a:lnTo>
                <a:lnTo>
                  <a:pt x="216408" y="496824"/>
                </a:lnTo>
                <a:lnTo>
                  <a:pt x="227076" y="496824"/>
                </a:lnTo>
                <a:close/>
              </a:path>
              <a:path w="840104" h="660400">
                <a:moveTo>
                  <a:pt x="227076" y="10668"/>
                </a:moveTo>
                <a:lnTo>
                  <a:pt x="227076" y="4572"/>
                </a:lnTo>
                <a:lnTo>
                  <a:pt x="222504" y="10668"/>
                </a:lnTo>
                <a:lnTo>
                  <a:pt x="227076" y="10668"/>
                </a:lnTo>
                <a:close/>
              </a:path>
              <a:path w="840104" h="660400">
                <a:moveTo>
                  <a:pt x="422148" y="650748"/>
                </a:moveTo>
                <a:lnTo>
                  <a:pt x="419862" y="649807"/>
                </a:lnTo>
                <a:lnTo>
                  <a:pt x="417576" y="650748"/>
                </a:lnTo>
                <a:lnTo>
                  <a:pt x="422148" y="650748"/>
                </a:lnTo>
                <a:close/>
              </a:path>
              <a:path w="840104" h="660400">
                <a:moveTo>
                  <a:pt x="422148" y="658644"/>
                </a:moveTo>
                <a:lnTo>
                  <a:pt x="422148" y="650748"/>
                </a:lnTo>
                <a:lnTo>
                  <a:pt x="417576" y="650748"/>
                </a:lnTo>
                <a:lnTo>
                  <a:pt x="417576" y="659265"/>
                </a:lnTo>
                <a:lnTo>
                  <a:pt x="419100" y="659892"/>
                </a:lnTo>
                <a:lnTo>
                  <a:pt x="422148" y="658644"/>
                </a:lnTo>
                <a:close/>
              </a:path>
              <a:path w="840104" h="660400">
                <a:moveTo>
                  <a:pt x="815340" y="497663"/>
                </a:moveTo>
                <a:lnTo>
                  <a:pt x="815340" y="496824"/>
                </a:lnTo>
                <a:lnTo>
                  <a:pt x="791596" y="496824"/>
                </a:lnTo>
                <a:lnTo>
                  <a:pt x="419862" y="649807"/>
                </a:lnTo>
                <a:lnTo>
                  <a:pt x="422148" y="650748"/>
                </a:lnTo>
                <a:lnTo>
                  <a:pt x="422148" y="658644"/>
                </a:lnTo>
                <a:lnTo>
                  <a:pt x="815340" y="497663"/>
                </a:lnTo>
                <a:close/>
              </a:path>
              <a:path w="840104" h="660400">
                <a:moveTo>
                  <a:pt x="617220" y="10668"/>
                </a:moveTo>
                <a:lnTo>
                  <a:pt x="612648" y="4572"/>
                </a:lnTo>
                <a:lnTo>
                  <a:pt x="612648" y="10668"/>
                </a:lnTo>
                <a:lnTo>
                  <a:pt x="617220" y="10668"/>
                </a:lnTo>
                <a:close/>
              </a:path>
              <a:path w="840104" h="660400">
                <a:moveTo>
                  <a:pt x="623316" y="496824"/>
                </a:moveTo>
                <a:lnTo>
                  <a:pt x="623316" y="492252"/>
                </a:lnTo>
                <a:lnTo>
                  <a:pt x="617220" y="487680"/>
                </a:lnTo>
                <a:lnTo>
                  <a:pt x="617220" y="10668"/>
                </a:lnTo>
                <a:lnTo>
                  <a:pt x="612648" y="10668"/>
                </a:lnTo>
                <a:lnTo>
                  <a:pt x="612648" y="496824"/>
                </a:lnTo>
                <a:lnTo>
                  <a:pt x="623316" y="496824"/>
                </a:lnTo>
                <a:close/>
              </a:path>
              <a:path w="840104" h="660400">
                <a:moveTo>
                  <a:pt x="813816" y="487680"/>
                </a:moveTo>
                <a:lnTo>
                  <a:pt x="617220" y="487680"/>
                </a:lnTo>
                <a:lnTo>
                  <a:pt x="623316" y="492252"/>
                </a:lnTo>
                <a:lnTo>
                  <a:pt x="623316" y="496824"/>
                </a:lnTo>
                <a:lnTo>
                  <a:pt x="791596" y="496824"/>
                </a:lnTo>
                <a:lnTo>
                  <a:pt x="813816" y="487680"/>
                </a:lnTo>
                <a:close/>
              </a:path>
              <a:path w="840104" h="660400">
                <a:moveTo>
                  <a:pt x="815340" y="496824"/>
                </a:moveTo>
                <a:lnTo>
                  <a:pt x="813816" y="487680"/>
                </a:lnTo>
                <a:lnTo>
                  <a:pt x="791596" y="496824"/>
                </a:lnTo>
                <a:lnTo>
                  <a:pt x="815340" y="496824"/>
                </a:lnTo>
                <a:close/>
              </a:path>
              <a:path w="840104" h="660400">
                <a:moveTo>
                  <a:pt x="839724" y="487680"/>
                </a:moveTo>
                <a:lnTo>
                  <a:pt x="813816" y="487680"/>
                </a:lnTo>
                <a:lnTo>
                  <a:pt x="815340" y="496824"/>
                </a:lnTo>
                <a:lnTo>
                  <a:pt x="815340" y="497663"/>
                </a:lnTo>
                <a:lnTo>
                  <a:pt x="839724" y="487680"/>
                </a:lnTo>
                <a:close/>
              </a:path>
            </a:pathLst>
          </a:custGeom>
          <a:solidFill>
            <a:srgbClr val="000000"/>
          </a:solidFill>
        </p:spPr>
        <p:txBody>
          <a:bodyPr wrap="square" lIns="0" tIns="0" rIns="0" bIns="0" rtlCol="0"/>
          <a:lstStyle/>
          <a:p>
            <a:pPr defTabSz="829945"/>
            <a:endParaRPr sz="1540">
              <a:solidFill>
                <a:prstClr val="black"/>
              </a:solidFill>
              <a:latin typeface="Calibri" panose="020F0502020204030204"/>
            </a:endParaRPr>
          </a:p>
        </p:txBody>
      </p:sp>
      <p:sp>
        <p:nvSpPr>
          <p:cNvPr id="8" name="CasellaDiTesto 7"/>
          <p:cNvSpPr txBox="1"/>
          <p:nvPr/>
        </p:nvSpPr>
        <p:spPr>
          <a:xfrm>
            <a:off x="2587566" y="282101"/>
            <a:ext cx="7832034" cy="473976"/>
          </a:xfrm>
          <a:prstGeom prst="rect">
            <a:avLst/>
          </a:prstGeom>
          <a:solidFill>
            <a:schemeClr val="accent4">
              <a:lumMod val="40000"/>
              <a:lumOff val="60000"/>
            </a:schemeClr>
          </a:solidFill>
        </p:spPr>
        <p:txBody>
          <a:bodyPr wrap="square">
            <a:spAutoFit/>
          </a:bodyPr>
          <a:lstStyle/>
          <a:p>
            <a:pPr lvl="0" algn="ctr">
              <a:lnSpc>
                <a:spcPct val="107000"/>
              </a:lnSpc>
              <a:spcAft>
                <a:spcPts val="800"/>
              </a:spcAft>
            </a:pPr>
            <a:r>
              <a:rPr lang="it-IT" sz="2400" b="1" dirty="0">
                <a:solidFill>
                  <a:srgbClr val="0070C0"/>
                </a:solidFill>
                <a:latin typeface="Garamond" panose="02020404030301010803" pitchFamily="18" charset="0"/>
                <a:ea typeface="Calibri" panose="020F0502020204030204" pitchFamily="34" charset="0"/>
                <a:cs typeface="Times New Roman" panose="02020603050405020304" pitchFamily="18" charset="0"/>
              </a:rPr>
              <a:t>LA </a:t>
            </a:r>
            <a:r>
              <a:rPr lang="it-IT" sz="2400" b="1"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rPr>
              <a:t>PERFORMANCE SECONDO ICF</a:t>
            </a:r>
            <a:endParaRPr lang="it-IT"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egnaposto piè di pagina 5"/>
          <p:cNvSpPr>
            <a:spLocks noGrp="1"/>
          </p:cNvSpPr>
          <p:nvPr>
            <p:ph type="ftr" sz="quarter" idx="11"/>
          </p:nvPr>
        </p:nvSpPr>
        <p:spPr>
          <a:xfrm>
            <a:off x="0" y="6492875"/>
            <a:ext cx="1007165" cy="365125"/>
          </a:xfrm>
        </p:spPr>
        <p:txBody>
          <a:bodyPr/>
          <a:lstStyle/>
          <a:p>
            <a:r>
              <a:rPr lang="en-US"/>
              <a:t>Roberta Tardi</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7"/>
          <p:cNvSpPr>
            <a:spLocks noGrp="1"/>
          </p:cNvSpPr>
          <p:nvPr>
            <p:ph idx="1"/>
          </p:nvPr>
        </p:nvSpPr>
        <p:spPr>
          <a:xfrm>
            <a:off x="1670364" y="6226160"/>
            <a:ext cx="9580141" cy="631840"/>
          </a:xfrm>
          <a:solidFill>
            <a:schemeClr val="accent4">
              <a:lumMod val="40000"/>
              <a:lumOff val="60000"/>
            </a:schemeClr>
          </a:solidFill>
        </p:spPr>
        <p:txBody>
          <a:bodyPr>
            <a:normAutofit fontScale="62500" lnSpcReduction="20000"/>
          </a:bodyPr>
          <a:lstStyle/>
          <a:p>
            <a:endParaRPr lang="it-IT" dirty="0"/>
          </a:p>
          <a:p>
            <a:pPr marL="0" indent="0" algn="ctr">
              <a:buNone/>
            </a:pPr>
            <a:r>
              <a:rPr lang="it-IT" dirty="0">
                <a:solidFill>
                  <a:srgbClr val="212529"/>
                </a:solidFill>
                <a:latin typeface="merriweather"/>
              </a:rPr>
              <a:t>Lo schema  riportato si ripete per tutte le dimensioni</a:t>
            </a:r>
            <a:endParaRPr lang="it-IT"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9460" y="1447225"/>
            <a:ext cx="10833651" cy="3362215"/>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729460" y="4810611"/>
            <a:ext cx="10833651" cy="600164"/>
          </a:xfrm>
          <a:prstGeom prst="rect">
            <a:avLst/>
          </a:prstGeom>
          <a:solidFill>
            <a:schemeClr val="bg1"/>
          </a:solidFill>
        </p:spPr>
        <p:txBody>
          <a:bodyPr wrap="square">
            <a:spAutoFit/>
          </a:bodyPr>
          <a:lstStyle/>
          <a:p>
            <a:pPr algn="just"/>
            <a:r>
              <a:rPr lang="it-IT" sz="1100" b="1" i="0" u="none" strike="noStrike" baseline="0" dirty="0">
                <a:latin typeface="+mj-lt"/>
              </a:rPr>
              <a:t>B. Dimensione: COMUNICAZIONE / LINGUAGGIO </a:t>
            </a:r>
            <a:r>
              <a:rPr lang="it-IT" sz="1100" b="0" i="0" u="none" strike="noStrike" baseline="0" dirty="0">
                <a:latin typeface="+mj-lt"/>
              </a:rPr>
              <a:t>➞ </a:t>
            </a:r>
            <a:r>
              <a:rPr lang="it-IT" sz="1100" b="0" i="1" u="none" strike="noStrike" baseline="0" dirty="0">
                <a:solidFill>
                  <a:schemeClr val="accent1"/>
                </a:solidFill>
                <a:latin typeface="+mj-lt"/>
              </a:rPr>
              <a:t>si faccia riferimento alla competenza </a:t>
            </a:r>
            <a:r>
              <a:rPr lang="it-IT" sz="1100" b="0" i="1" u="none" strike="noStrike" baseline="0" dirty="0" err="1">
                <a:solidFill>
                  <a:schemeClr val="accent1"/>
                </a:solidFill>
                <a:latin typeface="+mj-lt"/>
              </a:rPr>
              <a:t>linguistica,intesa</a:t>
            </a:r>
            <a:r>
              <a:rPr lang="it-IT" sz="1100" b="0" i="1" u="none" strike="noStrike" baseline="0" dirty="0">
                <a:solidFill>
                  <a:schemeClr val="accent1"/>
                </a:solidFill>
                <a:latin typeface="+mj-lt"/>
              </a:rPr>
              <a:t> come comprensione del linguaggio orale, produzione verbale e relativo uso comunicativo del linguaggio verbale o di linguaggi alternativi o integrativi; si consideri anche la dimensione comunicazionale, intesa come modalità di interazione, presenza e tipologia di contenuti prevalenti, utilizzo di mezzi privilegiati.</a:t>
            </a:r>
            <a:endParaRPr lang="it-IT" sz="1100" dirty="0">
              <a:solidFill>
                <a:schemeClr val="accent1"/>
              </a:solidFill>
              <a:latin typeface="+mj-lt"/>
            </a:endParaRPr>
          </a:p>
        </p:txBody>
      </p:sp>
      <p:sp>
        <p:nvSpPr>
          <p:cNvPr id="9" name="CasellaDiTesto 8"/>
          <p:cNvSpPr txBox="1"/>
          <p:nvPr/>
        </p:nvSpPr>
        <p:spPr>
          <a:xfrm>
            <a:off x="729460" y="5410775"/>
            <a:ext cx="10833651" cy="461665"/>
          </a:xfrm>
          <a:prstGeom prst="rect">
            <a:avLst/>
          </a:prstGeom>
          <a:solidFill>
            <a:schemeClr val="bg1"/>
          </a:solidFill>
        </p:spPr>
        <p:txBody>
          <a:bodyPr wrap="square">
            <a:spAutoFit/>
          </a:bodyPr>
          <a:lstStyle/>
          <a:p>
            <a:pPr algn="just"/>
            <a:r>
              <a:rPr lang="it-IT" sz="1200" b="1" i="0" u="none" strike="noStrike" baseline="0" dirty="0">
                <a:latin typeface="+mj-lt"/>
              </a:rPr>
              <a:t>C. Dimensione: AUTONOMIA/ORIENTAMENTO </a:t>
            </a:r>
            <a:r>
              <a:rPr lang="it-IT" sz="1200" b="0" i="0" u="none" strike="noStrike" baseline="0" dirty="0">
                <a:latin typeface="+mj-lt"/>
              </a:rPr>
              <a:t>➞ </a:t>
            </a:r>
            <a:r>
              <a:rPr lang="it-IT" sz="1200" b="0" i="1" u="none" strike="noStrike" baseline="0" dirty="0">
                <a:solidFill>
                  <a:schemeClr val="accent1"/>
                </a:solidFill>
                <a:latin typeface="+mj-lt"/>
              </a:rPr>
              <a:t>si faccia riferimento all’autonomia della persona e all’autonomia sociale, alle dimensioni motorio-prassica (motricità globale, motricità fine, prassie semplici e complesse) e sensoriale (funzionalità visiva, uditiva, tattile).</a:t>
            </a:r>
            <a:endParaRPr lang="it-IT" sz="1200" dirty="0">
              <a:solidFill>
                <a:schemeClr val="accent1"/>
              </a:solidFill>
              <a:latin typeface="+mj-lt"/>
            </a:endParaRPr>
          </a:p>
        </p:txBody>
      </p:sp>
      <p:sp>
        <p:nvSpPr>
          <p:cNvPr id="11" name="CasellaDiTesto 10"/>
          <p:cNvSpPr txBox="1"/>
          <p:nvPr/>
        </p:nvSpPr>
        <p:spPr>
          <a:xfrm>
            <a:off x="729460" y="5872440"/>
            <a:ext cx="10833651" cy="646331"/>
          </a:xfrm>
          <a:prstGeom prst="rect">
            <a:avLst/>
          </a:prstGeom>
          <a:solidFill>
            <a:schemeClr val="bg1"/>
          </a:solidFill>
        </p:spPr>
        <p:txBody>
          <a:bodyPr wrap="square">
            <a:spAutoFit/>
          </a:bodyPr>
          <a:lstStyle/>
          <a:p>
            <a:pPr algn="just"/>
            <a:r>
              <a:rPr lang="it-IT" sz="1200" b="1" i="0" u="none" strike="noStrike" baseline="0" dirty="0">
                <a:latin typeface="+mj-lt"/>
              </a:rPr>
              <a:t>D. Dimensione COGNITIVA, NEUROPSICOLOGICA E DELL’APPRENDIMENTO </a:t>
            </a:r>
            <a:r>
              <a:rPr lang="it-IT" sz="1200" b="0" i="0" u="none" strike="noStrike" baseline="0" dirty="0">
                <a:latin typeface="+mj-lt"/>
              </a:rPr>
              <a:t>➞ </a:t>
            </a:r>
            <a:r>
              <a:rPr lang="it-IT" sz="1200" b="0" i="1" u="none" strike="noStrike" baseline="0" dirty="0">
                <a:solidFill>
                  <a:schemeClr val="accent1"/>
                </a:solidFill>
                <a:latin typeface="+mj-lt"/>
              </a:rPr>
              <a:t>capacità mnesiche, intellettive e organizzazione spazio-temporale; livello di sviluppo raggiunto in ordine alle strategie utilizzate per la risoluzione di compiti propri per la fascia d’età, agli stili cognitivi, alla capacità di integrare competenze diverse per la risoluzione</a:t>
            </a:r>
            <a:endParaRPr lang="it-IT" sz="1200" b="0" i="1" u="none" strike="noStrike" baseline="0" dirty="0">
              <a:solidFill>
                <a:schemeClr val="accent1"/>
              </a:solidFill>
              <a:latin typeface="+mj-lt"/>
            </a:endParaRPr>
          </a:p>
          <a:p>
            <a:pPr algn="just"/>
            <a:r>
              <a:rPr lang="it-IT" sz="1200" b="0" i="1" u="none" strike="noStrike" baseline="0" dirty="0">
                <a:solidFill>
                  <a:schemeClr val="accent1"/>
                </a:solidFill>
                <a:latin typeface="+mj-lt"/>
              </a:rPr>
              <a:t>di compiti, alle competenze di lettura, scrittura, calcolo, decodifica di testi o messaggi.</a:t>
            </a:r>
            <a:endParaRPr lang="it-IT" sz="1200" dirty="0">
              <a:solidFill>
                <a:schemeClr val="accent1"/>
              </a:solidFill>
              <a:latin typeface="+mj-lt"/>
            </a:endParaRPr>
          </a:p>
        </p:txBody>
      </p:sp>
      <p:sp>
        <p:nvSpPr>
          <p:cNvPr id="2" name="Rectangle 21"/>
          <p:cNvSpPr>
            <a:spLocks noChangeArrowheads="1"/>
          </p:cNvSpPr>
          <p:nvPr/>
        </p:nvSpPr>
        <p:spPr bwMode="auto">
          <a:xfrm>
            <a:off x="984563" y="248206"/>
            <a:ext cx="10323444" cy="954107"/>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rgbClr val="212529"/>
                </a:solidFill>
                <a:effectLst/>
                <a:latin typeface="Californian FB" panose="0207040306080B030204" pitchFamily="18" charset="0"/>
              </a:rPr>
              <a:t> </a:t>
            </a:r>
            <a:r>
              <a:rPr lang="it-IT" altLang="it-IT" sz="2800" b="1" dirty="0">
                <a:solidFill>
                  <a:srgbClr val="FF0000"/>
                </a:solidFill>
                <a:latin typeface="Californian FB" panose="0207040306080B030204" pitchFamily="18" charset="0"/>
              </a:rPr>
              <a:t>S</a:t>
            </a:r>
            <a:r>
              <a:rPr kumimoji="0" lang="it-IT" altLang="it-IT" sz="2800" b="1" i="0" u="none" strike="noStrike" cap="none" normalizeH="0" baseline="0" dirty="0">
                <a:ln>
                  <a:noFill/>
                </a:ln>
                <a:solidFill>
                  <a:srgbClr val="FF0000"/>
                </a:solidFill>
                <a:effectLst/>
                <a:latin typeface="Californian FB" panose="0207040306080B030204" pitchFamily="18" charset="0"/>
              </a:rPr>
              <a:t>ezione 5</a:t>
            </a:r>
            <a:r>
              <a:rPr lang="it-IT" sz="2800" b="1" i="0" dirty="0">
                <a:solidFill>
                  <a:schemeClr val="accent2">
                    <a:lumMod val="75000"/>
                  </a:schemeClr>
                </a:solidFill>
                <a:effectLst/>
                <a:latin typeface="Garamond" panose="02020404030301010803" pitchFamily="18" charset="0"/>
              </a:rPr>
              <a:t> Interventi sull’alunno: obiettivi educativi e didattici, strumenti, strategie e modalità</a:t>
            </a:r>
            <a:r>
              <a:rPr kumimoji="0" lang="it-IT" altLang="it-IT" sz="2800" b="1" i="0" u="none" strike="noStrike" cap="none" normalizeH="0" baseline="0" dirty="0">
                <a:ln>
                  <a:noFill/>
                </a:ln>
                <a:solidFill>
                  <a:srgbClr val="FF0000"/>
                </a:solidFill>
                <a:effectLst/>
                <a:latin typeface="Californian FB" panose="0207040306080B030204" pitchFamily="18" charset="0"/>
              </a:rPr>
              <a:t> </a:t>
            </a:r>
            <a:endParaRPr kumimoji="0" lang="it-IT" altLang="it-IT" sz="2800" b="1" i="0" u="none" strike="noStrike" cap="none" normalizeH="0" baseline="0" dirty="0">
              <a:ln>
                <a:noFill/>
              </a:ln>
              <a:solidFill>
                <a:schemeClr val="tx2"/>
              </a:solidFill>
              <a:effectLst/>
              <a:latin typeface="Californian FB" panose="0207040306080B030204" pitchFamily="18" charset="0"/>
            </a:endParaRPr>
          </a:p>
        </p:txBody>
      </p:sp>
      <p:sp>
        <p:nvSpPr>
          <p:cNvPr id="4" name="Segnaposto piè di pagina 3"/>
          <p:cNvSpPr>
            <a:spLocks noGrp="1"/>
          </p:cNvSpPr>
          <p:nvPr>
            <p:ph type="ftr" sz="quarter" idx="11"/>
          </p:nvPr>
        </p:nvSpPr>
        <p:spPr>
          <a:xfrm>
            <a:off x="0" y="6518771"/>
            <a:ext cx="941495" cy="365125"/>
          </a:xfrm>
        </p:spPr>
        <p:txBody>
          <a:bodyPr/>
          <a:lstStyle/>
          <a:p>
            <a:r>
              <a:rPr lang="en-US" dirty="0"/>
              <a:t>Roberta Tardi</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0" y="0"/>
            <a:ext cx="12192000" cy="2308324"/>
          </a:xfrm>
          <a:prstGeom prst="rect">
            <a:avLst/>
          </a:prstGeom>
          <a:solidFill>
            <a:schemeClr val="bg1"/>
          </a:solidFill>
        </p:spPr>
        <p:txBody>
          <a:bodyPr wrap="square">
            <a:spAutoFit/>
          </a:bodyPr>
          <a:lstStyle/>
          <a:p>
            <a:pPr algn="l"/>
            <a:r>
              <a:rPr lang="it-IT" sz="1800" b="1" i="0" u="none" strike="noStrike" baseline="0" dirty="0">
                <a:solidFill>
                  <a:srgbClr val="000000"/>
                </a:solidFill>
                <a:latin typeface="Tahoma-Bold"/>
              </a:rPr>
              <a:t>5. Interventi per lo/a studente/essa: obiettivi educativi e didattici, strumenti, strategie e modalità</a:t>
            </a:r>
            <a:endParaRPr lang="it-IT" sz="1800" b="1" i="0" u="none" strike="noStrike" baseline="0" dirty="0">
              <a:solidFill>
                <a:srgbClr val="000000"/>
              </a:solidFill>
              <a:latin typeface="Tahoma-Bold"/>
            </a:endParaRPr>
          </a:p>
          <a:p>
            <a:pPr algn="just"/>
            <a:r>
              <a:rPr lang="it-IT" sz="2000" b="1" i="0" u="none" strike="noStrike" baseline="0" dirty="0">
                <a:solidFill>
                  <a:srgbClr val="000000"/>
                </a:solidFill>
                <a:latin typeface="Tahoma-Bold"/>
              </a:rPr>
              <a:t>A. Dimensione: RELAZIONE / INTERAZIONE / SOCIALIZZAZIONE </a:t>
            </a:r>
            <a:r>
              <a:rPr lang="it-IT" sz="2000" b="0" i="0" u="none" strike="noStrike" baseline="0" dirty="0">
                <a:solidFill>
                  <a:srgbClr val="000000"/>
                </a:solidFill>
                <a:latin typeface="ZapfDingbatsITC"/>
              </a:rPr>
              <a:t>➞ </a:t>
            </a:r>
            <a:r>
              <a:rPr lang="it-IT" sz="1400" b="0" i="1" u="none" strike="noStrike" baseline="0" dirty="0">
                <a:solidFill>
                  <a:srgbClr val="000000"/>
                </a:solidFill>
                <a:latin typeface="Calibri-Italic"/>
              </a:rPr>
              <a:t>si faccia riferimento alla</a:t>
            </a:r>
            <a:endParaRPr lang="it-IT" sz="1400" b="0" i="1" u="none" strike="noStrike" baseline="0" dirty="0">
              <a:solidFill>
                <a:srgbClr val="000000"/>
              </a:solidFill>
              <a:latin typeface="Calibri-Italic"/>
            </a:endParaRPr>
          </a:p>
          <a:p>
            <a:pPr algn="just"/>
            <a:r>
              <a:rPr lang="it-IT" sz="1400" b="0" i="1" u="none" strike="noStrike" baseline="0" dirty="0">
                <a:solidFill>
                  <a:srgbClr val="000000"/>
                </a:solidFill>
                <a:latin typeface="Calibri-Italic"/>
              </a:rPr>
              <a:t>sfera affettivo relazionale, considerando l’area del sé, il rapporto con gli altri, la motivazione verso la relazione consapevole, anche</a:t>
            </a:r>
            <a:endParaRPr lang="it-IT" sz="1400" b="0" i="1" u="none" strike="noStrike" baseline="0" dirty="0">
              <a:solidFill>
                <a:srgbClr val="000000"/>
              </a:solidFill>
              <a:latin typeface="Calibri-Italic"/>
            </a:endParaRPr>
          </a:p>
          <a:p>
            <a:pPr algn="just"/>
            <a:r>
              <a:rPr lang="it-IT" sz="1400" b="0" i="1" u="none" strike="noStrike" baseline="0" dirty="0">
                <a:solidFill>
                  <a:srgbClr val="000000"/>
                </a:solidFill>
                <a:latin typeface="Calibri-Italic"/>
              </a:rPr>
              <a:t>con il gruppo dei pari, le interazioni con gli adulti di riferimento nel contesto scolastico, la motivazione all’apprendimento</a:t>
            </a:r>
            <a:endParaRPr lang="it-IT" sz="1400" b="0" i="1" u="none" strike="noStrike" baseline="0" dirty="0">
              <a:solidFill>
                <a:srgbClr val="000000"/>
              </a:solidFill>
              <a:latin typeface="Calibri-Italic"/>
            </a:endParaRPr>
          </a:p>
          <a:p>
            <a:pPr algn="l"/>
            <a:r>
              <a:rPr lang="it-IT" sz="1800" b="0" i="0" u="none" strike="noStrike" baseline="0" dirty="0">
                <a:solidFill>
                  <a:srgbClr val="000000"/>
                </a:solidFill>
                <a:latin typeface="Calibri" panose="020F0502020204030204" pitchFamily="34" charset="0"/>
              </a:rPr>
              <a:t>OBIETTIVI, specificando anche gli esiti attesi</a:t>
            </a:r>
            <a:endParaRPr lang="it-IT" sz="1800" b="0" i="0" u="none" strike="noStrike" baseline="0" dirty="0">
              <a:solidFill>
                <a:srgbClr val="000000"/>
              </a:solidFill>
              <a:latin typeface="Calibri" panose="020F0502020204030204" pitchFamily="34" charset="0"/>
            </a:endParaRPr>
          </a:p>
          <a:p>
            <a:pPr algn="just"/>
            <a:r>
              <a:rPr lang="it-IT" sz="1200" b="0" i="0" u="none" strike="noStrike" baseline="0" dirty="0">
                <a:solidFill>
                  <a:srgbClr val="00579B"/>
                </a:solidFill>
                <a:latin typeface="Calibri" panose="020F0502020204030204" pitchFamily="34" charset="0"/>
              </a:rPr>
              <a:t>Potenziare l’autostima e la consapevolezza dei punti di forza e delle risorse; saper accettare aiuto/accompagnamento da persone diverse da quelle con le quali vuole interagire; potenziare il ruolo collaborativo all’interno del gruppo classe; potenziare le abilità sociali in termini di usare il giusto tono della voce, saper fare complimenti e saper rispondere in caso vengano ricevuti; potenziare la capacità di partecipazione alla vita sociale in vista di un futuro inserimento nel mondo universitario.</a:t>
            </a:r>
            <a:endParaRPr lang="it-IT" sz="1200" b="0" i="0" u="none" strike="noStrike" baseline="0" dirty="0">
              <a:solidFill>
                <a:srgbClr val="00579B"/>
              </a:solidFill>
              <a:latin typeface="Calibri" panose="020F0502020204030204" pitchFamily="34" charset="0"/>
            </a:endParaRPr>
          </a:p>
          <a:p>
            <a:pPr algn="just"/>
            <a:r>
              <a:rPr lang="it-IT" sz="1200" b="0" i="0" u="none" strike="noStrike" baseline="0" dirty="0">
                <a:latin typeface="Calibri" panose="020F0502020204030204" pitchFamily="34" charset="0"/>
              </a:rPr>
              <a:t>Esiti attesi. </a:t>
            </a:r>
            <a:r>
              <a:rPr lang="it-IT" sz="1200" b="0" i="0" u="none" strike="noStrike" baseline="0" dirty="0">
                <a:solidFill>
                  <a:srgbClr val="00579B"/>
                </a:solidFill>
                <a:latin typeface="Calibri" panose="020F0502020204030204" pitchFamily="34" charset="0"/>
              </a:rPr>
              <a:t>Superamento della timidezza (in riferimento alla richiesta di aiuto) e mantenimento della posizione di group leader, riceve aiuto/accompagnamento di buon grado anche da persone diverse da quelle con cui di solito si interfaccia, reagisce in modo appropriato ai complimenti e riesce a esternarli.</a:t>
            </a:r>
            <a:endParaRPr lang="it-IT" sz="1200" dirty="0"/>
          </a:p>
        </p:txBody>
      </p:sp>
      <p:sp>
        <p:nvSpPr>
          <p:cNvPr id="7" name="Ovale 6"/>
          <p:cNvSpPr/>
          <p:nvPr/>
        </p:nvSpPr>
        <p:spPr>
          <a:xfrm>
            <a:off x="10418650" y="4915354"/>
            <a:ext cx="1773350" cy="176008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ESEMPIO</a:t>
            </a:r>
            <a:endParaRPr lang="it-IT" b="1" dirty="0">
              <a:solidFill>
                <a:schemeClr val="tx1"/>
              </a:solidFill>
            </a:endParaRPr>
          </a:p>
        </p:txBody>
      </p:sp>
      <p:sp>
        <p:nvSpPr>
          <p:cNvPr id="9" name="CasellaDiTesto 8"/>
          <p:cNvSpPr txBox="1"/>
          <p:nvPr/>
        </p:nvSpPr>
        <p:spPr>
          <a:xfrm>
            <a:off x="0" y="2585323"/>
            <a:ext cx="12192000" cy="2123658"/>
          </a:xfrm>
          <a:prstGeom prst="rect">
            <a:avLst/>
          </a:prstGeom>
          <a:solidFill>
            <a:schemeClr val="bg1"/>
          </a:solidFill>
        </p:spPr>
        <p:txBody>
          <a:bodyPr wrap="square">
            <a:spAutoFit/>
          </a:bodyPr>
          <a:lstStyle/>
          <a:p>
            <a:pPr algn="l"/>
            <a:r>
              <a:rPr lang="it-IT" sz="1800" b="0" i="0" u="none" strike="noStrike" baseline="0" dirty="0">
                <a:solidFill>
                  <a:srgbClr val="000000"/>
                </a:solidFill>
                <a:latin typeface="Calibri" panose="020F0502020204030204" pitchFamily="34" charset="0"/>
              </a:rPr>
              <a:t>INTERVENTI DIDATTICIE METODOLOGICI, STRATEGIE E STRUMENTI finalizzati al raggiungimento degli obiettivi</a:t>
            </a:r>
            <a:endParaRPr lang="it-IT" sz="1800" b="0" i="0" u="none" strike="noStrike" baseline="0" dirty="0">
              <a:solidFill>
                <a:srgbClr val="000000"/>
              </a:solidFill>
              <a:latin typeface="Calibri" panose="020F0502020204030204" pitchFamily="34" charset="0"/>
            </a:endParaRPr>
          </a:p>
          <a:p>
            <a:pPr algn="l"/>
            <a:r>
              <a:rPr lang="it-IT" sz="1200" b="0" i="0" u="none" strike="noStrike" baseline="0" dirty="0">
                <a:solidFill>
                  <a:srgbClr val="00579B"/>
                </a:solidFill>
                <a:latin typeface="Calibri" panose="020F0502020204030204" pitchFamily="34" charset="0"/>
              </a:rPr>
              <a:t>La relazione e l’“approccio leggero” con il ragazzo sono fin qui risultate essere delle buone strategie di intervento per quanto riguarda gli aspetti dell’autostima.</a:t>
            </a:r>
            <a:endParaRPr lang="it-IT" sz="1200" b="0" i="0" u="none" strike="noStrike" baseline="0" dirty="0">
              <a:solidFill>
                <a:srgbClr val="00579B"/>
              </a:solidFill>
              <a:latin typeface="Calibri" panose="020F0502020204030204" pitchFamily="34" charset="0"/>
            </a:endParaRPr>
          </a:p>
          <a:p>
            <a:pPr algn="l"/>
            <a:r>
              <a:rPr lang="it-IT" sz="1200" b="0" i="0" u="none" strike="noStrike" baseline="0" dirty="0">
                <a:solidFill>
                  <a:srgbClr val="00579B"/>
                </a:solidFill>
                <a:latin typeface="Calibri" panose="020F0502020204030204" pitchFamily="34" charset="0"/>
              </a:rPr>
              <a:t>Si aumenteranno i momenti di cooperative learning e peer </a:t>
            </a:r>
            <a:r>
              <a:rPr lang="it-IT" sz="1200" b="0" i="0" u="none" strike="noStrike" baseline="0" dirty="0" err="1">
                <a:solidFill>
                  <a:srgbClr val="00579B"/>
                </a:solidFill>
                <a:latin typeface="Calibri" panose="020F0502020204030204" pitchFamily="34" charset="0"/>
              </a:rPr>
              <a:t>education</a:t>
            </a:r>
            <a:r>
              <a:rPr lang="it-IT" sz="1200" b="0" i="0" u="none" strike="noStrike" baseline="0" dirty="0">
                <a:solidFill>
                  <a:srgbClr val="00579B"/>
                </a:solidFill>
                <a:latin typeface="Calibri" panose="020F0502020204030204" pitchFamily="34" charset="0"/>
              </a:rPr>
              <a:t>.</a:t>
            </a:r>
            <a:endParaRPr lang="it-IT" sz="1200" b="0" i="0" u="none" strike="noStrike" baseline="0" dirty="0">
              <a:solidFill>
                <a:srgbClr val="00579B"/>
              </a:solidFill>
              <a:latin typeface="Calibri" panose="020F0502020204030204" pitchFamily="34" charset="0"/>
            </a:endParaRPr>
          </a:p>
          <a:p>
            <a:pPr algn="l"/>
            <a:r>
              <a:rPr lang="it-IT" sz="1200" b="0" i="0" u="none" strike="noStrike" baseline="0" dirty="0">
                <a:solidFill>
                  <a:srgbClr val="00579B"/>
                </a:solidFill>
                <a:latin typeface="Calibri" panose="020F0502020204030204" pitchFamily="34" charset="0"/>
              </a:rPr>
              <a:t>Le strategie che si intende impiegare sono:</a:t>
            </a:r>
            <a:endParaRPr lang="it-IT" sz="1200" b="0" i="0" u="none" strike="noStrike" baseline="0" dirty="0">
              <a:solidFill>
                <a:srgbClr val="00579B"/>
              </a:solidFill>
              <a:latin typeface="Calibri" panose="020F0502020204030204" pitchFamily="34" charset="0"/>
            </a:endParaRPr>
          </a:p>
          <a:p>
            <a:pPr algn="l"/>
            <a:r>
              <a:rPr lang="it-IT" sz="1200" b="0" i="0" u="none" strike="noStrike" baseline="0" dirty="0">
                <a:solidFill>
                  <a:srgbClr val="00579B"/>
                </a:solidFill>
                <a:latin typeface="Calibri" panose="020F0502020204030204" pitchFamily="34" charset="0"/>
              </a:rPr>
              <a:t>• garantire che tutte le attività progettate per la classe siano fruibili dallo studente;</a:t>
            </a:r>
            <a:endParaRPr lang="it-IT" sz="1200" b="0" i="0" u="none" strike="noStrike" baseline="0" dirty="0">
              <a:solidFill>
                <a:srgbClr val="00579B"/>
              </a:solidFill>
              <a:latin typeface="Calibri" panose="020F0502020204030204" pitchFamily="34" charset="0"/>
            </a:endParaRPr>
          </a:p>
          <a:p>
            <a:pPr algn="l"/>
            <a:r>
              <a:rPr lang="it-IT" sz="1200" b="0" i="0" u="none" strike="noStrike" baseline="0" dirty="0">
                <a:solidFill>
                  <a:srgbClr val="00579B"/>
                </a:solidFill>
                <a:latin typeface="Calibri" panose="020F0502020204030204" pitchFamily="34" charset="0"/>
              </a:rPr>
              <a:t>• evidenziare e gratificare le azioni positive messe in atto dal ragazzo;</a:t>
            </a:r>
            <a:endParaRPr lang="it-IT" sz="1200" b="0" i="0" u="none" strike="noStrike" baseline="0" dirty="0">
              <a:solidFill>
                <a:srgbClr val="00579B"/>
              </a:solidFill>
              <a:latin typeface="Calibri" panose="020F0502020204030204" pitchFamily="34" charset="0"/>
            </a:endParaRPr>
          </a:p>
          <a:p>
            <a:pPr algn="l"/>
            <a:r>
              <a:rPr lang="it-IT" sz="1200" b="0" i="0" u="none" strike="noStrike" baseline="0" dirty="0">
                <a:solidFill>
                  <a:srgbClr val="00579B"/>
                </a:solidFill>
                <a:latin typeface="Calibri" panose="020F0502020204030204" pitchFamily="34" charset="0"/>
              </a:rPr>
              <a:t>• valorizzare il suo essere riferimento per la classe per la sua educazione e le sue competenze;</a:t>
            </a:r>
            <a:endParaRPr lang="it-IT" sz="1200" b="0" i="0" u="none" strike="noStrike" baseline="0" dirty="0">
              <a:solidFill>
                <a:srgbClr val="00579B"/>
              </a:solidFill>
              <a:latin typeface="Calibri" panose="020F0502020204030204" pitchFamily="34" charset="0"/>
            </a:endParaRPr>
          </a:p>
          <a:p>
            <a:pPr algn="l"/>
            <a:r>
              <a:rPr lang="it-IT" sz="1200" b="0" i="0" u="none" strike="noStrike" baseline="0" dirty="0">
                <a:solidFill>
                  <a:srgbClr val="00579B"/>
                </a:solidFill>
                <a:latin typeface="Calibri" panose="020F0502020204030204" pitchFamily="34" charset="0"/>
              </a:rPr>
              <a:t>• promuovere le occasioni per valorizzare la sua intelligenza intra e interpersonale.</a:t>
            </a:r>
            <a:endParaRPr lang="it-IT" sz="1200" b="0" i="0" u="none" strike="noStrike" baseline="0" dirty="0">
              <a:solidFill>
                <a:srgbClr val="00579B"/>
              </a:solidFill>
              <a:latin typeface="Calibri" panose="020F0502020204030204" pitchFamily="34" charset="0"/>
            </a:endParaRPr>
          </a:p>
          <a:p>
            <a:pPr algn="l"/>
            <a:r>
              <a:rPr lang="it-IT" sz="1800" b="0" i="0" u="none" strike="noStrike" baseline="0" dirty="0">
                <a:solidFill>
                  <a:srgbClr val="000000"/>
                </a:solidFill>
                <a:latin typeface="Calibri" panose="020F0502020204030204" pitchFamily="34" charset="0"/>
              </a:rPr>
              <a:t>VERIFICA (metodi, criteri e strumenti utilizzati per verificare se gli obiettivi sono stati raggiunti)</a:t>
            </a:r>
            <a:endParaRPr lang="it-IT" sz="1800" b="0" i="0" u="none" strike="noStrike" baseline="0" dirty="0">
              <a:solidFill>
                <a:srgbClr val="000000"/>
              </a:solidFill>
              <a:latin typeface="Calibri" panose="020F0502020204030204" pitchFamily="34" charset="0"/>
            </a:endParaRPr>
          </a:p>
          <a:p>
            <a:pPr algn="l"/>
            <a:r>
              <a:rPr lang="it-IT" sz="1200" b="0" i="0" u="none" strike="noStrike" baseline="0" dirty="0">
                <a:solidFill>
                  <a:srgbClr val="00579B"/>
                </a:solidFill>
                <a:latin typeface="Calibri" panose="020F0502020204030204" pitchFamily="34" charset="0"/>
              </a:rPr>
              <a:t>Osservazioni libere e strutturate, checklist, rubriche di autovalutazione.</a:t>
            </a:r>
            <a:endParaRPr lang="it-IT" sz="1200" b="0" i="0" u="none" strike="noStrike" baseline="0" dirty="0">
              <a:solidFill>
                <a:srgbClr val="00579B"/>
              </a:solidFill>
              <a:latin typeface="Calibri" panose="020F0502020204030204" pitchFamily="34" charset="0"/>
            </a:endParaRPr>
          </a:p>
        </p:txBody>
      </p:sp>
      <p:sp>
        <p:nvSpPr>
          <p:cNvPr id="10" name="CasellaDiTesto 9"/>
          <p:cNvSpPr txBox="1"/>
          <p:nvPr/>
        </p:nvSpPr>
        <p:spPr>
          <a:xfrm>
            <a:off x="2671753" y="4779732"/>
            <a:ext cx="6379481" cy="2031325"/>
          </a:xfrm>
          <a:prstGeom prst="rect">
            <a:avLst/>
          </a:prstGeom>
          <a:solidFill>
            <a:srgbClr val="A7E1D7"/>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it-IT" b="1" dirty="0">
                <a:solidFill>
                  <a:schemeClr val="accent1"/>
                </a:solidFill>
                <a:latin typeface="Garamond" panose="02020404030301010803" pitchFamily="18" charset="0"/>
              </a:rPr>
              <a:t>Nella sezione vanno indicati gli obiettivi specifici individuati e anche gli esiti attesi; per ciascun obiettivo, inoltre, vanno descritti criteri e modalità di verifica per il relativo conseguimento. </a:t>
            </a:r>
            <a:endParaRPr lang="it-IT" b="1" dirty="0">
              <a:solidFill>
                <a:schemeClr val="accent1"/>
              </a:solidFill>
              <a:latin typeface="Garamond" panose="02020404030301010803" pitchFamily="18" charset="0"/>
            </a:endParaRPr>
          </a:p>
          <a:p>
            <a:pPr algn="just"/>
            <a:r>
              <a:rPr lang="it-IT" b="1" dirty="0">
                <a:solidFill>
                  <a:schemeClr val="accent1"/>
                </a:solidFill>
                <a:latin typeface="Garamond" panose="02020404030301010803" pitchFamily="18" charset="0"/>
              </a:rPr>
              <a:t>Obiettivi, interventi e modalità di verifica devono essere indicati per ciascuna delle dimensioni su cui intervenire, sulla base dell’osservazione suddetta.</a:t>
            </a:r>
            <a:endParaRPr lang="it-IT" b="1" dirty="0">
              <a:solidFill>
                <a:schemeClr val="accent1"/>
              </a:solidFill>
              <a:latin typeface="Garamond" panose="02020404030301010803" pitchFamily="18" charset="0"/>
            </a:endParaRPr>
          </a:p>
        </p:txBody>
      </p:sp>
      <p:sp>
        <p:nvSpPr>
          <p:cNvPr id="2" name="Segnaposto piè di pagina 1"/>
          <p:cNvSpPr>
            <a:spLocks noGrp="1"/>
          </p:cNvSpPr>
          <p:nvPr>
            <p:ph type="ftr" sz="quarter" idx="11"/>
          </p:nvPr>
        </p:nvSpPr>
        <p:spPr>
          <a:xfrm>
            <a:off x="0" y="6445932"/>
            <a:ext cx="1020417" cy="365125"/>
          </a:xfrm>
        </p:spPr>
        <p:txBody>
          <a:bodyPr/>
          <a:lstStyle/>
          <a:p>
            <a:r>
              <a:rPr lang="en-US" dirty="0"/>
              <a:t>Roberta Tardi</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477547"/>
            <a:ext cx="12192000" cy="4278094"/>
          </a:xfrm>
          <a:prstGeom prst="rect">
            <a:avLst/>
          </a:prstGeom>
          <a:solidFill>
            <a:schemeClr val="bg1"/>
          </a:solidFill>
        </p:spPr>
        <p:txBody>
          <a:bodyPr wrap="square">
            <a:spAutoFit/>
          </a:bodyPr>
          <a:lstStyle/>
          <a:p>
            <a:pPr algn="just"/>
            <a:r>
              <a:rPr lang="it-IT" sz="2000" b="1" i="0" u="none" strike="noStrike" baseline="0" dirty="0">
                <a:solidFill>
                  <a:srgbClr val="000000"/>
                </a:solidFill>
                <a:latin typeface="Tahoma-Bold"/>
              </a:rPr>
              <a:t>B. Dimensione: COMUNICAZIONE / LINGUAGGIO </a:t>
            </a:r>
            <a:r>
              <a:rPr lang="it-IT" sz="2000" b="0" i="0" u="none" strike="noStrike" baseline="0" dirty="0">
                <a:solidFill>
                  <a:srgbClr val="000000"/>
                </a:solidFill>
                <a:latin typeface="ZapfDingbatsITC"/>
              </a:rPr>
              <a:t>➞ </a:t>
            </a:r>
            <a:r>
              <a:rPr lang="it-IT" sz="1400" b="0" i="1" u="none" strike="noStrike" baseline="0" dirty="0">
                <a:solidFill>
                  <a:srgbClr val="000000"/>
                </a:solidFill>
                <a:latin typeface="Calibri-Italic"/>
              </a:rPr>
              <a:t>si faccia riferimento alla competenza linguistica, intesa come comprensione del linguaggio orale, produzione verbale e relativo uso comunicativo del linguaggio verbale o di linguaggi alternativi o integrativi; si consideri anche la dimensione comunicazionale, intesa come modalità di interazione,</a:t>
            </a:r>
            <a:endParaRPr lang="it-IT" sz="1400" b="0" i="1" u="none" strike="noStrike" baseline="0" dirty="0">
              <a:solidFill>
                <a:srgbClr val="000000"/>
              </a:solidFill>
              <a:latin typeface="Calibri-Italic"/>
            </a:endParaRPr>
          </a:p>
          <a:p>
            <a:pPr algn="just"/>
            <a:r>
              <a:rPr lang="it-IT" sz="1400" b="0" i="1" u="none" strike="noStrike" baseline="0" dirty="0">
                <a:solidFill>
                  <a:srgbClr val="000000"/>
                </a:solidFill>
                <a:latin typeface="Calibri-Italic"/>
              </a:rPr>
              <a:t>presenza e tipologia di contenuti prevalenti, utilizzo di mezzi privilegiati</a:t>
            </a:r>
            <a:endParaRPr lang="it-IT" sz="1400" b="0" i="1" u="none" strike="noStrike" baseline="0" dirty="0">
              <a:solidFill>
                <a:srgbClr val="000000"/>
              </a:solidFill>
              <a:latin typeface="Calibri-Italic"/>
            </a:endParaRPr>
          </a:p>
          <a:p>
            <a:pPr algn="l"/>
            <a:r>
              <a:rPr lang="it-IT" sz="1800" b="0" i="0" u="none" strike="noStrike" baseline="0" dirty="0">
                <a:solidFill>
                  <a:srgbClr val="000000"/>
                </a:solidFill>
                <a:latin typeface="Calibri" panose="020F0502020204030204" pitchFamily="34" charset="0"/>
              </a:rPr>
              <a:t>OBIETTIVI, specificando anche gli esiti attesi</a:t>
            </a:r>
            <a:endParaRPr lang="it-IT" sz="1800" b="0" i="0" u="none" strike="noStrike" baseline="0" dirty="0">
              <a:solidFill>
                <a:srgbClr val="000000"/>
              </a:solidFill>
              <a:latin typeface="Calibri" panose="020F0502020204030204" pitchFamily="34" charset="0"/>
            </a:endParaRPr>
          </a:p>
          <a:p>
            <a:pPr algn="just"/>
            <a:r>
              <a:rPr lang="it-IT" sz="1200" b="0" i="0" u="none" strike="noStrike" baseline="0" dirty="0">
                <a:solidFill>
                  <a:srgbClr val="00579B"/>
                </a:solidFill>
                <a:latin typeface="Calibri" panose="020F0502020204030204" pitchFamily="34" charset="0"/>
              </a:rPr>
              <a:t>Arricchire la comunicazione in termini di tematiche affrontate; potenziare la capacità espressiva e il corretto uso del registro linguistico; aumentare il bagaglio lessicale in riferimento al lessico settoriale di ogni singola disciplina; padroneggiare gli strumenti espressivi e argomentativi indispensabili per gestire l’interazione comunicativa verbale in vari contesti; leggere, comprendere, interpretare e produrre testi di vario tipo in relazione ai differenti scopi comunicativi.</a:t>
            </a:r>
            <a:endParaRPr lang="it-IT" sz="1200" b="0" i="0" u="none" strike="noStrike" baseline="0" dirty="0">
              <a:solidFill>
                <a:srgbClr val="00579B"/>
              </a:solidFill>
              <a:latin typeface="Calibri" panose="020F0502020204030204" pitchFamily="34" charset="0"/>
            </a:endParaRPr>
          </a:p>
          <a:p>
            <a:pPr algn="just"/>
            <a:r>
              <a:rPr lang="it-IT" sz="1200" b="0" i="0" u="none" strike="noStrike" baseline="0" dirty="0">
                <a:latin typeface="Calibri" panose="020F0502020204030204" pitchFamily="34" charset="0"/>
              </a:rPr>
              <a:t>Esiti attesi</a:t>
            </a:r>
            <a:r>
              <a:rPr lang="it-IT" sz="1200" b="0" i="0" u="none" strike="noStrike" baseline="0" dirty="0">
                <a:solidFill>
                  <a:srgbClr val="00579B"/>
                </a:solidFill>
                <a:latin typeface="Calibri" panose="020F0502020204030204" pitchFamily="34" charset="0"/>
              </a:rPr>
              <a:t>. Miglioramenti: nel comprendere un testo; nell’esporre in modo chiaro, logico e coerente testi e/o esperienze vissute; nell’affrontare diverse situazioni comunicative esprimendo il proprio punto di vista e individuando quello degli altri; nel padroneggiare con maggiore autonomia le diverse strutture linguistiche; nella lettura dei testi; nell’individuare e comprendere la natura, la funzione e i principali scopi comunicativi dei testi; nel comprendere autonomamente testi complessi; nell’utilizzare adeguate strategie di lettura rispetto alle diverse tipologie di testi; nel produrre testi corretti, coerenti e adeguati alle varie situazioni comunicative; nel ricercare, acquisire e selezionare le informazioni per la produzione di testi scritti, adeguatamente complessi, di varia tipologia; nel rielaborare in forma chiara e corretta le informazioni</a:t>
            </a:r>
            <a:r>
              <a:rPr lang="it-IT" sz="1800" b="0" i="0" u="none" strike="noStrike" baseline="0" dirty="0">
                <a:solidFill>
                  <a:srgbClr val="00579B"/>
                </a:solidFill>
                <a:latin typeface="Calibri" panose="020F0502020204030204" pitchFamily="34" charset="0"/>
              </a:rPr>
              <a:t>.</a:t>
            </a:r>
            <a:endParaRPr lang="it-IT" sz="1800" b="0" i="0" u="none" strike="noStrike" baseline="0" dirty="0">
              <a:solidFill>
                <a:srgbClr val="00579B"/>
              </a:solidFill>
              <a:latin typeface="Calibri" panose="020F0502020204030204" pitchFamily="34" charset="0"/>
            </a:endParaRPr>
          </a:p>
          <a:p>
            <a:pPr algn="l"/>
            <a:r>
              <a:rPr lang="it-IT" sz="1800" b="0" i="0" u="none" strike="noStrike" baseline="0" dirty="0">
                <a:solidFill>
                  <a:srgbClr val="000000"/>
                </a:solidFill>
                <a:latin typeface="Calibri" panose="020F0502020204030204" pitchFamily="34" charset="0"/>
              </a:rPr>
              <a:t>INTERVENTI DIDATTICI E METODOLOGICI, STRATEGIE E STRUMENTI finalizzati al raggiungimento degli obiettivi</a:t>
            </a:r>
            <a:endParaRPr lang="it-IT" sz="1800" b="0" i="0" u="none" strike="noStrike" baseline="0" dirty="0">
              <a:solidFill>
                <a:srgbClr val="000000"/>
              </a:solidFill>
              <a:latin typeface="Calibri" panose="020F0502020204030204" pitchFamily="34" charset="0"/>
            </a:endParaRPr>
          </a:p>
          <a:p>
            <a:pPr algn="just"/>
            <a:r>
              <a:rPr lang="it-IT" sz="1200" b="0" i="0" u="none" strike="noStrike" baseline="0" dirty="0">
                <a:solidFill>
                  <a:srgbClr val="00579B"/>
                </a:solidFill>
                <a:latin typeface="Calibri" panose="020F0502020204030204" pitchFamily="34" charset="0"/>
              </a:rPr>
              <a:t>Saranno individuate le conoscenze pregresse dello studente ed eventuali idee spontanee come base di partenza nell’introduzione di nuovi argomenti/tematiche. Sarà evidenziato il rapporto esistente fra gli argomenti studiati e la realtà sociale e personale. Si amplieranno e diversificheranno i contenuti della comunicazione, si incentiveranno le partecipazioni a eventi culturali (film, conferenze, mostre) e sportivi, verranno richieste recensioni di libri e film e giudizi critici di quadri che saranno presentati sia in classi dello stesso Istituto di frequenza che in altre scuole</a:t>
            </a:r>
            <a:r>
              <a:rPr lang="it-IT" sz="1800" b="0" i="0" u="none" strike="noStrike" baseline="0" dirty="0">
                <a:solidFill>
                  <a:srgbClr val="00579B"/>
                </a:solidFill>
                <a:latin typeface="Calibri" panose="020F0502020204030204" pitchFamily="34" charset="0"/>
              </a:rPr>
              <a:t>.</a:t>
            </a:r>
            <a:endParaRPr lang="it-IT" sz="1800" b="0" i="0" u="none" strike="noStrike" baseline="0" dirty="0">
              <a:solidFill>
                <a:srgbClr val="00579B"/>
              </a:solidFill>
              <a:latin typeface="Calibri" panose="020F0502020204030204" pitchFamily="34" charset="0"/>
            </a:endParaRPr>
          </a:p>
          <a:p>
            <a:pPr algn="l"/>
            <a:r>
              <a:rPr lang="it-IT" sz="1800" b="0" i="0" u="none" strike="noStrike" baseline="0" dirty="0">
                <a:solidFill>
                  <a:srgbClr val="000000"/>
                </a:solidFill>
                <a:latin typeface="Calibri" panose="020F0502020204030204" pitchFamily="34" charset="0"/>
              </a:rPr>
              <a:t>VERIFICA (metodi, criteri e strumenti utilizzati per verificare se gli obiettivi sono stati raggiunti)</a:t>
            </a:r>
            <a:endParaRPr lang="it-IT" sz="1800" b="0" i="0" u="none" strike="noStrike" baseline="0" dirty="0">
              <a:solidFill>
                <a:srgbClr val="000000"/>
              </a:solidFill>
              <a:latin typeface="Calibri" panose="020F0502020204030204" pitchFamily="34" charset="0"/>
            </a:endParaRPr>
          </a:p>
          <a:p>
            <a:pPr algn="just"/>
            <a:r>
              <a:rPr lang="it-IT" sz="1200" b="0" i="0" u="none" strike="noStrike" baseline="0" dirty="0">
                <a:solidFill>
                  <a:srgbClr val="00579B"/>
                </a:solidFill>
                <a:latin typeface="Calibri" panose="020F0502020204030204" pitchFamily="34" charset="0"/>
              </a:rPr>
              <a:t>Prove scritte (libere, semi-strutturate, strutturate), trattazioni sintetiche, relazioni su argoment</a:t>
            </a:r>
            <a:r>
              <a:rPr lang="it-IT" sz="1200" dirty="0">
                <a:solidFill>
                  <a:srgbClr val="00579B"/>
                </a:solidFill>
                <a:latin typeface="Calibri" panose="020F0502020204030204" pitchFamily="34" charset="0"/>
              </a:rPr>
              <a:t>i  </a:t>
            </a:r>
            <a:r>
              <a:rPr lang="it-IT" sz="1200" b="0" i="0" u="none" strike="noStrike" baseline="0" dirty="0">
                <a:solidFill>
                  <a:srgbClr val="00579B"/>
                </a:solidFill>
                <a:latin typeface="Calibri" panose="020F0502020204030204" pitchFamily="34" charset="0"/>
              </a:rPr>
              <a:t>trattati, prove orali, questionari.</a:t>
            </a:r>
            <a:endParaRPr lang="it-IT" sz="1200" dirty="0"/>
          </a:p>
        </p:txBody>
      </p:sp>
      <p:sp>
        <p:nvSpPr>
          <p:cNvPr id="5" name="Ovale 4"/>
          <p:cNvSpPr/>
          <p:nvPr/>
        </p:nvSpPr>
        <p:spPr>
          <a:xfrm>
            <a:off x="4322650" y="5097917"/>
            <a:ext cx="1773350" cy="176008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ESEMPIO</a:t>
            </a:r>
            <a:endParaRPr lang="it-IT" b="1" dirty="0">
              <a:solidFill>
                <a:schemeClr val="tx1"/>
              </a:solidFill>
            </a:endParaRPr>
          </a:p>
        </p:txBody>
      </p:sp>
      <p:sp>
        <p:nvSpPr>
          <p:cNvPr id="2" name="Segnaposto piè di pagina 1"/>
          <p:cNvSpPr>
            <a:spLocks noGrp="1"/>
          </p:cNvSpPr>
          <p:nvPr>
            <p:ph type="ftr" sz="quarter" idx="11"/>
          </p:nvPr>
        </p:nvSpPr>
        <p:spPr>
          <a:xfrm>
            <a:off x="0" y="6492875"/>
            <a:ext cx="980661" cy="365125"/>
          </a:xfrm>
        </p:spPr>
        <p:txBody>
          <a:bodyPr/>
          <a:lstStyle/>
          <a:p>
            <a:r>
              <a:rPr lang="en-US"/>
              <a:t>Roberta Tardi</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510747" y="504816"/>
            <a:ext cx="9621079" cy="4524315"/>
          </a:xfrm>
          <a:prstGeom prst="rect">
            <a:avLst/>
          </a:prstGeom>
          <a:solidFill>
            <a:schemeClr val="bg1"/>
          </a:solidFill>
        </p:spPr>
        <p:txBody>
          <a:bodyPr wrap="square">
            <a:spAutoFit/>
          </a:bodyPr>
          <a:lstStyle/>
          <a:p>
            <a:pPr algn="l"/>
            <a:r>
              <a:rPr lang="it-IT" sz="2000" b="1" i="0" u="none" strike="noStrike" baseline="0" dirty="0">
                <a:solidFill>
                  <a:srgbClr val="000000"/>
                </a:solidFill>
                <a:latin typeface="Tahoma-Bold"/>
              </a:rPr>
              <a:t>C. Dimensione: AUTONOMIA/ORIENTAMENTO </a:t>
            </a:r>
            <a:r>
              <a:rPr lang="it-IT" sz="2000" b="0" i="0" u="none" strike="noStrike" baseline="0" dirty="0">
                <a:solidFill>
                  <a:srgbClr val="000000"/>
                </a:solidFill>
                <a:latin typeface="ZapfDingbatsITC"/>
              </a:rPr>
              <a:t>➞ </a:t>
            </a:r>
            <a:r>
              <a:rPr lang="it-IT" sz="1400" b="0" i="1" u="none" strike="noStrike" baseline="0" dirty="0">
                <a:solidFill>
                  <a:srgbClr val="000000"/>
                </a:solidFill>
                <a:latin typeface="Calibri-Italic"/>
              </a:rPr>
              <a:t>si faccia riferimento all’autonomia della persona e all’autonomia sociale, alle dimensioni motorio-prassica (motricità globale, motricità fine, prassie semplici e complesse) e sensoriale (funzionalità visiva, uditiva, tattile)</a:t>
            </a:r>
            <a:endParaRPr lang="it-IT" sz="1400" b="0" i="1" u="none" strike="noStrike" baseline="0" dirty="0">
              <a:solidFill>
                <a:srgbClr val="000000"/>
              </a:solidFill>
              <a:latin typeface="Calibri-Italic"/>
            </a:endParaRPr>
          </a:p>
          <a:p>
            <a:pPr algn="l"/>
            <a:r>
              <a:rPr lang="it-IT" sz="1800" b="0" i="0" u="none" strike="noStrike" baseline="0" dirty="0">
                <a:solidFill>
                  <a:srgbClr val="000000"/>
                </a:solidFill>
                <a:latin typeface="Calibri" panose="020F0502020204030204" pitchFamily="34" charset="0"/>
              </a:rPr>
              <a:t>OBIETTIVI, specificando anche gli esiti attesi</a:t>
            </a:r>
            <a:endParaRPr lang="it-IT" sz="1800" b="0" i="0" u="none" strike="noStrike" baseline="0" dirty="0">
              <a:solidFill>
                <a:srgbClr val="000000"/>
              </a:solidFill>
              <a:latin typeface="Calibri" panose="020F0502020204030204" pitchFamily="34" charset="0"/>
            </a:endParaRPr>
          </a:p>
          <a:p>
            <a:pPr algn="just"/>
            <a:r>
              <a:rPr lang="it-IT" sz="1200" b="0" i="0" u="none" strike="noStrike" baseline="0" dirty="0">
                <a:solidFill>
                  <a:srgbClr val="00579B"/>
                </a:solidFill>
                <a:latin typeface="Calibri" panose="020F0502020204030204" pitchFamily="34" charset="0"/>
              </a:rPr>
              <a:t>Potenziare: l’utilizzo degli ausili informatici, la capacità di partecipazione alla vita sociale in vista della prossima frequenza universitaria, l’autonomia personale nell’organizzazione dello studio attraverso l’utilizzo di strategie di studio, la capacità di autovalutazione in riferimento alla sua preparazione, l’iniziativa personale e la capacità di collaborare e partecipare spontaneamente alle attività di gruppo, mantenere il più a lungo possibile le autonomie personali quotidiane, potenziare nuove autonomie personali in vista di una progettualità per il suo percorso di vita.</a:t>
            </a:r>
            <a:endParaRPr lang="it-IT" sz="1200" b="0" i="0" u="none" strike="noStrike" baseline="0" dirty="0">
              <a:solidFill>
                <a:srgbClr val="00579B"/>
              </a:solidFill>
              <a:latin typeface="Calibri" panose="020F0502020204030204" pitchFamily="34" charset="0"/>
            </a:endParaRPr>
          </a:p>
          <a:p>
            <a:pPr algn="just"/>
            <a:r>
              <a:rPr lang="it-IT" sz="1200" b="0" i="0" u="none" strike="noStrike" baseline="0" dirty="0">
                <a:latin typeface="Calibri" panose="020F0502020204030204" pitchFamily="34" charset="0"/>
              </a:rPr>
              <a:t>Esiti attesi</a:t>
            </a:r>
            <a:r>
              <a:rPr lang="it-IT" sz="1200" b="0" i="0" u="none" strike="noStrike" baseline="0" dirty="0">
                <a:solidFill>
                  <a:srgbClr val="00579B"/>
                </a:solidFill>
                <a:latin typeface="Calibri" panose="020F0502020204030204" pitchFamily="34" charset="0"/>
              </a:rPr>
              <a:t>. Utilizzo di sintesi vocale e applicazioni (app) per scrivere al pc dettando a voce, miglioramento nell’organizzazione del metodo di studio e nell’esprimere liberamente il proprio pensiero senza la preoccupazione di essere giudicato, potenziamento di espressioni di volontà e desideri (autodeterminazione).</a:t>
            </a:r>
            <a:endParaRPr lang="it-IT" sz="1200" b="0" i="0" u="none" strike="noStrike" baseline="0" dirty="0">
              <a:solidFill>
                <a:srgbClr val="00579B"/>
              </a:solidFill>
              <a:latin typeface="Calibri" panose="020F0502020204030204" pitchFamily="34" charset="0"/>
            </a:endParaRPr>
          </a:p>
          <a:p>
            <a:pPr algn="l"/>
            <a:r>
              <a:rPr lang="it-IT" sz="1800" b="0" i="0" u="none" strike="noStrike" baseline="0" dirty="0">
                <a:solidFill>
                  <a:srgbClr val="000000"/>
                </a:solidFill>
                <a:latin typeface="Calibri" panose="020F0502020204030204" pitchFamily="34" charset="0"/>
              </a:rPr>
              <a:t>INTERVENTI DIDATTICI E METODOLOGICI, STRATEGIE E STRUMENTI finalizzati al raggiungimento degli</a:t>
            </a:r>
            <a:endParaRPr lang="it-IT" sz="1800" b="0" i="0" u="none" strike="noStrike" baseline="0" dirty="0">
              <a:solidFill>
                <a:srgbClr val="000000"/>
              </a:solidFill>
              <a:latin typeface="Calibri" panose="020F0502020204030204" pitchFamily="34" charset="0"/>
            </a:endParaRPr>
          </a:p>
          <a:p>
            <a:pPr algn="l"/>
            <a:r>
              <a:rPr lang="it-IT" sz="1800" b="0" i="0" u="none" strike="noStrike" baseline="0" dirty="0">
                <a:solidFill>
                  <a:srgbClr val="000000"/>
                </a:solidFill>
                <a:latin typeface="Calibri" panose="020F0502020204030204" pitchFamily="34" charset="0"/>
              </a:rPr>
              <a:t>obiettivi</a:t>
            </a:r>
            <a:endParaRPr lang="it-IT" sz="1800" b="0" i="0" u="none" strike="noStrike" baseline="0" dirty="0">
              <a:solidFill>
                <a:srgbClr val="000000"/>
              </a:solidFill>
              <a:latin typeface="Calibri" panose="020F0502020204030204" pitchFamily="34" charset="0"/>
            </a:endParaRPr>
          </a:p>
          <a:p>
            <a:pPr algn="just"/>
            <a:r>
              <a:rPr lang="it-IT" sz="1200" b="0" i="0" u="none" strike="noStrike" baseline="0" dirty="0">
                <a:solidFill>
                  <a:srgbClr val="00579B"/>
                </a:solidFill>
                <a:latin typeface="Calibri" panose="020F0502020204030204" pitchFamily="34" charset="0"/>
              </a:rPr>
              <a:t>Allo studente sarà data la possibilità di sperimentare sintesi vocali e app per scrivere a voce sul pc. Sarà coinvolto in modo attivo nelle fasi di orientamento universitario, gli verranno dati gli strumenti per dare “direttive” a chi lo segue nei compiti, in base a ciò che è  più funzionale per lui (sottolineare, evidenziare, creare mappe concettuali o schemi), non ci sarà sostituzione per la realizzazione di ciò che gli viene richiesto. L’osservazione costante dei suoi cambiamenti farà sì che le strategie di intervento siano flessibili e si adattino in itinere rispetto alle necessità pratiche dello studente.</a:t>
            </a:r>
            <a:endParaRPr lang="it-IT" sz="1200" b="0" i="0" u="none" strike="noStrike" baseline="0" dirty="0">
              <a:solidFill>
                <a:srgbClr val="00579B"/>
              </a:solidFill>
              <a:latin typeface="Calibri" panose="020F0502020204030204" pitchFamily="34" charset="0"/>
            </a:endParaRPr>
          </a:p>
          <a:p>
            <a:pPr algn="l"/>
            <a:r>
              <a:rPr lang="it-IT" sz="1800" b="0" i="0" u="none" strike="noStrike" baseline="0" dirty="0">
                <a:solidFill>
                  <a:srgbClr val="000000"/>
                </a:solidFill>
                <a:latin typeface="Calibri" panose="020F0502020204030204" pitchFamily="34" charset="0"/>
              </a:rPr>
              <a:t>VERIFICA (metodi, criteri e strumenti utilizzati per verificare se gli obiettivi sono stati raggiunti)</a:t>
            </a:r>
            <a:endParaRPr lang="it-IT" sz="1800" b="0" i="0" u="none" strike="noStrike" baseline="0" dirty="0">
              <a:solidFill>
                <a:srgbClr val="000000"/>
              </a:solidFill>
              <a:latin typeface="Calibri" panose="020F0502020204030204" pitchFamily="34" charset="0"/>
            </a:endParaRPr>
          </a:p>
          <a:p>
            <a:pPr algn="l"/>
            <a:r>
              <a:rPr lang="it-IT" sz="1200" b="0" i="0" u="none" strike="noStrike" baseline="0" dirty="0">
                <a:solidFill>
                  <a:srgbClr val="00579B"/>
                </a:solidFill>
                <a:latin typeface="Calibri" panose="020F0502020204030204" pitchFamily="34" charset="0"/>
              </a:rPr>
              <a:t>Osservazione, colloqui, questionari anche di autovalutazione</a:t>
            </a:r>
            <a:r>
              <a:rPr lang="it-IT" sz="1800" b="0" i="0" u="none" strike="noStrike" baseline="0" dirty="0">
                <a:solidFill>
                  <a:srgbClr val="00579B"/>
                </a:solidFill>
                <a:latin typeface="Calibri" panose="020F0502020204030204" pitchFamily="34" charset="0"/>
              </a:rPr>
              <a:t>.</a:t>
            </a:r>
            <a:endParaRPr lang="it-IT" sz="1800" b="0" i="0" u="none" strike="noStrike" baseline="0" dirty="0">
              <a:solidFill>
                <a:srgbClr val="00579B"/>
              </a:solidFill>
              <a:latin typeface="Calibri" panose="020F0502020204030204" pitchFamily="34" charset="0"/>
            </a:endParaRPr>
          </a:p>
          <a:p>
            <a:pPr algn="l"/>
            <a:endParaRPr lang="it-IT" dirty="0"/>
          </a:p>
        </p:txBody>
      </p:sp>
      <p:sp>
        <p:nvSpPr>
          <p:cNvPr id="5" name="Ovale 4"/>
          <p:cNvSpPr/>
          <p:nvPr/>
        </p:nvSpPr>
        <p:spPr>
          <a:xfrm>
            <a:off x="5434611" y="5014745"/>
            <a:ext cx="1773350" cy="176008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ESEMPIO</a:t>
            </a:r>
            <a:endParaRPr lang="it-IT" b="1" dirty="0">
              <a:solidFill>
                <a:schemeClr val="tx1"/>
              </a:solidFill>
            </a:endParaRPr>
          </a:p>
        </p:txBody>
      </p:sp>
      <p:sp>
        <p:nvSpPr>
          <p:cNvPr id="2" name="Segnaposto piè di pagina 1"/>
          <p:cNvSpPr>
            <a:spLocks noGrp="1"/>
          </p:cNvSpPr>
          <p:nvPr>
            <p:ph type="ftr" sz="quarter" idx="11"/>
          </p:nvPr>
        </p:nvSpPr>
        <p:spPr>
          <a:xfrm>
            <a:off x="0" y="6492875"/>
            <a:ext cx="954157" cy="365125"/>
          </a:xfrm>
        </p:spPr>
        <p:txBody>
          <a:bodyPr/>
          <a:lstStyle/>
          <a:p>
            <a:r>
              <a:rPr lang="en-US"/>
              <a:t>Roberta Tardi</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91548" y="925470"/>
            <a:ext cx="11608904" cy="3724096"/>
          </a:xfrm>
          <a:prstGeom prst="rect">
            <a:avLst/>
          </a:prstGeom>
          <a:solidFill>
            <a:schemeClr val="bg1"/>
          </a:solidFill>
        </p:spPr>
        <p:txBody>
          <a:bodyPr wrap="square">
            <a:spAutoFit/>
          </a:bodyPr>
          <a:lstStyle/>
          <a:p>
            <a:pPr algn="l"/>
            <a:r>
              <a:rPr lang="it-IT" sz="2000" b="1" i="0" u="none" strike="noStrike" baseline="0" dirty="0">
                <a:solidFill>
                  <a:srgbClr val="000000"/>
                </a:solidFill>
                <a:latin typeface="Tahoma-Bold"/>
              </a:rPr>
              <a:t>D. Dimensione COGNITIVA, NEUROPSICOLOGICA E DELL’APPRENDIMENTO </a:t>
            </a:r>
            <a:r>
              <a:rPr lang="it-IT" sz="2000" b="0" i="0" u="none" strike="noStrike" baseline="0" dirty="0">
                <a:solidFill>
                  <a:srgbClr val="000000"/>
                </a:solidFill>
                <a:latin typeface="ZapfDingbatsITC"/>
              </a:rPr>
              <a:t>➞ </a:t>
            </a:r>
            <a:r>
              <a:rPr lang="it-IT" sz="1400" b="0" i="1" u="none" strike="noStrike" baseline="0" dirty="0">
                <a:solidFill>
                  <a:srgbClr val="000000"/>
                </a:solidFill>
                <a:latin typeface="Calibri-Italic"/>
              </a:rPr>
              <a:t>capacità mnesiche, intellettive e organizzazione spazio-temporale; livello di sviluppo raggiunto in ordine alle strategie utilizzate per la risoluzione di compiti propri per la fascia d’età, agli stili cognitivi, alla capacità di integrare competenze diverse per la risoluzione di compiti, alle competenze di lettura, scrittura, calcolo, decodifica di testi o messaggi</a:t>
            </a:r>
            <a:endParaRPr lang="it-IT" sz="1400" b="0" i="1" u="none" strike="noStrike" baseline="0" dirty="0">
              <a:solidFill>
                <a:srgbClr val="000000"/>
              </a:solidFill>
              <a:latin typeface="Calibri-Italic"/>
            </a:endParaRPr>
          </a:p>
          <a:p>
            <a:pPr algn="l"/>
            <a:r>
              <a:rPr lang="it-IT" sz="1800" b="0" i="0" u="none" strike="noStrike" baseline="0" dirty="0">
                <a:solidFill>
                  <a:srgbClr val="000000"/>
                </a:solidFill>
                <a:latin typeface="Calibri" panose="020F0502020204030204" pitchFamily="34" charset="0"/>
              </a:rPr>
              <a:t>OBIETTIVI, specificando anche gli esiti attesi</a:t>
            </a:r>
            <a:endParaRPr lang="it-IT" sz="1800" b="0" i="0" u="none" strike="noStrike" baseline="0" dirty="0">
              <a:solidFill>
                <a:srgbClr val="000000"/>
              </a:solidFill>
              <a:latin typeface="Calibri" panose="020F0502020204030204" pitchFamily="34" charset="0"/>
            </a:endParaRPr>
          </a:p>
          <a:p>
            <a:pPr algn="l"/>
            <a:r>
              <a:rPr lang="it-IT" sz="1200" b="0" i="0" u="none" strike="noStrike" baseline="0" dirty="0">
                <a:solidFill>
                  <a:srgbClr val="00579B"/>
                </a:solidFill>
                <a:latin typeface="Calibri" panose="020F0502020204030204" pitchFamily="34" charset="0"/>
              </a:rPr>
              <a:t>Potenziare le strategie di metamemoria. Mantenere le capacità </a:t>
            </a:r>
            <a:r>
              <a:rPr lang="it-IT" sz="1200" b="0" i="0" u="none" strike="noStrike" baseline="0" dirty="0" err="1">
                <a:solidFill>
                  <a:srgbClr val="00579B"/>
                </a:solidFill>
                <a:latin typeface="Calibri" panose="020F0502020204030204" pitchFamily="34" charset="0"/>
              </a:rPr>
              <a:t>attentive</a:t>
            </a:r>
            <a:r>
              <a:rPr lang="it-IT" sz="1200" b="0" i="0" u="none" strike="noStrike" baseline="0" dirty="0">
                <a:solidFill>
                  <a:srgbClr val="00579B"/>
                </a:solidFill>
                <a:latin typeface="Calibri" panose="020F0502020204030204" pitchFamily="34" charset="0"/>
              </a:rPr>
              <a:t> per il previsto affaticamento dello studente. Per gli apprendimenti si rimanda alla Sezione 8.3. Progettazione disciplinare.</a:t>
            </a:r>
            <a:endParaRPr lang="it-IT" sz="1200" b="0" i="0" u="none" strike="noStrike" baseline="0" dirty="0">
              <a:solidFill>
                <a:srgbClr val="00579B"/>
              </a:solidFill>
              <a:latin typeface="Calibri" panose="020F0502020204030204" pitchFamily="34" charset="0"/>
            </a:endParaRPr>
          </a:p>
          <a:p>
            <a:pPr algn="l"/>
            <a:r>
              <a:rPr lang="it-IT" sz="1200" b="0" i="0" u="none" strike="noStrike" baseline="0" dirty="0">
                <a:latin typeface="Calibri" panose="020F0502020204030204" pitchFamily="34" charset="0"/>
              </a:rPr>
              <a:t>Esiti attesi</a:t>
            </a:r>
            <a:r>
              <a:rPr lang="it-IT" sz="1200" b="0" i="0" u="none" strike="noStrike" baseline="0" dirty="0">
                <a:solidFill>
                  <a:srgbClr val="00579B"/>
                </a:solidFill>
                <a:latin typeface="Calibri" panose="020F0502020204030204" pitchFamily="34" charset="0"/>
              </a:rPr>
              <a:t>. Ottimizza la capacità di memorizzazione, riesce a mantenere la capacità </a:t>
            </a:r>
            <a:r>
              <a:rPr lang="it-IT" sz="1200" b="0" i="0" u="none" strike="noStrike" baseline="0" dirty="0" err="1">
                <a:solidFill>
                  <a:srgbClr val="00579B"/>
                </a:solidFill>
                <a:latin typeface="Calibri" panose="020F0502020204030204" pitchFamily="34" charset="0"/>
              </a:rPr>
              <a:t>attentiva</a:t>
            </a:r>
            <a:r>
              <a:rPr lang="it-IT" sz="1200" dirty="0">
                <a:solidFill>
                  <a:srgbClr val="00579B"/>
                </a:solidFill>
                <a:latin typeface="Calibri" panose="020F0502020204030204" pitchFamily="34" charset="0"/>
              </a:rPr>
              <a:t> </a:t>
            </a:r>
            <a:r>
              <a:rPr lang="it-IT" sz="1200" b="0" i="0" u="none" strike="noStrike" baseline="0" dirty="0">
                <a:solidFill>
                  <a:srgbClr val="00579B"/>
                </a:solidFill>
                <a:latin typeface="Calibri" panose="020F0502020204030204" pitchFamily="34" charset="0"/>
              </a:rPr>
              <a:t>nonostante l’affaticamento.</a:t>
            </a:r>
            <a:endParaRPr lang="it-IT" sz="1200" b="0" i="0" u="none" strike="noStrike" baseline="0" dirty="0">
              <a:solidFill>
                <a:srgbClr val="00579B"/>
              </a:solidFill>
              <a:latin typeface="Calibri" panose="020F0502020204030204" pitchFamily="34" charset="0"/>
            </a:endParaRPr>
          </a:p>
          <a:p>
            <a:pPr algn="l"/>
            <a:r>
              <a:rPr lang="it-IT" sz="1800" b="0" i="0" u="none" strike="noStrike" baseline="0" dirty="0">
                <a:solidFill>
                  <a:srgbClr val="000000"/>
                </a:solidFill>
                <a:latin typeface="Calibri" panose="020F0502020204030204" pitchFamily="34" charset="0"/>
              </a:rPr>
              <a:t>INTERVENTI DIDATTICI E METODOLOGICI,</a:t>
            </a:r>
            <a:endParaRPr lang="it-IT" sz="1800" b="0" i="0" u="none" strike="noStrike" baseline="0" dirty="0">
              <a:solidFill>
                <a:srgbClr val="000000"/>
              </a:solidFill>
              <a:latin typeface="Calibri" panose="020F0502020204030204" pitchFamily="34" charset="0"/>
            </a:endParaRPr>
          </a:p>
          <a:p>
            <a:pPr algn="l"/>
            <a:r>
              <a:rPr lang="it-IT" sz="1800" b="0" i="0" u="none" strike="noStrike" baseline="0" dirty="0">
                <a:solidFill>
                  <a:srgbClr val="000000"/>
                </a:solidFill>
                <a:latin typeface="Calibri" panose="020F0502020204030204" pitchFamily="34" charset="0"/>
              </a:rPr>
              <a:t>STRATEGIE E STRUMENTI finalizzati al raggiungimento degli obiettivi</a:t>
            </a:r>
            <a:endParaRPr lang="it-IT" sz="1800" b="0" i="0" u="none" strike="noStrike" baseline="0" dirty="0">
              <a:solidFill>
                <a:srgbClr val="000000"/>
              </a:solidFill>
              <a:latin typeface="Calibri" panose="020F0502020204030204" pitchFamily="34" charset="0"/>
            </a:endParaRPr>
          </a:p>
          <a:p>
            <a:pPr algn="just"/>
            <a:r>
              <a:rPr lang="it-IT" sz="1200" b="0" i="0" u="none" strike="noStrike" baseline="0" dirty="0">
                <a:solidFill>
                  <a:srgbClr val="00579B"/>
                </a:solidFill>
                <a:latin typeface="Calibri" panose="020F0502020204030204" pitchFamily="34" charset="0"/>
              </a:rPr>
              <a:t>Si creerà un ambiente di apprendimento sereno e si farà attenzione affinché lo studente assuma e mantenga una postura corretta al fine di consentirgli una maggiore attenzione al compito. Saranno utilizzati strumenti compensativi quali mappe e/o schemi. Tutto ciò che verrà realizzato per lo studente sarà elaborato al pc affinché non faccia fatica per decifrare e comprendere le diverse grafie delle varie persone che lo supportano nel suo percorso.</a:t>
            </a:r>
            <a:endParaRPr lang="it-IT" sz="1200" b="0" i="0" u="none" strike="noStrike" baseline="0" dirty="0">
              <a:solidFill>
                <a:srgbClr val="00579B"/>
              </a:solidFill>
              <a:latin typeface="Calibri" panose="020F0502020204030204" pitchFamily="34" charset="0"/>
            </a:endParaRPr>
          </a:p>
          <a:p>
            <a:pPr algn="just"/>
            <a:r>
              <a:rPr lang="it-IT" sz="1200" b="0" i="0" u="none" strike="noStrike" baseline="0" dirty="0">
                <a:solidFill>
                  <a:srgbClr val="00579B"/>
                </a:solidFill>
                <a:latin typeface="Calibri" panose="020F0502020204030204" pitchFamily="34" charset="0"/>
              </a:rPr>
              <a:t>Per gli interventi didattici, si rimanda alle Sezioni 7 e 8.1.</a:t>
            </a:r>
            <a:endParaRPr lang="it-IT" sz="1200" b="0" i="0" u="none" strike="noStrike" baseline="0" dirty="0">
              <a:solidFill>
                <a:srgbClr val="00579B"/>
              </a:solidFill>
              <a:latin typeface="Calibri" panose="020F0502020204030204" pitchFamily="34" charset="0"/>
            </a:endParaRPr>
          </a:p>
          <a:p>
            <a:pPr algn="l"/>
            <a:r>
              <a:rPr lang="it-IT" sz="1800" b="0" i="0" u="none" strike="noStrike" baseline="0" dirty="0">
                <a:solidFill>
                  <a:srgbClr val="000000"/>
                </a:solidFill>
                <a:latin typeface="Calibri" panose="020F0502020204030204" pitchFamily="34" charset="0"/>
              </a:rPr>
              <a:t>VERIFICA (metodi, criteri e strumenti utilizzati per verificare se gli obiettivi sono stati raggiunti)</a:t>
            </a:r>
            <a:endParaRPr lang="it-IT" sz="1800" b="0" i="0" u="none" strike="noStrike" baseline="0" dirty="0">
              <a:solidFill>
                <a:srgbClr val="000000"/>
              </a:solidFill>
              <a:latin typeface="Calibri" panose="020F0502020204030204" pitchFamily="34" charset="0"/>
            </a:endParaRPr>
          </a:p>
          <a:p>
            <a:pPr algn="l"/>
            <a:r>
              <a:rPr lang="it-IT" sz="1200" dirty="0">
                <a:solidFill>
                  <a:schemeClr val="accent1"/>
                </a:solidFill>
                <a:latin typeface="Calibri" panose="020F0502020204030204" pitchFamily="34" charset="0"/>
              </a:rPr>
              <a:t>Si rimanda alla sezione 8.2.</a:t>
            </a:r>
            <a:endParaRPr lang="it-IT" sz="1200" dirty="0">
              <a:solidFill>
                <a:schemeClr val="accent1"/>
              </a:solidFill>
            </a:endParaRPr>
          </a:p>
        </p:txBody>
      </p:sp>
      <p:sp>
        <p:nvSpPr>
          <p:cNvPr id="5" name="Ovale 4"/>
          <p:cNvSpPr/>
          <p:nvPr/>
        </p:nvSpPr>
        <p:spPr>
          <a:xfrm>
            <a:off x="5434611" y="5014745"/>
            <a:ext cx="1773350" cy="176008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ESEMPIO</a:t>
            </a:r>
            <a:endParaRPr lang="it-IT" b="1" dirty="0">
              <a:solidFill>
                <a:schemeClr val="tx1"/>
              </a:solidFill>
            </a:endParaRPr>
          </a:p>
        </p:txBody>
      </p:sp>
      <p:sp>
        <p:nvSpPr>
          <p:cNvPr id="2" name="Segnaposto piè di pagina 1"/>
          <p:cNvSpPr>
            <a:spLocks noGrp="1"/>
          </p:cNvSpPr>
          <p:nvPr>
            <p:ph type="ftr" sz="quarter" idx="11"/>
          </p:nvPr>
        </p:nvSpPr>
        <p:spPr/>
        <p:txBody>
          <a:bodyPr/>
          <a:lstStyle/>
          <a:p>
            <a:r>
              <a:rPr lang="en-US"/>
              <a:t>Roberta Tardi</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1047548" y="984624"/>
            <a:ext cx="10516818" cy="4700559"/>
          </a:xfrm>
          <a:prstGeom prst="rect">
            <a:avLst/>
          </a:prstGeom>
        </p:spPr>
      </p:pic>
      <p:sp>
        <p:nvSpPr>
          <p:cNvPr id="7" name="Rectangle 21"/>
          <p:cNvSpPr>
            <a:spLocks noChangeArrowheads="1"/>
          </p:cNvSpPr>
          <p:nvPr/>
        </p:nvSpPr>
        <p:spPr bwMode="auto">
          <a:xfrm>
            <a:off x="837591" y="246178"/>
            <a:ext cx="10323444" cy="523220"/>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rgbClr val="212529"/>
                </a:solidFill>
                <a:effectLst/>
                <a:latin typeface="Californian FB" panose="0207040306080B030204" pitchFamily="18" charset="0"/>
              </a:rPr>
              <a:t> </a:t>
            </a:r>
            <a:r>
              <a:rPr lang="it-IT" altLang="it-IT" sz="2800" b="1" dirty="0">
                <a:solidFill>
                  <a:srgbClr val="FF0000"/>
                </a:solidFill>
                <a:latin typeface="Californian FB" panose="0207040306080B030204" pitchFamily="18" charset="0"/>
              </a:rPr>
              <a:t>S</a:t>
            </a:r>
            <a:r>
              <a:rPr kumimoji="0" lang="it-IT" altLang="it-IT" sz="2800" b="1" i="0" u="none" strike="noStrike" cap="none" normalizeH="0" baseline="0" dirty="0">
                <a:ln>
                  <a:noFill/>
                </a:ln>
                <a:solidFill>
                  <a:srgbClr val="FF0000"/>
                </a:solidFill>
                <a:effectLst/>
                <a:latin typeface="Californian FB" panose="0207040306080B030204" pitchFamily="18" charset="0"/>
              </a:rPr>
              <a:t>ezione 6 Osservazioni sul contesto: barriere e facilitatori</a:t>
            </a:r>
            <a:endParaRPr kumimoji="0" lang="it-IT" altLang="it-IT" sz="2800" b="1" i="0" u="none" strike="noStrike" cap="none" normalizeH="0" baseline="0" dirty="0">
              <a:ln>
                <a:noFill/>
              </a:ln>
              <a:solidFill>
                <a:schemeClr val="tx2"/>
              </a:solidFill>
              <a:effectLst/>
              <a:latin typeface="Californian FB" panose="0207040306080B030204" pitchFamily="18" charset="0"/>
            </a:endParaRPr>
          </a:p>
        </p:txBody>
      </p:sp>
      <p:sp>
        <p:nvSpPr>
          <p:cNvPr id="8" name="Rectangle 21"/>
          <p:cNvSpPr>
            <a:spLocks noChangeArrowheads="1"/>
          </p:cNvSpPr>
          <p:nvPr/>
        </p:nvSpPr>
        <p:spPr bwMode="auto">
          <a:xfrm>
            <a:off x="837591" y="187311"/>
            <a:ext cx="10323444" cy="523220"/>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rgbClr val="212529"/>
                </a:solidFill>
                <a:effectLst/>
                <a:latin typeface="Californian FB" panose="0207040306080B030204" pitchFamily="18" charset="0"/>
              </a:rPr>
              <a:t> </a:t>
            </a:r>
            <a:r>
              <a:rPr lang="it-IT" altLang="it-IT" sz="2800" b="1" dirty="0">
                <a:solidFill>
                  <a:srgbClr val="FF0000"/>
                </a:solidFill>
                <a:latin typeface="Californian FB" panose="0207040306080B030204" pitchFamily="18" charset="0"/>
              </a:rPr>
              <a:t>S</a:t>
            </a:r>
            <a:r>
              <a:rPr kumimoji="0" lang="it-IT" altLang="it-IT" sz="2800" b="1" i="0" u="none" strike="noStrike" cap="none" normalizeH="0" baseline="0" dirty="0">
                <a:ln>
                  <a:noFill/>
                </a:ln>
                <a:solidFill>
                  <a:srgbClr val="FF0000"/>
                </a:solidFill>
                <a:effectLst/>
                <a:latin typeface="Californian FB" panose="0207040306080B030204" pitchFamily="18" charset="0"/>
              </a:rPr>
              <a:t>ezione 6 Osservazioni sul contesto: barriere e facilitatori</a:t>
            </a:r>
            <a:endParaRPr kumimoji="0" lang="it-IT" altLang="it-IT" sz="2800" b="1" i="0" u="none" strike="noStrike" cap="none" normalizeH="0" baseline="0" dirty="0">
              <a:ln>
                <a:noFill/>
              </a:ln>
              <a:solidFill>
                <a:schemeClr val="tx2"/>
              </a:solidFill>
              <a:effectLst/>
              <a:latin typeface="Californian FB" panose="0207040306080B030204" pitchFamily="18" charset="0"/>
            </a:endParaRPr>
          </a:p>
        </p:txBody>
      </p:sp>
      <p:sp>
        <p:nvSpPr>
          <p:cNvPr id="3" name="Segnaposto piè di pagina 2"/>
          <p:cNvSpPr>
            <a:spLocks noGrp="1"/>
          </p:cNvSpPr>
          <p:nvPr>
            <p:ph type="ftr" sz="quarter" idx="5"/>
          </p:nvPr>
        </p:nvSpPr>
        <p:spPr>
          <a:xfrm>
            <a:off x="0" y="6429259"/>
            <a:ext cx="1047548" cy="365125"/>
          </a:xfrm>
        </p:spPr>
        <p:txBody>
          <a:bodyPr/>
          <a:lstStyle/>
          <a:p>
            <a:r>
              <a:rPr lang="it-IT" dirty="0">
                <a:solidFill>
                  <a:schemeClr val="tx1"/>
                </a:solidFill>
              </a:rPr>
              <a:t>Roberta Tardi</a:t>
            </a:r>
            <a:endParaRPr lang="it-IT" dirty="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3200" y="240467"/>
            <a:ext cx="11062984" cy="627736"/>
          </a:xfrm>
          <a:prstGeom prst="rect">
            <a:avLst/>
          </a:prstGeom>
          <a:solidFill>
            <a:schemeClr val="accent2">
              <a:lumMod val="40000"/>
              <a:lumOff val="60000"/>
            </a:schemeClr>
          </a:solidFill>
        </p:spPr>
        <p:txBody>
          <a:bodyPr vert="horz" wrap="square" lIns="0" tIns="12065" rIns="0" bIns="0" rtlCol="0">
            <a:spAutoFit/>
          </a:bodyPr>
          <a:lstStyle/>
          <a:p>
            <a:pPr marL="12700" marR="5080">
              <a:lnSpc>
                <a:spcPct val="100000"/>
              </a:lnSpc>
              <a:spcBef>
                <a:spcPts val="95"/>
              </a:spcBef>
            </a:pPr>
            <a:r>
              <a:rPr lang="it-IT" sz="4000" cap="none" spc="-45" dirty="0">
                <a:solidFill>
                  <a:schemeClr val="accent1">
                    <a:lumMod val="75000"/>
                  </a:schemeClr>
                </a:solidFill>
                <a:latin typeface="Calibri Light" panose="020F0302020204030204"/>
                <a:cs typeface="Calibri Light" panose="020F0302020204030204"/>
              </a:rPr>
              <a:t>          </a:t>
            </a:r>
            <a:r>
              <a:rPr lang="it-IT" sz="4000" cap="none" spc="-45" dirty="0">
                <a:solidFill>
                  <a:schemeClr val="accent1">
                    <a:lumMod val="75000"/>
                  </a:schemeClr>
                </a:solidFill>
                <a:latin typeface="Californian FB" panose="0207040306080B030204" pitchFamily="18" charset="0"/>
                <a:cs typeface="Calibri Light" panose="020F0302020204030204"/>
              </a:rPr>
              <a:t>Ambiente </a:t>
            </a:r>
            <a:r>
              <a:rPr lang="it-IT" sz="4000" cap="none" spc="-20" dirty="0">
                <a:solidFill>
                  <a:schemeClr val="accent1">
                    <a:lumMod val="75000"/>
                  </a:schemeClr>
                </a:solidFill>
                <a:latin typeface="Californian FB" panose="0207040306080B030204" pitchFamily="18" charset="0"/>
                <a:cs typeface="Calibri Light" panose="020F0302020204030204"/>
              </a:rPr>
              <a:t>di </a:t>
            </a:r>
            <a:r>
              <a:rPr lang="it-IT" sz="4000" cap="none" spc="-15" dirty="0">
                <a:solidFill>
                  <a:schemeClr val="accent1">
                    <a:lumMod val="75000"/>
                  </a:schemeClr>
                </a:solidFill>
                <a:latin typeface="Californian FB" panose="0207040306080B030204" pitchFamily="18" charset="0"/>
                <a:cs typeface="Calibri Light" panose="020F0302020204030204"/>
              </a:rPr>
              <a:t> </a:t>
            </a:r>
            <a:r>
              <a:rPr lang="it-IT" sz="4000" cap="none" spc="-30" dirty="0">
                <a:solidFill>
                  <a:schemeClr val="accent1">
                    <a:lumMod val="75000"/>
                  </a:schemeClr>
                </a:solidFill>
                <a:latin typeface="Californian FB" panose="0207040306080B030204" pitchFamily="18" charset="0"/>
                <a:cs typeface="Calibri Light" panose="020F0302020204030204"/>
              </a:rPr>
              <a:t>ap</a:t>
            </a:r>
            <a:r>
              <a:rPr lang="it-IT" sz="4000" cap="none" spc="-40" dirty="0">
                <a:solidFill>
                  <a:schemeClr val="accent1">
                    <a:lumMod val="75000"/>
                  </a:schemeClr>
                </a:solidFill>
                <a:latin typeface="Californian FB" panose="0207040306080B030204" pitchFamily="18" charset="0"/>
                <a:cs typeface="Calibri Light" panose="020F0302020204030204"/>
              </a:rPr>
              <a:t>p</a:t>
            </a:r>
            <a:r>
              <a:rPr lang="it-IT" sz="4000" cap="none" spc="-90" dirty="0">
                <a:solidFill>
                  <a:schemeClr val="accent1">
                    <a:lumMod val="75000"/>
                  </a:schemeClr>
                </a:solidFill>
                <a:latin typeface="Californian FB" panose="0207040306080B030204" pitchFamily="18" charset="0"/>
                <a:cs typeface="Calibri Light" panose="020F0302020204030204"/>
              </a:rPr>
              <a:t>r</a:t>
            </a:r>
            <a:r>
              <a:rPr lang="it-IT" sz="4000" cap="none" spc="-40" dirty="0">
                <a:solidFill>
                  <a:schemeClr val="accent1">
                    <a:lumMod val="75000"/>
                  </a:schemeClr>
                </a:solidFill>
                <a:latin typeface="Californian FB" panose="0207040306080B030204" pitchFamily="18" charset="0"/>
                <a:cs typeface="Calibri Light" panose="020F0302020204030204"/>
              </a:rPr>
              <a:t>en</a:t>
            </a:r>
            <a:r>
              <a:rPr lang="it-IT" sz="4000" cap="none" spc="-55" dirty="0">
                <a:solidFill>
                  <a:schemeClr val="accent1">
                    <a:lumMod val="75000"/>
                  </a:schemeClr>
                </a:solidFill>
                <a:latin typeface="Californian FB" panose="0207040306080B030204" pitchFamily="18" charset="0"/>
                <a:cs typeface="Calibri Light" panose="020F0302020204030204"/>
              </a:rPr>
              <a:t>d</a:t>
            </a:r>
            <a:r>
              <a:rPr lang="it-IT" sz="4000" cap="none" spc="-25" dirty="0">
                <a:solidFill>
                  <a:schemeClr val="accent1">
                    <a:lumMod val="75000"/>
                  </a:schemeClr>
                </a:solidFill>
                <a:latin typeface="Californian FB" panose="0207040306080B030204" pitchFamily="18" charset="0"/>
                <a:cs typeface="Calibri Light" panose="020F0302020204030204"/>
              </a:rPr>
              <a:t>i</a:t>
            </a:r>
            <a:r>
              <a:rPr lang="it-IT" sz="4000" cap="none" spc="-60" dirty="0">
                <a:solidFill>
                  <a:schemeClr val="accent1">
                    <a:lumMod val="75000"/>
                  </a:schemeClr>
                </a:solidFill>
                <a:latin typeface="Californian FB" panose="0207040306080B030204" pitchFamily="18" charset="0"/>
                <a:cs typeface="Calibri Light" panose="020F0302020204030204"/>
              </a:rPr>
              <a:t>m</a:t>
            </a:r>
            <a:r>
              <a:rPr lang="it-IT" sz="4000" cap="none" spc="-50" dirty="0">
                <a:solidFill>
                  <a:schemeClr val="accent1">
                    <a:lumMod val="75000"/>
                  </a:schemeClr>
                </a:solidFill>
                <a:latin typeface="Californian FB" panose="0207040306080B030204" pitchFamily="18" charset="0"/>
                <a:cs typeface="Calibri Light" panose="020F0302020204030204"/>
              </a:rPr>
              <a:t>e</a:t>
            </a:r>
            <a:r>
              <a:rPr lang="it-IT" sz="4000" cap="none" spc="-80" dirty="0">
                <a:solidFill>
                  <a:schemeClr val="accent1">
                    <a:lumMod val="75000"/>
                  </a:schemeClr>
                </a:solidFill>
                <a:latin typeface="Californian FB" panose="0207040306080B030204" pitchFamily="18" charset="0"/>
                <a:cs typeface="Calibri Light" panose="020F0302020204030204"/>
              </a:rPr>
              <a:t>n</a:t>
            </a:r>
            <a:r>
              <a:rPr lang="it-IT" sz="4000" cap="none" spc="-75" dirty="0">
                <a:solidFill>
                  <a:schemeClr val="accent1">
                    <a:lumMod val="75000"/>
                  </a:schemeClr>
                </a:solidFill>
                <a:latin typeface="Californian FB" panose="0207040306080B030204" pitchFamily="18" charset="0"/>
                <a:cs typeface="Calibri Light" panose="020F0302020204030204"/>
              </a:rPr>
              <a:t>t</a:t>
            </a:r>
            <a:r>
              <a:rPr lang="it-IT" sz="4000" cap="none" spc="-5" dirty="0">
                <a:solidFill>
                  <a:schemeClr val="accent1">
                    <a:lumMod val="75000"/>
                  </a:schemeClr>
                </a:solidFill>
                <a:latin typeface="Californian FB" panose="0207040306080B030204" pitchFamily="18" charset="0"/>
                <a:cs typeface="Calibri Light" panose="020F0302020204030204"/>
              </a:rPr>
              <a:t>o  </a:t>
            </a:r>
            <a:r>
              <a:rPr lang="it-IT" sz="4000" cap="none" spc="-30" dirty="0">
                <a:solidFill>
                  <a:schemeClr val="accent1">
                    <a:lumMod val="75000"/>
                  </a:schemeClr>
                </a:solidFill>
                <a:latin typeface="Californian FB" panose="0207040306080B030204" pitchFamily="18" charset="0"/>
                <a:cs typeface="Calibri Light" panose="020F0302020204030204"/>
              </a:rPr>
              <a:t>inclusivo</a:t>
            </a:r>
            <a:endParaRPr lang="it-IT" sz="4000" cap="none" dirty="0">
              <a:solidFill>
                <a:schemeClr val="accent1">
                  <a:lumMod val="75000"/>
                </a:schemeClr>
              </a:solidFill>
              <a:latin typeface="Californian FB" panose="0207040306080B030204" pitchFamily="18" charset="0"/>
              <a:cs typeface="Calibri Light" panose="020F0302020204030204"/>
            </a:endParaRPr>
          </a:p>
        </p:txBody>
      </p:sp>
      <p:sp>
        <p:nvSpPr>
          <p:cNvPr id="11" name="CasellaDiTesto 10"/>
          <p:cNvSpPr txBox="1"/>
          <p:nvPr/>
        </p:nvSpPr>
        <p:spPr>
          <a:xfrm>
            <a:off x="463199" y="1433374"/>
            <a:ext cx="11062985" cy="2078711"/>
          </a:xfrm>
          <a:prstGeom prst="rect">
            <a:avLst/>
          </a:prstGeom>
          <a:solidFill>
            <a:schemeClr val="bg2">
              <a:lumMod val="40000"/>
              <a:lumOff val="60000"/>
            </a:schemeClr>
          </a:solidFill>
        </p:spPr>
        <p:txBody>
          <a:bodyPr wrap="square" rtlCol="0">
            <a:spAutoFit/>
          </a:bodyPr>
          <a:lstStyle/>
          <a:p>
            <a:pPr marL="906780" marR="5080" algn="just">
              <a:lnSpc>
                <a:spcPts val="2590"/>
              </a:lnSpc>
              <a:spcBef>
                <a:spcPts val="425"/>
              </a:spcBef>
              <a:tabLst>
                <a:tab pos="2330450" algn="l"/>
                <a:tab pos="3544570" algn="l"/>
                <a:tab pos="3834765" algn="l"/>
                <a:tab pos="5067935" algn="l"/>
                <a:tab pos="5624195" algn="l"/>
              </a:tabLst>
            </a:pPr>
            <a:r>
              <a:rPr lang="it-IT" sz="2000" dirty="0">
                <a:solidFill>
                  <a:srgbClr val="2E5496"/>
                </a:solidFill>
                <a:latin typeface="Californian FB" panose="0207040306080B030204" pitchFamily="18" charset="0"/>
                <a:cs typeface="Calibri" panose="020F0502020204030204"/>
              </a:rPr>
              <a:t>Nella </a:t>
            </a:r>
            <a:r>
              <a:rPr lang="it-IT" sz="2000" spc="-5" dirty="0">
                <a:solidFill>
                  <a:srgbClr val="2E5496"/>
                </a:solidFill>
                <a:latin typeface="Californian FB" panose="0207040306080B030204" pitchFamily="18" charset="0"/>
                <a:cs typeface="Calibri" panose="020F0502020204030204"/>
              </a:rPr>
              <a:t>p</a:t>
            </a:r>
            <a:r>
              <a:rPr lang="it-IT" sz="2000" spc="-35" dirty="0">
                <a:solidFill>
                  <a:srgbClr val="2E5496"/>
                </a:solidFill>
                <a:latin typeface="Californian FB" panose="0207040306080B030204" pitchFamily="18" charset="0"/>
                <a:cs typeface="Calibri" panose="020F0502020204030204"/>
              </a:rPr>
              <a:t>r</a:t>
            </a:r>
            <a:r>
              <a:rPr lang="it-IT" sz="2000" spc="-5" dirty="0">
                <a:solidFill>
                  <a:srgbClr val="2E5496"/>
                </a:solidFill>
                <a:latin typeface="Californian FB" panose="0207040306080B030204" pitchFamily="18" charset="0"/>
                <a:cs typeface="Calibri" panose="020F0502020204030204"/>
              </a:rPr>
              <a:t>o</a:t>
            </a:r>
            <a:r>
              <a:rPr lang="it-IT" sz="2000" spc="-35" dirty="0">
                <a:solidFill>
                  <a:srgbClr val="2E5496"/>
                </a:solidFill>
                <a:latin typeface="Californian FB" panose="0207040306080B030204" pitchFamily="18" charset="0"/>
                <a:cs typeface="Calibri" panose="020F0502020204030204"/>
              </a:rPr>
              <a:t>g</a:t>
            </a:r>
            <a:r>
              <a:rPr lang="it-IT" sz="2000" spc="-20" dirty="0">
                <a:solidFill>
                  <a:srgbClr val="2E5496"/>
                </a:solidFill>
                <a:latin typeface="Californian FB" panose="0207040306080B030204" pitchFamily="18" charset="0"/>
                <a:cs typeface="Calibri" panose="020F0502020204030204"/>
              </a:rPr>
              <a:t>e</a:t>
            </a:r>
            <a:r>
              <a:rPr lang="it-IT" sz="2000" spc="-40" dirty="0">
                <a:solidFill>
                  <a:srgbClr val="2E5496"/>
                </a:solidFill>
                <a:latin typeface="Californian FB" panose="0207040306080B030204" pitchFamily="18" charset="0"/>
                <a:cs typeface="Calibri" panose="020F0502020204030204"/>
              </a:rPr>
              <a:t>t</a:t>
            </a:r>
            <a:r>
              <a:rPr lang="it-IT" sz="2000" spc="-25" dirty="0">
                <a:solidFill>
                  <a:srgbClr val="2E5496"/>
                </a:solidFill>
                <a:latin typeface="Californian FB" panose="0207040306080B030204" pitchFamily="18" charset="0"/>
                <a:cs typeface="Calibri" panose="020F0502020204030204"/>
              </a:rPr>
              <a:t>t</a:t>
            </a:r>
            <a:r>
              <a:rPr lang="it-IT" sz="2000" dirty="0">
                <a:solidFill>
                  <a:srgbClr val="2E5496"/>
                </a:solidFill>
                <a:latin typeface="Californian FB" panose="0207040306080B030204" pitchFamily="18" charset="0"/>
                <a:cs typeface="Calibri" panose="020F0502020204030204"/>
              </a:rPr>
              <a:t>azione e</a:t>
            </a:r>
            <a:r>
              <a:rPr lang="it-IT" sz="2000" spc="-10" dirty="0">
                <a:solidFill>
                  <a:srgbClr val="2E5496"/>
                </a:solidFill>
                <a:latin typeface="Californian FB" panose="0207040306080B030204" pitchFamily="18" charset="0"/>
                <a:cs typeface="Calibri" panose="020F0502020204030204"/>
              </a:rPr>
              <a:t>d</a:t>
            </a:r>
            <a:r>
              <a:rPr lang="it-IT" sz="2000" spc="-5" dirty="0">
                <a:solidFill>
                  <a:srgbClr val="2E5496"/>
                </a:solidFill>
                <a:latin typeface="Californian FB" panose="0207040306080B030204" pitchFamily="18" charset="0"/>
                <a:cs typeface="Calibri" panose="020F0502020204030204"/>
              </a:rPr>
              <a:t>u</a:t>
            </a:r>
            <a:r>
              <a:rPr lang="it-IT" sz="2000" spc="-25" dirty="0">
                <a:solidFill>
                  <a:srgbClr val="2E5496"/>
                </a:solidFill>
                <a:latin typeface="Californian FB" panose="0207040306080B030204" pitchFamily="18" charset="0"/>
                <a:cs typeface="Calibri" panose="020F0502020204030204"/>
              </a:rPr>
              <a:t>ca</a:t>
            </a:r>
            <a:r>
              <a:rPr lang="it-IT" sz="2000" dirty="0">
                <a:solidFill>
                  <a:srgbClr val="2E5496"/>
                </a:solidFill>
                <a:latin typeface="Californian FB" panose="0207040306080B030204" pitchFamily="18" charset="0"/>
                <a:cs typeface="Calibri" panose="020F0502020204030204"/>
              </a:rPr>
              <a:t>ti</a:t>
            </a:r>
            <a:r>
              <a:rPr lang="it-IT" sz="2000" spc="-30" dirty="0">
                <a:solidFill>
                  <a:srgbClr val="2E5496"/>
                </a:solidFill>
                <a:latin typeface="Californian FB" panose="0207040306080B030204" pitchFamily="18" charset="0"/>
                <a:cs typeface="Calibri" panose="020F0502020204030204"/>
              </a:rPr>
              <a:t>v</a:t>
            </a:r>
            <a:r>
              <a:rPr lang="it-IT" sz="2000" spc="-5" dirty="0">
                <a:solidFill>
                  <a:srgbClr val="2E5496"/>
                </a:solidFill>
                <a:latin typeface="Californian FB" panose="0207040306080B030204" pitchFamily="18" charset="0"/>
                <a:cs typeface="Calibri" panose="020F0502020204030204"/>
              </a:rPr>
              <a:t>o-did</a:t>
            </a:r>
            <a:r>
              <a:rPr lang="it-IT" sz="2000" spc="-15" dirty="0">
                <a:solidFill>
                  <a:srgbClr val="2E5496"/>
                </a:solidFill>
                <a:latin typeface="Californian FB" panose="0207040306080B030204" pitchFamily="18" charset="0"/>
                <a:cs typeface="Calibri" panose="020F0502020204030204"/>
              </a:rPr>
              <a:t>a</a:t>
            </a:r>
            <a:r>
              <a:rPr lang="it-IT" sz="2000" spc="-40" dirty="0">
                <a:solidFill>
                  <a:srgbClr val="2E5496"/>
                </a:solidFill>
                <a:latin typeface="Californian FB" panose="0207040306080B030204" pitchFamily="18" charset="0"/>
                <a:cs typeface="Calibri" panose="020F0502020204030204"/>
              </a:rPr>
              <a:t>t</a:t>
            </a:r>
            <a:r>
              <a:rPr lang="it-IT" sz="2000" dirty="0">
                <a:solidFill>
                  <a:srgbClr val="2E5496"/>
                </a:solidFill>
                <a:latin typeface="Californian FB" panose="0207040306080B030204" pitchFamily="18" charset="0"/>
                <a:cs typeface="Calibri" panose="020F0502020204030204"/>
              </a:rPr>
              <a:t>ti</a:t>
            </a:r>
            <a:r>
              <a:rPr lang="it-IT" sz="2000" spc="-20" dirty="0">
                <a:solidFill>
                  <a:srgbClr val="2E5496"/>
                </a:solidFill>
                <a:latin typeface="Californian FB" panose="0207040306080B030204" pitchFamily="18" charset="0"/>
                <a:cs typeface="Calibri" panose="020F0502020204030204"/>
              </a:rPr>
              <a:t>c</a:t>
            </a:r>
            <a:r>
              <a:rPr lang="it-IT" sz="2000" dirty="0">
                <a:solidFill>
                  <a:srgbClr val="2E5496"/>
                </a:solidFill>
                <a:latin typeface="Californian FB" panose="0207040306080B030204" pitchFamily="18" charset="0"/>
                <a:cs typeface="Calibri" panose="020F0502020204030204"/>
              </a:rPr>
              <a:t>a </a:t>
            </a:r>
            <a:r>
              <a:rPr lang="it-IT" sz="2000" spc="-15" dirty="0">
                <a:solidFill>
                  <a:srgbClr val="2E5496"/>
                </a:solidFill>
                <a:latin typeface="Californian FB" panose="0207040306080B030204" pitchFamily="18" charset="0"/>
                <a:cs typeface="Calibri" panose="020F0502020204030204"/>
              </a:rPr>
              <a:t>si  </a:t>
            </a:r>
            <a:r>
              <a:rPr lang="it-IT" sz="2000" spc="-5" dirty="0">
                <a:solidFill>
                  <a:srgbClr val="2E5496"/>
                </a:solidFill>
                <a:latin typeface="Californian FB" panose="0207040306080B030204" pitchFamily="18" charset="0"/>
                <a:cs typeface="Calibri" panose="020F0502020204030204"/>
              </a:rPr>
              <a:t>pone</a:t>
            </a:r>
            <a:r>
              <a:rPr lang="it-IT" sz="2000" spc="15" dirty="0">
                <a:solidFill>
                  <a:srgbClr val="2E5496"/>
                </a:solidFill>
                <a:latin typeface="Californian FB" panose="0207040306080B030204" pitchFamily="18" charset="0"/>
                <a:cs typeface="Calibri" panose="020F0502020204030204"/>
              </a:rPr>
              <a:t> </a:t>
            </a:r>
            <a:r>
              <a:rPr lang="it-IT" sz="2000" spc="-10" dirty="0">
                <a:solidFill>
                  <a:srgbClr val="2E5496"/>
                </a:solidFill>
                <a:latin typeface="Californian FB" panose="0207040306080B030204" pitchFamily="18" charset="0"/>
                <a:cs typeface="Calibri" panose="020F0502020204030204"/>
              </a:rPr>
              <a:t>particolare</a:t>
            </a:r>
            <a:r>
              <a:rPr lang="it-IT" sz="2000" spc="35" dirty="0">
                <a:solidFill>
                  <a:srgbClr val="2E5496"/>
                </a:solidFill>
                <a:latin typeface="Californian FB" panose="0207040306080B030204" pitchFamily="18" charset="0"/>
                <a:cs typeface="Calibri" panose="020F0502020204030204"/>
              </a:rPr>
              <a:t> </a:t>
            </a:r>
            <a:r>
              <a:rPr lang="it-IT" sz="2000" spc="-10" dirty="0">
                <a:solidFill>
                  <a:srgbClr val="2E5496"/>
                </a:solidFill>
                <a:latin typeface="Californian FB" panose="0207040306080B030204" pitchFamily="18" charset="0"/>
                <a:cs typeface="Calibri" panose="020F0502020204030204"/>
              </a:rPr>
              <a:t>riguardo</a:t>
            </a:r>
            <a:r>
              <a:rPr lang="it-IT" sz="2000" spc="10" dirty="0">
                <a:solidFill>
                  <a:srgbClr val="2E5496"/>
                </a:solidFill>
                <a:latin typeface="Californian FB" panose="0207040306080B030204" pitchFamily="18" charset="0"/>
                <a:cs typeface="Calibri" panose="020F0502020204030204"/>
              </a:rPr>
              <a:t> </a:t>
            </a:r>
            <a:r>
              <a:rPr lang="it-IT" sz="2000" spc="-5" dirty="0">
                <a:solidFill>
                  <a:srgbClr val="2E5496"/>
                </a:solidFill>
                <a:latin typeface="Californian FB" panose="0207040306080B030204" pitchFamily="18" charset="0"/>
                <a:cs typeface="Calibri" panose="020F0502020204030204"/>
              </a:rPr>
              <a:t>all’indicazione</a:t>
            </a:r>
            <a:r>
              <a:rPr lang="it-IT" sz="2000" spc="20" dirty="0">
                <a:solidFill>
                  <a:srgbClr val="2E5496"/>
                </a:solidFill>
                <a:latin typeface="Californian FB" panose="0207040306080B030204" pitchFamily="18" charset="0"/>
                <a:cs typeface="Calibri" panose="020F0502020204030204"/>
              </a:rPr>
              <a:t> </a:t>
            </a:r>
            <a:r>
              <a:rPr lang="it-IT" sz="2000" spc="-5" dirty="0">
                <a:solidFill>
                  <a:srgbClr val="2E5496"/>
                </a:solidFill>
                <a:latin typeface="Californian FB" panose="0207040306080B030204" pitchFamily="18" charset="0"/>
                <a:cs typeface="Calibri" panose="020F0502020204030204"/>
              </a:rPr>
              <a:t>dei </a:t>
            </a:r>
            <a:r>
              <a:rPr lang="it-IT" sz="2000" b="1" i="1" spc="-20" dirty="0">
                <a:solidFill>
                  <a:srgbClr val="2E5496"/>
                </a:solidFill>
                <a:latin typeface="Californian FB" panose="0207040306080B030204" pitchFamily="18" charset="0"/>
                <a:cs typeface="Calibri" panose="020F0502020204030204"/>
              </a:rPr>
              <a:t>f</a:t>
            </a:r>
            <a:r>
              <a:rPr lang="it-IT" sz="2000" b="1" i="1" dirty="0">
                <a:solidFill>
                  <a:srgbClr val="2E5496"/>
                </a:solidFill>
                <a:latin typeface="Californian FB" panose="0207040306080B030204" pitchFamily="18" charset="0"/>
                <a:cs typeface="Calibri" panose="020F0502020204030204"/>
              </a:rPr>
              <a:t>aci</a:t>
            </a:r>
            <a:r>
              <a:rPr lang="it-IT" sz="2000" b="1" i="1" spc="-10" dirty="0">
                <a:solidFill>
                  <a:srgbClr val="2E5496"/>
                </a:solidFill>
                <a:latin typeface="Californian FB" panose="0207040306080B030204" pitchFamily="18" charset="0"/>
                <a:cs typeface="Calibri" panose="020F0502020204030204"/>
              </a:rPr>
              <a:t>l</a:t>
            </a:r>
            <a:r>
              <a:rPr lang="it-IT" sz="2000" b="1" i="1" dirty="0">
                <a:solidFill>
                  <a:srgbClr val="2E5496"/>
                </a:solidFill>
                <a:latin typeface="Californian FB" panose="0207040306080B030204" pitchFamily="18" charset="0"/>
                <a:cs typeface="Calibri" panose="020F0502020204030204"/>
              </a:rPr>
              <a:t>i</a:t>
            </a:r>
            <a:r>
              <a:rPr lang="it-IT" sz="2000" b="1" i="1" spc="-35" dirty="0">
                <a:solidFill>
                  <a:srgbClr val="2E5496"/>
                </a:solidFill>
                <a:latin typeface="Californian FB" panose="0207040306080B030204" pitchFamily="18" charset="0"/>
                <a:cs typeface="Calibri" panose="020F0502020204030204"/>
              </a:rPr>
              <a:t>t</a:t>
            </a:r>
            <a:r>
              <a:rPr lang="it-IT" sz="2000" b="1" i="1" dirty="0">
                <a:solidFill>
                  <a:srgbClr val="2E5496"/>
                </a:solidFill>
                <a:latin typeface="Californian FB" panose="0207040306080B030204" pitchFamily="18" charset="0"/>
                <a:cs typeface="Calibri" panose="020F0502020204030204"/>
              </a:rPr>
              <a:t>a</a:t>
            </a:r>
            <a:r>
              <a:rPr lang="it-IT" sz="2000" b="1" i="1" spc="-30" dirty="0">
                <a:solidFill>
                  <a:srgbClr val="2E5496"/>
                </a:solidFill>
                <a:latin typeface="Californian FB" panose="0207040306080B030204" pitchFamily="18" charset="0"/>
                <a:cs typeface="Calibri" panose="020F0502020204030204"/>
              </a:rPr>
              <a:t>t</a:t>
            </a:r>
            <a:r>
              <a:rPr lang="it-IT" sz="2000" b="1" i="1" spc="-5" dirty="0">
                <a:solidFill>
                  <a:srgbClr val="2E5496"/>
                </a:solidFill>
                <a:latin typeface="Californian FB" panose="0207040306080B030204" pitchFamily="18" charset="0"/>
                <a:cs typeface="Calibri" panose="020F0502020204030204"/>
              </a:rPr>
              <a:t>o</a:t>
            </a:r>
            <a:r>
              <a:rPr lang="it-IT" sz="2000" b="1" i="1" spc="-15" dirty="0">
                <a:solidFill>
                  <a:srgbClr val="2E5496"/>
                </a:solidFill>
                <a:latin typeface="Californian FB" panose="0207040306080B030204" pitchFamily="18" charset="0"/>
                <a:cs typeface="Calibri" panose="020F0502020204030204"/>
              </a:rPr>
              <a:t>r</a:t>
            </a:r>
            <a:r>
              <a:rPr lang="it-IT" sz="2000" b="1" i="1" dirty="0">
                <a:solidFill>
                  <a:srgbClr val="2E5496"/>
                </a:solidFill>
                <a:latin typeface="Californian FB" panose="0207040306080B030204" pitchFamily="18" charset="0"/>
                <a:cs typeface="Calibri" panose="020F0502020204030204"/>
              </a:rPr>
              <a:t>i </a:t>
            </a:r>
            <a:r>
              <a:rPr lang="it-IT" sz="2000" dirty="0">
                <a:solidFill>
                  <a:srgbClr val="2E5496"/>
                </a:solidFill>
                <a:latin typeface="Californian FB" panose="0207040306080B030204" pitchFamily="18" charset="0"/>
                <a:cs typeface="Calibri" panose="020F0502020204030204"/>
              </a:rPr>
              <a:t>e </a:t>
            </a:r>
            <a:r>
              <a:rPr lang="it-IT" sz="2000" spc="-5" dirty="0">
                <a:solidFill>
                  <a:srgbClr val="2E5496"/>
                </a:solidFill>
                <a:latin typeface="Californian FB" panose="0207040306080B030204" pitchFamily="18" charset="0"/>
                <a:cs typeface="Calibri" panose="020F0502020204030204"/>
              </a:rPr>
              <a:t>dell</a:t>
            </a:r>
            <a:r>
              <a:rPr lang="it-IT" sz="2000" dirty="0">
                <a:solidFill>
                  <a:srgbClr val="2E5496"/>
                </a:solidFill>
                <a:latin typeface="Californian FB" panose="0207040306080B030204" pitchFamily="18" charset="0"/>
                <a:cs typeface="Calibri" panose="020F0502020204030204"/>
              </a:rPr>
              <a:t>e </a:t>
            </a:r>
            <a:r>
              <a:rPr lang="it-IT" sz="2000" b="1" i="1" spc="-10" dirty="0">
                <a:solidFill>
                  <a:srgbClr val="2E5496"/>
                </a:solidFill>
                <a:latin typeface="Californian FB" panose="0207040306080B030204" pitchFamily="18" charset="0"/>
                <a:cs typeface="Calibri" panose="020F0502020204030204"/>
              </a:rPr>
              <a:t>ba</a:t>
            </a:r>
            <a:r>
              <a:rPr lang="it-IT" sz="2000" b="1" i="1" spc="-5" dirty="0">
                <a:solidFill>
                  <a:srgbClr val="2E5496"/>
                </a:solidFill>
                <a:latin typeface="Californian FB" panose="0207040306080B030204" pitchFamily="18" charset="0"/>
                <a:cs typeface="Calibri" panose="020F0502020204030204"/>
              </a:rPr>
              <a:t>rrie</a:t>
            </a:r>
            <a:r>
              <a:rPr lang="it-IT" sz="2000" b="1" i="1" spc="-15" dirty="0">
                <a:solidFill>
                  <a:srgbClr val="2E5496"/>
                </a:solidFill>
                <a:latin typeface="Californian FB" panose="0207040306080B030204" pitchFamily="18" charset="0"/>
                <a:cs typeface="Calibri" panose="020F0502020204030204"/>
              </a:rPr>
              <a:t>r</a:t>
            </a:r>
            <a:r>
              <a:rPr lang="it-IT" sz="2000" b="1" i="1" dirty="0">
                <a:solidFill>
                  <a:srgbClr val="2E5496"/>
                </a:solidFill>
                <a:latin typeface="Californian FB" panose="0207040306080B030204" pitchFamily="18" charset="0"/>
                <a:cs typeface="Calibri" panose="020F0502020204030204"/>
              </a:rPr>
              <a:t>e</a:t>
            </a:r>
            <a:r>
              <a:rPr lang="it-IT" sz="2000" dirty="0">
                <a:solidFill>
                  <a:srgbClr val="2E5496"/>
                </a:solidFill>
                <a:latin typeface="Californian FB" panose="0207040306080B030204" pitchFamily="18" charset="0"/>
                <a:cs typeface="Calibri" panose="020F0502020204030204"/>
              </a:rPr>
              <a:t>, </a:t>
            </a:r>
            <a:r>
              <a:rPr lang="it-IT" sz="2000" spc="-5" dirty="0">
                <a:solidFill>
                  <a:srgbClr val="2E5496"/>
                </a:solidFill>
                <a:latin typeface="Californian FB" panose="0207040306080B030204" pitchFamily="18" charset="0"/>
                <a:cs typeface="Calibri" panose="020F0502020204030204"/>
              </a:rPr>
              <a:t>se</a:t>
            </a:r>
            <a:r>
              <a:rPr lang="it-IT" sz="2000" spc="-20" dirty="0">
                <a:solidFill>
                  <a:srgbClr val="2E5496"/>
                </a:solidFill>
                <a:latin typeface="Californian FB" panose="0207040306080B030204" pitchFamily="18" charset="0"/>
                <a:cs typeface="Calibri" panose="020F0502020204030204"/>
              </a:rPr>
              <a:t>c</a:t>
            </a:r>
            <a:r>
              <a:rPr lang="it-IT" sz="2000" spc="-5" dirty="0">
                <a:solidFill>
                  <a:srgbClr val="2E5496"/>
                </a:solidFill>
                <a:latin typeface="Californian FB" panose="0207040306080B030204" pitchFamily="18" charset="0"/>
                <a:cs typeface="Calibri" panose="020F0502020204030204"/>
              </a:rPr>
              <a:t>ond</a:t>
            </a:r>
            <a:r>
              <a:rPr lang="it-IT" sz="2000" dirty="0">
                <a:solidFill>
                  <a:srgbClr val="2E5496"/>
                </a:solidFill>
                <a:latin typeface="Californian FB" panose="0207040306080B030204" pitchFamily="18" charset="0"/>
                <a:cs typeface="Calibri" panose="020F0502020204030204"/>
              </a:rPr>
              <a:t>o la </a:t>
            </a:r>
            <a:r>
              <a:rPr lang="it-IT" sz="2000" spc="-15" dirty="0">
                <a:solidFill>
                  <a:srgbClr val="2E5496"/>
                </a:solidFill>
                <a:latin typeface="Californian FB" panose="0207040306080B030204" pitchFamily="18" charset="0"/>
                <a:cs typeface="Calibri" panose="020F0502020204030204"/>
              </a:rPr>
              <a:t>prospettiva</a:t>
            </a:r>
            <a:r>
              <a:rPr lang="it-IT" sz="2000" spc="200" dirty="0">
                <a:solidFill>
                  <a:srgbClr val="2E5496"/>
                </a:solidFill>
                <a:latin typeface="Californian FB" panose="0207040306080B030204" pitchFamily="18" charset="0"/>
                <a:cs typeface="Calibri" panose="020F0502020204030204"/>
              </a:rPr>
              <a:t> </a:t>
            </a:r>
            <a:r>
              <a:rPr lang="it-IT" sz="2000" spc="-5" dirty="0" err="1">
                <a:solidFill>
                  <a:srgbClr val="2E5496"/>
                </a:solidFill>
                <a:latin typeface="Californian FB" panose="0207040306080B030204" pitchFamily="18" charset="0"/>
                <a:cs typeface="Calibri" panose="020F0502020204030204"/>
              </a:rPr>
              <a:t>bio</a:t>
            </a:r>
            <a:r>
              <a:rPr lang="it-IT" sz="2000" spc="-5" dirty="0">
                <a:solidFill>
                  <a:srgbClr val="2E5496"/>
                </a:solidFill>
                <a:latin typeface="Californian FB" panose="0207040306080B030204" pitchFamily="18" charset="0"/>
                <a:cs typeface="Calibri" panose="020F0502020204030204"/>
              </a:rPr>
              <a:t>-psico-sociale</a:t>
            </a:r>
            <a:r>
              <a:rPr lang="it-IT" sz="2000" spc="200" dirty="0">
                <a:solidFill>
                  <a:srgbClr val="2E5496"/>
                </a:solidFill>
                <a:latin typeface="Californian FB" panose="0207040306080B030204" pitchFamily="18" charset="0"/>
                <a:cs typeface="Calibri" panose="020F0502020204030204"/>
              </a:rPr>
              <a:t> </a:t>
            </a:r>
            <a:r>
              <a:rPr lang="it-IT" sz="2000" dirty="0">
                <a:solidFill>
                  <a:srgbClr val="2E5496"/>
                </a:solidFill>
                <a:latin typeface="Californian FB" panose="0207040306080B030204" pitchFamily="18" charset="0"/>
                <a:cs typeface="Calibri" panose="020F0502020204030204"/>
              </a:rPr>
              <a:t>alla</a:t>
            </a:r>
            <a:r>
              <a:rPr lang="it-IT" sz="2000" spc="190" dirty="0">
                <a:solidFill>
                  <a:srgbClr val="2E5496"/>
                </a:solidFill>
                <a:latin typeface="Californian FB" panose="0207040306080B030204" pitchFamily="18" charset="0"/>
                <a:cs typeface="Calibri" panose="020F0502020204030204"/>
              </a:rPr>
              <a:t> </a:t>
            </a:r>
            <a:r>
              <a:rPr lang="it-IT" sz="2000" spc="-10" dirty="0">
                <a:solidFill>
                  <a:srgbClr val="2E5496"/>
                </a:solidFill>
                <a:latin typeface="Californian FB" panose="0207040306080B030204" pitchFamily="18" charset="0"/>
                <a:cs typeface="Calibri" panose="020F0502020204030204"/>
              </a:rPr>
              <a:t>base</a:t>
            </a:r>
            <a:r>
              <a:rPr lang="it-IT" sz="2000" spc="200" dirty="0">
                <a:solidFill>
                  <a:srgbClr val="2E5496"/>
                </a:solidFill>
                <a:latin typeface="Californian FB" panose="0207040306080B030204" pitchFamily="18" charset="0"/>
                <a:cs typeface="Calibri" panose="020F0502020204030204"/>
              </a:rPr>
              <a:t> </a:t>
            </a:r>
            <a:r>
              <a:rPr lang="it-IT" sz="2000" spc="-5" dirty="0">
                <a:solidFill>
                  <a:srgbClr val="2E5496"/>
                </a:solidFill>
                <a:latin typeface="Californian FB" panose="0207040306080B030204" pitchFamily="18" charset="0"/>
                <a:cs typeface="Calibri" panose="020F0502020204030204"/>
              </a:rPr>
              <a:t>della </a:t>
            </a:r>
            <a:r>
              <a:rPr lang="it-IT" sz="2000" spc="-525" dirty="0">
                <a:solidFill>
                  <a:srgbClr val="2E5496"/>
                </a:solidFill>
                <a:latin typeface="Californian FB" panose="0207040306080B030204" pitchFamily="18" charset="0"/>
                <a:cs typeface="Calibri" panose="020F0502020204030204"/>
              </a:rPr>
              <a:t> </a:t>
            </a:r>
            <a:r>
              <a:rPr lang="it-IT" sz="2000" spc="-5" dirty="0">
                <a:solidFill>
                  <a:srgbClr val="2E5496"/>
                </a:solidFill>
                <a:latin typeface="Californian FB" panose="0207040306080B030204" pitchFamily="18" charset="0"/>
                <a:cs typeface="Calibri" panose="020F0502020204030204"/>
              </a:rPr>
              <a:t>classificazione</a:t>
            </a:r>
            <a:r>
              <a:rPr lang="it-IT" sz="2000" spc="-10" dirty="0">
                <a:solidFill>
                  <a:srgbClr val="2E5496"/>
                </a:solidFill>
                <a:latin typeface="Californian FB" panose="0207040306080B030204" pitchFamily="18" charset="0"/>
                <a:cs typeface="Calibri" panose="020F0502020204030204"/>
              </a:rPr>
              <a:t> </a:t>
            </a:r>
            <a:r>
              <a:rPr lang="it-IT" sz="2000" dirty="0">
                <a:solidFill>
                  <a:srgbClr val="2E5496"/>
                </a:solidFill>
                <a:latin typeface="Californian FB" panose="0207040306080B030204" pitchFamily="18" charset="0"/>
                <a:cs typeface="Calibri" panose="020F0502020204030204"/>
              </a:rPr>
              <a:t>ICF</a:t>
            </a:r>
            <a:r>
              <a:rPr lang="it-IT" sz="2000" spc="-15" dirty="0">
                <a:solidFill>
                  <a:srgbClr val="2E5496"/>
                </a:solidFill>
                <a:latin typeface="Californian FB" panose="0207040306080B030204" pitchFamily="18" charset="0"/>
                <a:cs typeface="Calibri" panose="020F0502020204030204"/>
              </a:rPr>
              <a:t> dell’OMS.</a:t>
            </a:r>
            <a:r>
              <a:rPr lang="it-IT" sz="2000" dirty="0">
                <a:solidFill>
                  <a:srgbClr val="2E5496"/>
                </a:solidFill>
                <a:latin typeface="Californian FB" panose="0207040306080B030204" pitchFamily="18" charset="0"/>
                <a:cs typeface="Calibri" panose="020F0502020204030204"/>
              </a:rPr>
              <a:t>  A </a:t>
            </a:r>
            <a:r>
              <a:rPr lang="it-IT" sz="2000" spc="-10" dirty="0">
                <a:solidFill>
                  <a:srgbClr val="2E5496"/>
                </a:solidFill>
                <a:latin typeface="Californian FB" panose="0207040306080B030204" pitchFamily="18" charset="0"/>
                <a:cs typeface="Calibri" panose="020F0502020204030204"/>
              </a:rPr>
              <a:t>seguito </a:t>
            </a:r>
            <a:r>
              <a:rPr lang="it-IT" sz="2000" spc="-15" dirty="0">
                <a:solidFill>
                  <a:srgbClr val="2E5496"/>
                </a:solidFill>
                <a:latin typeface="Californian FB" panose="0207040306080B030204" pitchFamily="18" charset="0"/>
                <a:cs typeface="Calibri" panose="020F0502020204030204"/>
              </a:rPr>
              <a:t>dell’osservazione </a:t>
            </a:r>
            <a:r>
              <a:rPr lang="it-IT" sz="2000" dirty="0">
                <a:solidFill>
                  <a:srgbClr val="2E5496"/>
                </a:solidFill>
                <a:latin typeface="Californian FB" panose="0207040306080B030204" pitchFamily="18" charset="0"/>
                <a:cs typeface="Calibri" panose="020F0502020204030204"/>
              </a:rPr>
              <a:t>del </a:t>
            </a:r>
            <a:r>
              <a:rPr lang="it-IT" sz="2000" spc="-20" dirty="0">
                <a:solidFill>
                  <a:srgbClr val="2E5496"/>
                </a:solidFill>
                <a:latin typeface="Californian FB" panose="0207040306080B030204" pitchFamily="18" charset="0"/>
                <a:cs typeface="Calibri" panose="020F0502020204030204"/>
              </a:rPr>
              <a:t>contesto scolastico sono indicati obiettivi, strumenti, strategie e  </a:t>
            </a:r>
            <a:r>
              <a:rPr lang="it-IT" sz="2000" dirty="0">
                <a:solidFill>
                  <a:srgbClr val="2E5496"/>
                </a:solidFill>
                <a:latin typeface="Californian FB" panose="0207040306080B030204" pitchFamily="18" charset="0"/>
                <a:cs typeface="Calibri" panose="020F0502020204030204"/>
              </a:rPr>
              <a:t>modal</a:t>
            </a:r>
            <a:r>
              <a:rPr lang="it-IT" sz="2000" spc="-15" dirty="0">
                <a:solidFill>
                  <a:srgbClr val="2E5496"/>
                </a:solidFill>
                <a:latin typeface="Californian FB" panose="0207040306080B030204" pitchFamily="18" charset="0"/>
                <a:cs typeface="Calibri" panose="020F0502020204030204"/>
              </a:rPr>
              <a:t>i</a:t>
            </a:r>
            <a:r>
              <a:rPr lang="it-IT" sz="2000" spc="-25" dirty="0">
                <a:solidFill>
                  <a:srgbClr val="2E5496"/>
                </a:solidFill>
                <a:latin typeface="Californian FB" panose="0207040306080B030204" pitchFamily="18" charset="0"/>
                <a:cs typeface="Calibri" panose="020F0502020204030204"/>
              </a:rPr>
              <a:t>t</a:t>
            </a:r>
            <a:r>
              <a:rPr lang="it-IT" sz="2000" dirty="0">
                <a:solidFill>
                  <a:srgbClr val="2E5496"/>
                </a:solidFill>
                <a:latin typeface="Californian FB" panose="0207040306080B030204" pitchFamily="18" charset="0"/>
                <a:cs typeface="Calibri" panose="020F0502020204030204"/>
              </a:rPr>
              <a:t>à	</a:t>
            </a:r>
            <a:r>
              <a:rPr lang="it-IT" sz="2000" spc="-5" dirty="0">
                <a:solidFill>
                  <a:srgbClr val="2E5496"/>
                </a:solidFill>
                <a:latin typeface="Californian FB" panose="0207040306080B030204" pitchFamily="18" charset="0"/>
                <a:cs typeface="Calibri" panose="020F0502020204030204"/>
              </a:rPr>
              <a:t>p</a:t>
            </a:r>
            <a:r>
              <a:rPr lang="it-IT" sz="2000" spc="-10" dirty="0">
                <a:solidFill>
                  <a:srgbClr val="2E5496"/>
                </a:solidFill>
                <a:latin typeface="Californian FB" panose="0207040306080B030204" pitchFamily="18" charset="0"/>
                <a:cs typeface="Calibri" panose="020F0502020204030204"/>
              </a:rPr>
              <a:t>e</a:t>
            </a:r>
            <a:r>
              <a:rPr lang="it-IT" sz="2000" dirty="0">
                <a:solidFill>
                  <a:srgbClr val="2E5496"/>
                </a:solidFill>
                <a:latin typeface="Californian FB" panose="0207040306080B030204" pitchFamily="18" charset="0"/>
                <a:cs typeface="Calibri" panose="020F0502020204030204"/>
              </a:rPr>
              <a:t>r </a:t>
            </a:r>
            <a:r>
              <a:rPr lang="it-IT" sz="2000" spc="-35" dirty="0">
                <a:solidFill>
                  <a:srgbClr val="2E5496"/>
                </a:solidFill>
                <a:latin typeface="Californian FB" panose="0207040306080B030204" pitchFamily="18" charset="0"/>
                <a:cs typeface="Calibri" panose="020F0502020204030204"/>
              </a:rPr>
              <a:t>r</a:t>
            </a:r>
            <a:r>
              <a:rPr lang="it-IT" sz="2000" dirty="0">
                <a:solidFill>
                  <a:srgbClr val="2E5496"/>
                </a:solidFill>
                <a:latin typeface="Californian FB" panose="0207040306080B030204" pitchFamily="18" charset="0"/>
                <a:cs typeface="Calibri" panose="020F0502020204030204"/>
              </a:rPr>
              <a:t>e</a:t>
            </a:r>
            <a:r>
              <a:rPr lang="it-IT" sz="2000" spc="5" dirty="0">
                <a:solidFill>
                  <a:srgbClr val="2E5496"/>
                </a:solidFill>
                <a:latin typeface="Californian FB" panose="0207040306080B030204" pitchFamily="18" charset="0"/>
                <a:cs typeface="Calibri" panose="020F0502020204030204"/>
              </a:rPr>
              <a:t>a</a:t>
            </a:r>
            <a:r>
              <a:rPr lang="it-IT" sz="2000" dirty="0">
                <a:solidFill>
                  <a:srgbClr val="2E5496"/>
                </a:solidFill>
                <a:latin typeface="Californian FB" panose="0207040306080B030204" pitchFamily="18" charset="0"/>
                <a:cs typeface="Calibri" panose="020F0502020204030204"/>
              </a:rPr>
              <a:t>liz</a:t>
            </a:r>
            <a:r>
              <a:rPr lang="it-IT" sz="2000" spc="-35" dirty="0">
                <a:solidFill>
                  <a:srgbClr val="2E5496"/>
                </a:solidFill>
                <a:latin typeface="Californian FB" panose="0207040306080B030204" pitchFamily="18" charset="0"/>
                <a:cs typeface="Calibri" panose="020F0502020204030204"/>
              </a:rPr>
              <a:t>z</a:t>
            </a:r>
            <a:r>
              <a:rPr lang="it-IT" sz="2000" dirty="0">
                <a:solidFill>
                  <a:srgbClr val="2E5496"/>
                </a:solidFill>
                <a:latin typeface="Californian FB" panose="0207040306080B030204" pitchFamily="18" charset="0"/>
                <a:cs typeface="Calibri" panose="020F0502020204030204"/>
              </a:rPr>
              <a:t>a</a:t>
            </a:r>
            <a:r>
              <a:rPr lang="it-IT" sz="2000" spc="-35" dirty="0">
                <a:solidFill>
                  <a:srgbClr val="2E5496"/>
                </a:solidFill>
                <a:latin typeface="Californian FB" panose="0207040306080B030204" pitchFamily="18" charset="0"/>
                <a:cs typeface="Calibri" panose="020F0502020204030204"/>
              </a:rPr>
              <a:t>r</a:t>
            </a:r>
            <a:r>
              <a:rPr lang="it-IT" sz="2000" dirty="0">
                <a:solidFill>
                  <a:srgbClr val="2E5496"/>
                </a:solidFill>
                <a:latin typeface="Californian FB" panose="0207040306080B030204" pitchFamily="18" charset="0"/>
                <a:cs typeface="Calibri" panose="020F0502020204030204"/>
              </a:rPr>
              <a:t>e  </a:t>
            </a:r>
            <a:r>
              <a:rPr lang="it-IT" sz="2000" spc="-5" dirty="0">
                <a:solidFill>
                  <a:srgbClr val="2E5496"/>
                </a:solidFill>
                <a:latin typeface="Californian FB" panose="0207040306080B030204" pitchFamily="18" charset="0"/>
                <a:cs typeface="Calibri" panose="020F0502020204030204"/>
              </a:rPr>
              <a:t>un </a:t>
            </a:r>
            <a:r>
              <a:rPr lang="it-IT" sz="2000" spc="-10" dirty="0">
                <a:solidFill>
                  <a:srgbClr val="2E5496"/>
                </a:solidFill>
                <a:latin typeface="Californian FB" panose="0207040306080B030204" pitchFamily="18" charset="0"/>
                <a:cs typeface="Calibri" panose="020F0502020204030204"/>
              </a:rPr>
              <a:t>ambiente</a:t>
            </a:r>
            <a:r>
              <a:rPr lang="it-IT" sz="2000" spc="-5" dirty="0">
                <a:solidFill>
                  <a:srgbClr val="2E5496"/>
                </a:solidFill>
                <a:latin typeface="Californian FB" panose="0207040306080B030204" pitchFamily="18" charset="0"/>
                <a:cs typeface="Calibri" panose="020F0502020204030204"/>
              </a:rPr>
              <a:t> di </a:t>
            </a:r>
            <a:r>
              <a:rPr lang="it-IT" sz="2000" spc="-10" dirty="0">
                <a:solidFill>
                  <a:srgbClr val="2E5496"/>
                </a:solidFill>
                <a:latin typeface="Californian FB" panose="0207040306080B030204" pitchFamily="18" charset="0"/>
                <a:cs typeface="Calibri" panose="020F0502020204030204"/>
              </a:rPr>
              <a:t>apprendimento </a:t>
            </a:r>
            <a:r>
              <a:rPr lang="it-IT" sz="2000" spc="-5" dirty="0">
                <a:solidFill>
                  <a:srgbClr val="2E5496"/>
                </a:solidFill>
                <a:latin typeface="Californian FB" panose="0207040306080B030204" pitchFamily="18" charset="0"/>
                <a:cs typeface="Calibri" panose="020F0502020204030204"/>
              </a:rPr>
              <a:t>inclusivo.</a:t>
            </a:r>
            <a:r>
              <a:rPr lang="it-IT" sz="2000" dirty="0">
                <a:latin typeface="Californian FB" panose="0207040306080B030204" pitchFamily="18" charset="0"/>
                <a:cs typeface="Calibri" panose="020F0502020204030204"/>
              </a:rPr>
              <a:t> </a:t>
            </a:r>
            <a:r>
              <a:rPr lang="it-IT" sz="2000" spc="-15" dirty="0">
                <a:solidFill>
                  <a:srgbClr val="2E5496"/>
                </a:solidFill>
                <a:latin typeface="Californian FB" panose="0207040306080B030204" pitchFamily="18" charset="0"/>
                <a:cs typeface="Calibri" panose="020F0502020204030204"/>
              </a:rPr>
              <a:t>Particolare cura </a:t>
            </a:r>
            <a:r>
              <a:rPr lang="it-IT" sz="2000" dirty="0">
                <a:solidFill>
                  <a:srgbClr val="2E5496"/>
                </a:solidFill>
                <a:latin typeface="Californian FB" panose="0207040306080B030204" pitchFamily="18" charset="0"/>
                <a:cs typeface="Calibri" panose="020F0502020204030204"/>
              </a:rPr>
              <a:t>è </a:t>
            </a:r>
            <a:r>
              <a:rPr lang="it-IT" sz="2000" spc="-10" dirty="0">
                <a:solidFill>
                  <a:srgbClr val="2E5496"/>
                </a:solidFill>
                <a:latin typeface="Californian FB" panose="0207040306080B030204" pitchFamily="18" charset="0"/>
                <a:cs typeface="Calibri" panose="020F0502020204030204"/>
              </a:rPr>
              <a:t>rivolta	</a:t>
            </a:r>
            <a:r>
              <a:rPr lang="it-IT" sz="2000" dirty="0">
                <a:solidFill>
                  <a:srgbClr val="2E5496"/>
                </a:solidFill>
                <a:latin typeface="Californian FB" panose="0207040306080B030204" pitchFamily="18" charset="0"/>
                <a:cs typeface="Calibri" panose="020F0502020204030204"/>
              </a:rPr>
              <a:t>allo </a:t>
            </a:r>
            <a:r>
              <a:rPr lang="it-IT" sz="2000" spc="-10" dirty="0">
                <a:solidFill>
                  <a:srgbClr val="2E5496"/>
                </a:solidFill>
                <a:latin typeface="Californian FB" panose="0207040306080B030204" pitchFamily="18" charset="0"/>
                <a:cs typeface="Calibri" panose="020F0502020204030204"/>
              </a:rPr>
              <a:t>sviluppo	</a:t>
            </a:r>
            <a:r>
              <a:rPr lang="it-IT" sz="2000" spc="-5" dirty="0">
                <a:solidFill>
                  <a:srgbClr val="2E5496"/>
                </a:solidFill>
                <a:latin typeface="Californian FB" panose="0207040306080B030204" pitchFamily="18" charset="0"/>
                <a:cs typeface="Calibri" panose="020F0502020204030204"/>
              </a:rPr>
              <a:t>di “</a:t>
            </a:r>
            <a:r>
              <a:rPr lang="it-IT" sz="2000" i="1" spc="-5" dirty="0">
                <a:solidFill>
                  <a:srgbClr val="2E5496"/>
                </a:solidFill>
                <a:latin typeface="Californian FB" panose="0207040306080B030204" pitchFamily="18" charset="0"/>
                <a:cs typeface="Calibri" panose="020F0502020204030204"/>
              </a:rPr>
              <a:t>processi d</a:t>
            </a:r>
            <a:r>
              <a:rPr lang="it-IT" sz="2000" i="1" dirty="0">
                <a:solidFill>
                  <a:srgbClr val="2E5496"/>
                </a:solidFill>
                <a:latin typeface="Californian FB" panose="0207040306080B030204" pitchFamily="18" charset="0"/>
                <a:cs typeface="Calibri" panose="020F0502020204030204"/>
              </a:rPr>
              <a:t>ecision</a:t>
            </a:r>
            <a:r>
              <a:rPr lang="it-IT" sz="2000" i="1" spc="-5" dirty="0">
                <a:solidFill>
                  <a:srgbClr val="2E5496"/>
                </a:solidFill>
                <a:latin typeface="Californian FB" panose="0207040306080B030204" pitchFamily="18" charset="0"/>
                <a:cs typeface="Calibri" panose="020F0502020204030204"/>
              </a:rPr>
              <a:t>al</a:t>
            </a:r>
            <a:r>
              <a:rPr lang="it-IT" sz="2000" i="1" dirty="0">
                <a:solidFill>
                  <a:srgbClr val="2E5496"/>
                </a:solidFill>
                <a:latin typeface="Californian FB" panose="0207040306080B030204" pitchFamily="18" charset="0"/>
                <a:cs typeface="Calibri" panose="020F0502020204030204"/>
              </a:rPr>
              <a:t>i </a:t>
            </a:r>
            <a:r>
              <a:rPr lang="it-IT" sz="2000" i="1" spc="-5" dirty="0">
                <a:solidFill>
                  <a:srgbClr val="2E5496"/>
                </a:solidFill>
                <a:latin typeface="Californian FB" panose="0207040306080B030204" pitchFamily="18" charset="0"/>
                <a:cs typeface="Calibri" panose="020F0502020204030204"/>
              </a:rPr>
              <a:t>sup</a:t>
            </a:r>
            <a:r>
              <a:rPr lang="it-IT" sz="2000" i="1" spc="5" dirty="0">
                <a:solidFill>
                  <a:srgbClr val="2E5496"/>
                </a:solidFill>
                <a:latin typeface="Californian FB" panose="0207040306080B030204" pitchFamily="18" charset="0"/>
                <a:cs typeface="Calibri" panose="020F0502020204030204"/>
              </a:rPr>
              <a:t>p</a:t>
            </a:r>
            <a:r>
              <a:rPr lang="it-IT" sz="2000" i="1" spc="-5" dirty="0">
                <a:solidFill>
                  <a:srgbClr val="2E5496"/>
                </a:solidFill>
                <a:latin typeface="Californian FB" panose="0207040306080B030204" pitchFamily="18" charset="0"/>
                <a:cs typeface="Calibri" panose="020F0502020204030204"/>
              </a:rPr>
              <a:t>o</a:t>
            </a:r>
            <a:r>
              <a:rPr lang="it-IT" sz="2000" i="1" spc="5" dirty="0">
                <a:solidFill>
                  <a:srgbClr val="2E5496"/>
                </a:solidFill>
                <a:latin typeface="Californian FB" panose="0207040306080B030204" pitchFamily="18" charset="0"/>
                <a:cs typeface="Calibri" panose="020F0502020204030204"/>
              </a:rPr>
              <a:t>r</a:t>
            </a:r>
            <a:r>
              <a:rPr lang="it-IT" sz="2000" i="1" spc="-40" dirty="0">
                <a:solidFill>
                  <a:srgbClr val="2E5496"/>
                </a:solidFill>
                <a:latin typeface="Californian FB" panose="0207040306080B030204" pitchFamily="18" charset="0"/>
                <a:cs typeface="Calibri" panose="020F0502020204030204"/>
              </a:rPr>
              <a:t>t</a:t>
            </a:r>
            <a:r>
              <a:rPr lang="it-IT" sz="2000" i="1" spc="-5" dirty="0">
                <a:solidFill>
                  <a:srgbClr val="2E5496"/>
                </a:solidFill>
                <a:latin typeface="Californian FB" panose="0207040306080B030204" pitchFamily="18" charset="0"/>
                <a:cs typeface="Calibri" panose="020F0502020204030204"/>
              </a:rPr>
              <a:t>at</a:t>
            </a:r>
            <a:r>
              <a:rPr lang="it-IT" sz="2000" i="1" spc="10" dirty="0">
                <a:solidFill>
                  <a:srgbClr val="2E5496"/>
                </a:solidFill>
                <a:latin typeface="Californian FB" panose="0207040306080B030204" pitchFamily="18" charset="0"/>
                <a:cs typeface="Calibri" panose="020F0502020204030204"/>
              </a:rPr>
              <a:t>i</a:t>
            </a:r>
            <a:r>
              <a:rPr lang="it-IT" sz="2000" spc="-225" dirty="0">
                <a:solidFill>
                  <a:srgbClr val="2E5496"/>
                </a:solidFill>
                <a:latin typeface="Californian FB" panose="0207040306080B030204" pitchFamily="18" charset="0"/>
                <a:cs typeface="Calibri" panose="020F0502020204030204"/>
              </a:rPr>
              <a:t>”</a:t>
            </a:r>
            <a:r>
              <a:rPr lang="it-IT" sz="2000" dirty="0">
                <a:solidFill>
                  <a:srgbClr val="2E5496"/>
                </a:solidFill>
                <a:latin typeface="Californian FB" panose="0207040306080B030204" pitchFamily="18" charset="0"/>
                <a:cs typeface="Calibri" panose="020F0502020204030204"/>
              </a:rPr>
              <a:t>, ai </a:t>
            </a:r>
            <a:r>
              <a:rPr lang="it-IT" sz="2000" spc="-5" dirty="0">
                <a:solidFill>
                  <a:srgbClr val="2E5496"/>
                </a:solidFill>
                <a:latin typeface="Californian FB" panose="0207040306080B030204" pitchFamily="18" charset="0"/>
                <a:cs typeface="Calibri" panose="020F0502020204030204"/>
              </a:rPr>
              <a:t>sens</a:t>
            </a:r>
            <a:r>
              <a:rPr lang="it-IT" sz="2000" dirty="0">
                <a:solidFill>
                  <a:srgbClr val="2E5496"/>
                </a:solidFill>
                <a:latin typeface="Californian FB" panose="0207040306080B030204" pitchFamily="18" charset="0"/>
                <a:cs typeface="Calibri" panose="020F0502020204030204"/>
              </a:rPr>
              <a:t>i </a:t>
            </a:r>
            <a:r>
              <a:rPr lang="it-IT" sz="2000" spc="-15" dirty="0">
                <a:solidFill>
                  <a:srgbClr val="2E5496"/>
                </a:solidFill>
                <a:latin typeface="Californian FB" panose="0207040306080B030204" pitchFamily="18" charset="0"/>
                <a:cs typeface="Calibri" panose="020F0502020204030204"/>
              </a:rPr>
              <a:t>d</a:t>
            </a:r>
            <a:r>
              <a:rPr lang="it-IT" sz="2000" dirty="0">
                <a:solidFill>
                  <a:srgbClr val="2E5496"/>
                </a:solidFill>
                <a:latin typeface="Californian FB" panose="0207040306080B030204" pitchFamily="18" charset="0"/>
                <a:cs typeface="Calibri" panose="020F0502020204030204"/>
              </a:rPr>
              <a:t>ella </a:t>
            </a:r>
            <a:r>
              <a:rPr lang="it-IT" sz="2000" spc="-5" dirty="0">
                <a:solidFill>
                  <a:srgbClr val="2E5496"/>
                </a:solidFill>
                <a:latin typeface="Californian FB" panose="0207040306080B030204" pitchFamily="18" charset="0"/>
                <a:cs typeface="Calibri" panose="020F0502020204030204"/>
              </a:rPr>
              <a:t>Co</a:t>
            </a:r>
            <a:r>
              <a:rPr lang="it-IT" sz="2000" spc="-40" dirty="0">
                <a:solidFill>
                  <a:srgbClr val="2E5496"/>
                </a:solidFill>
                <a:latin typeface="Californian FB" panose="0207040306080B030204" pitchFamily="18" charset="0"/>
                <a:cs typeface="Calibri" panose="020F0502020204030204"/>
              </a:rPr>
              <a:t>n</a:t>
            </a:r>
            <a:r>
              <a:rPr lang="it-IT" sz="2000" spc="-30" dirty="0">
                <a:solidFill>
                  <a:srgbClr val="2E5496"/>
                </a:solidFill>
                <a:latin typeface="Californian FB" panose="0207040306080B030204" pitchFamily="18" charset="0"/>
                <a:cs typeface="Calibri" panose="020F0502020204030204"/>
              </a:rPr>
              <a:t>v</a:t>
            </a:r>
            <a:r>
              <a:rPr lang="it-IT" sz="2000" dirty="0">
                <a:solidFill>
                  <a:srgbClr val="2E5496"/>
                </a:solidFill>
                <a:latin typeface="Californian FB" panose="0207040306080B030204" pitchFamily="18" charset="0"/>
                <a:cs typeface="Calibri" panose="020F0502020204030204"/>
              </a:rPr>
              <a:t>enzione  </a:t>
            </a:r>
            <a:r>
              <a:rPr lang="it-IT" sz="2000" spc="-5" dirty="0">
                <a:solidFill>
                  <a:srgbClr val="2E5496"/>
                </a:solidFill>
                <a:latin typeface="Californian FB" panose="0207040306080B030204" pitchFamily="18" charset="0"/>
                <a:cs typeface="Calibri" panose="020F0502020204030204"/>
              </a:rPr>
              <a:t>ONU</a:t>
            </a:r>
            <a:r>
              <a:rPr lang="it-IT" sz="2000" spc="-10" dirty="0">
                <a:solidFill>
                  <a:srgbClr val="2E5496"/>
                </a:solidFill>
                <a:latin typeface="Californian FB" panose="0207040306080B030204" pitchFamily="18" charset="0"/>
                <a:cs typeface="Calibri" panose="020F0502020204030204"/>
              </a:rPr>
              <a:t> </a:t>
            </a:r>
            <a:r>
              <a:rPr lang="it-IT" sz="2000" dirty="0">
                <a:solidFill>
                  <a:srgbClr val="2E5496"/>
                </a:solidFill>
                <a:latin typeface="Californian FB" panose="0207040306080B030204" pitchFamily="18" charset="0"/>
                <a:cs typeface="Calibri" panose="020F0502020204030204"/>
              </a:rPr>
              <a:t>(CRPD).</a:t>
            </a:r>
            <a:endParaRPr lang="it-IT" sz="2000" dirty="0">
              <a:latin typeface="Californian FB" panose="0207040306080B030204" pitchFamily="18" charset="0"/>
              <a:cs typeface="Calibri" panose="020F0502020204030204"/>
            </a:endParaRPr>
          </a:p>
        </p:txBody>
      </p:sp>
      <p:sp>
        <p:nvSpPr>
          <p:cNvPr id="3" name="CasellaDiTesto 2"/>
          <p:cNvSpPr txBox="1"/>
          <p:nvPr/>
        </p:nvSpPr>
        <p:spPr>
          <a:xfrm>
            <a:off x="470453" y="5163191"/>
            <a:ext cx="11211502" cy="1015663"/>
          </a:xfrm>
          <a:prstGeom prst="rect">
            <a:avLst/>
          </a:prstGeom>
          <a:solidFill>
            <a:schemeClr val="accent3">
              <a:lumMod val="40000"/>
              <a:lumOff val="60000"/>
            </a:schemeClr>
          </a:solidFill>
        </p:spPr>
        <p:txBody>
          <a:bodyPr wrap="square" rtlCol="0">
            <a:spAutoFit/>
          </a:bodyPr>
          <a:lstStyle/>
          <a:p>
            <a:pPr algn="just"/>
            <a:r>
              <a:rPr lang="it-IT" sz="2000" b="1" dirty="0">
                <a:solidFill>
                  <a:schemeClr val="tx2"/>
                </a:solidFill>
                <a:latin typeface="Californian FB" panose="0207040306080B030204" pitchFamily="18" charset="0"/>
              </a:rPr>
              <a:t>I</a:t>
            </a:r>
            <a:r>
              <a:rPr lang="it-IT" sz="2000" b="1" i="0" dirty="0">
                <a:solidFill>
                  <a:schemeClr val="tx2"/>
                </a:solidFill>
                <a:effectLst/>
                <a:latin typeface="Californian FB" panose="0207040306080B030204" pitchFamily="18" charset="0"/>
              </a:rPr>
              <a:t>l diritto all’</a:t>
            </a:r>
            <a:r>
              <a:rPr lang="it-IT" sz="2000" b="1" i="0" dirty="0" err="1">
                <a:solidFill>
                  <a:schemeClr val="tx2"/>
                </a:solidFill>
                <a:effectLst/>
                <a:latin typeface="Californian FB" panose="0207040306080B030204" pitchFamily="18" charset="0"/>
              </a:rPr>
              <a:t>autoderminazione</a:t>
            </a:r>
            <a:r>
              <a:rPr lang="it-IT" sz="2000" b="1" i="0" dirty="0">
                <a:solidFill>
                  <a:schemeClr val="tx2"/>
                </a:solidFill>
                <a:effectLst/>
                <a:latin typeface="Californian FB" panose="0207040306080B030204" pitchFamily="18" charset="0"/>
              </a:rPr>
              <a:t> ed alla partecipazione è sancito dalla Convenzione Onu.</a:t>
            </a:r>
            <a:endParaRPr lang="it-IT" sz="2000" b="1" i="0" dirty="0">
              <a:solidFill>
                <a:schemeClr val="tx2"/>
              </a:solidFill>
              <a:effectLst/>
              <a:latin typeface="Californian FB" panose="0207040306080B030204" pitchFamily="18" charset="0"/>
            </a:endParaRPr>
          </a:p>
          <a:p>
            <a:pPr algn="just"/>
            <a:r>
              <a:rPr lang="it-IT" sz="2000" b="1" i="0" dirty="0">
                <a:solidFill>
                  <a:schemeClr val="tx2"/>
                </a:solidFill>
                <a:effectLst/>
                <a:latin typeface="Californian FB" panose="0207040306080B030204" pitchFamily="18" charset="0"/>
              </a:rPr>
              <a:t>Essere in grado di prendere decisioni e sentirsi responsabili per esse è centrale per la propria autostima e strumentale a come le persone percepiscono la propria qualità di vita.</a:t>
            </a:r>
            <a:endParaRPr lang="it-IT" sz="2000" dirty="0">
              <a:solidFill>
                <a:schemeClr val="tx2"/>
              </a:solidFill>
              <a:latin typeface="Californian FB" panose="0207040306080B030204" pitchFamily="18" charset="0"/>
            </a:endParaRPr>
          </a:p>
        </p:txBody>
      </p:sp>
      <p:sp>
        <p:nvSpPr>
          <p:cNvPr id="4" name="Segnaposto piè di pagina 3"/>
          <p:cNvSpPr>
            <a:spLocks noGrp="1"/>
          </p:cNvSpPr>
          <p:nvPr>
            <p:ph type="ftr" sz="quarter" idx="11"/>
          </p:nvPr>
        </p:nvSpPr>
        <p:spPr>
          <a:xfrm>
            <a:off x="1" y="6434970"/>
            <a:ext cx="940904" cy="365125"/>
          </a:xfrm>
        </p:spPr>
        <p:txBody>
          <a:bodyPr/>
          <a:lstStyle/>
          <a:p>
            <a:r>
              <a:rPr lang="en-US"/>
              <a:t>Roberta Tardi</a:t>
            </a:r>
            <a:endParaRPr lang="en-US" dirty="0"/>
          </a:p>
        </p:txBody>
      </p:sp>
      <p:pic>
        <p:nvPicPr>
          <p:cNvPr id="8196" name="Picture 4" descr="Nuovi ambienti di apprendimento, dal 2 al 4 marzo arriva il workshop  europeo di eTwinning - eTwinning Itali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17914" y="3640143"/>
            <a:ext cx="6639338" cy="1350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04191" y="1193119"/>
            <a:ext cx="11383618" cy="3895938"/>
          </a:xfrm>
          <a:prstGeom prst="rect">
            <a:avLst/>
          </a:prstGeom>
          <a:solidFill>
            <a:schemeClr val="bg2">
              <a:lumMod val="40000"/>
              <a:lumOff val="60000"/>
            </a:schemeClr>
          </a:solidFill>
        </p:spPr>
        <p:txBody>
          <a:bodyPr wrap="square">
            <a:spAutoFit/>
          </a:bodyPr>
          <a:lstStyle/>
          <a:p>
            <a:pPr marL="11430" marR="124460" defTabSz="829310">
              <a:lnSpc>
                <a:spcPts val="1960"/>
              </a:lnSpc>
              <a:spcBef>
                <a:spcPts val="945"/>
              </a:spcBef>
            </a:pPr>
            <a:r>
              <a:rPr lang="it-IT" sz="1800" spc="-5" dirty="0">
                <a:solidFill>
                  <a:schemeClr val="accent1">
                    <a:lumMod val="75000"/>
                  </a:schemeClr>
                </a:solidFill>
                <a:latin typeface="Californian FB" panose="0207040306080B030204" pitchFamily="18" charset="0"/>
                <a:cs typeface="Segoe UI" panose="020B0502040204020203"/>
              </a:rPr>
              <a:t>Si</a:t>
            </a:r>
            <a:r>
              <a:rPr lang="it-IT" sz="1800" spc="5" dirty="0">
                <a:solidFill>
                  <a:schemeClr val="accent1">
                    <a:lumMod val="75000"/>
                  </a:schemeClr>
                </a:solidFill>
                <a:latin typeface="Californian FB" panose="0207040306080B030204" pitchFamily="18" charset="0"/>
                <a:cs typeface="Segoe UI" panose="020B0502040204020203"/>
              </a:rPr>
              <a:t> </a:t>
            </a:r>
            <a:r>
              <a:rPr lang="it-IT" sz="1800" dirty="0">
                <a:solidFill>
                  <a:schemeClr val="accent1">
                    <a:lumMod val="75000"/>
                  </a:schemeClr>
                </a:solidFill>
                <a:latin typeface="Californian FB" panose="0207040306080B030204" pitchFamily="18" charset="0"/>
                <a:cs typeface="Segoe UI" panose="020B0502040204020203"/>
              </a:rPr>
              <a:t>passa</a:t>
            </a:r>
            <a:r>
              <a:rPr lang="it-IT" sz="1800" spc="-14" dirty="0">
                <a:solidFill>
                  <a:schemeClr val="accent1">
                    <a:lumMod val="75000"/>
                  </a:schemeClr>
                </a:solidFill>
                <a:latin typeface="Californian FB" panose="0207040306080B030204" pitchFamily="18" charset="0"/>
                <a:cs typeface="Segoe UI" panose="020B0502040204020203"/>
              </a:rPr>
              <a:t> </a:t>
            </a:r>
            <a:r>
              <a:rPr lang="it-IT" sz="1800" dirty="0">
                <a:solidFill>
                  <a:schemeClr val="accent1">
                    <a:lumMod val="75000"/>
                  </a:schemeClr>
                </a:solidFill>
                <a:latin typeface="Californian FB" panose="0207040306080B030204" pitchFamily="18" charset="0"/>
                <a:cs typeface="Segoe UI" panose="020B0502040204020203"/>
              </a:rPr>
              <a:t>a </a:t>
            </a:r>
            <a:r>
              <a:rPr lang="it-IT" sz="1800" spc="-5" dirty="0">
                <a:solidFill>
                  <a:schemeClr val="accent1">
                    <a:lumMod val="75000"/>
                  </a:schemeClr>
                </a:solidFill>
                <a:latin typeface="Californian FB" panose="0207040306080B030204" pitchFamily="18" charset="0"/>
                <a:cs typeface="Segoe UI" panose="020B0502040204020203"/>
              </a:rPr>
              <a:t>interpretare</a:t>
            </a:r>
            <a:r>
              <a:rPr lang="it-IT" sz="1800" spc="14" dirty="0">
                <a:solidFill>
                  <a:schemeClr val="accent1">
                    <a:lumMod val="75000"/>
                  </a:schemeClr>
                </a:solidFill>
                <a:latin typeface="Californian FB" panose="0207040306080B030204" pitchFamily="18" charset="0"/>
                <a:cs typeface="Segoe UI" panose="020B0502040204020203"/>
              </a:rPr>
              <a:t> </a:t>
            </a:r>
            <a:r>
              <a:rPr lang="it-IT" sz="1800" spc="-5" dirty="0">
                <a:solidFill>
                  <a:schemeClr val="accent1">
                    <a:lumMod val="75000"/>
                  </a:schemeClr>
                </a:solidFill>
                <a:latin typeface="Californian FB" panose="0207040306080B030204" pitchFamily="18" charset="0"/>
                <a:cs typeface="Segoe UI" panose="020B0502040204020203"/>
              </a:rPr>
              <a:t>la</a:t>
            </a:r>
            <a:r>
              <a:rPr lang="it-IT" sz="1800" spc="9" dirty="0">
                <a:solidFill>
                  <a:schemeClr val="accent1">
                    <a:lumMod val="75000"/>
                  </a:schemeClr>
                </a:solidFill>
                <a:latin typeface="Californian FB" panose="0207040306080B030204" pitchFamily="18" charset="0"/>
                <a:cs typeface="Segoe UI" panose="020B0502040204020203"/>
              </a:rPr>
              <a:t> </a:t>
            </a:r>
            <a:r>
              <a:rPr lang="it-IT" sz="1800" spc="-5" dirty="0">
                <a:solidFill>
                  <a:schemeClr val="accent1">
                    <a:lumMod val="75000"/>
                  </a:schemeClr>
                </a:solidFill>
                <a:latin typeface="Californian FB" panose="0207040306080B030204" pitchFamily="18" charset="0"/>
                <a:cs typeface="Segoe UI" panose="020B0502040204020203"/>
              </a:rPr>
              <a:t>dimensione</a:t>
            </a:r>
            <a:r>
              <a:rPr lang="it-IT" sz="1800" spc="14" dirty="0">
                <a:solidFill>
                  <a:schemeClr val="accent1">
                    <a:lumMod val="75000"/>
                  </a:schemeClr>
                </a:solidFill>
                <a:latin typeface="Californian FB" panose="0207040306080B030204" pitchFamily="18" charset="0"/>
                <a:cs typeface="Segoe UI" panose="020B0502040204020203"/>
              </a:rPr>
              <a:t> </a:t>
            </a:r>
            <a:r>
              <a:rPr lang="it-IT" sz="1800" dirty="0">
                <a:solidFill>
                  <a:schemeClr val="accent1">
                    <a:lumMod val="75000"/>
                  </a:schemeClr>
                </a:solidFill>
                <a:latin typeface="Californian FB" panose="0207040306080B030204" pitchFamily="18" charset="0"/>
                <a:cs typeface="Segoe UI" panose="020B0502040204020203"/>
              </a:rPr>
              <a:t>di vita</a:t>
            </a:r>
            <a:r>
              <a:rPr lang="it-IT" sz="1800" spc="5" dirty="0">
                <a:solidFill>
                  <a:schemeClr val="accent1">
                    <a:lumMod val="75000"/>
                  </a:schemeClr>
                </a:solidFill>
                <a:latin typeface="Californian FB" panose="0207040306080B030204" pitchFamily="18" charset="0"/>
                <a:cs typeface="Segoe UI" panose="020B0502040204020203"/>
              </a:rPr>
              <a:t> </a:t>
            </a:r>
            <a:r>
              <a:rPr lang="it-IT" sz="1800" spc="-5" dirty="0">
                <a:solidFill>
                  <a:schemeClr val="accent1">
                    <a:lumMod val="75000"/>
                  </a:schemeClr>
                </a:solidFill>
                <a:latin typeface="Californian FB" panose="0207040306080B030204" pitchFamily="18" charset="0"/>
                <a:cs typeface="Segoe UI" panose="020B0502040204020203"/>
              </a:rPr>
              <a:t>dell’alunno</a:t>
            </a:r>
            <a:r>
              <a:rPr lang="it-IT" sz="1800" spc="23" dirty="0">
                <a:solidFill>
                  <a:schemeClr val="accent1">
                    <a:lumMod val="75000"/>
                  </a:schemeClr>
                </a:solidFill>
                <a:latin typeface="Californian FB" panose="0207040306080B030204" pitchFamily="18" charset="0"/>
                <a:cs typeface="Segoe UI" panose="020B0502040204020203"/>
              </a:rPr>
              <a:t> </a:t>
            </a:r>
            <a:r>
              <a:rPr lang="it-IT" sz="1800" spc="-5" dirty="0">
                <a:solidFill>
                  <a:schemeClr val="accent1">
                    <a:lumMod val="75000"/>
                  </a:schemeClr>
                </a:solidFill>
                <a:latin typeface="Californian FB" panose="0207040306080B030204" pitchFamily="18" charset="0"/>
                <a:cs typeface="Segoe UI" panose="020B0502040204020203"/>
              </a:rPr>
              <a:t>secondo</a:t>
            </a:r>
            <a:r>
              <a:rPr lang="it-IT" sz="1800" spc="5" dirty="0">
                <a:solidFill>
                  <a:schemeClr val="accent1">
                    <a:lumMod val="75000"/>
                  </a:schemeClr>
                </a:solidFill>
                <a:latin typeface="Californian FB" panose="0207040306080B030204" pitchFamily="18" charset="0"/>
                <a:cs typeface="Segoe UI" panose="020B0502040204020203"/>
              </a:rPr>
              <a:t> </a:t>
            </a:r>
            <a:r>
              <a:rPr lang="it-IT" sz="1800" dirty="0">
                <a:solidFill>
                  <a:schemeClr val="accent1">
                    <a:lumMod val="75000"/>
                  </a:schemeClr>
                </a:solidFill>
                <a:latin typeface="Californian FB" panose="0207040306080B030204" pitchFamily="18" charset="0"/>
                <a:cs typeface="Segoe UI" panose="020B0502040204020203"/>
              </a:rPr>
              <a:t>una</a:t>
            </a:r>
            <a:r>
              <a:rPr lang="it-IT" sz="1800" spc="27" dirty="0">
                <a:solidFill>
                  <a:schemeClr val="accent1">
                    <a:lumMod val="75000"/>
                  </a:schemeClr>
                </a:solidFill>
                <a:latin typeface="Californian FB" panose="0207040306080B030204" pitchFamily="18" charset="0"/>
                <a:cs typeface="Segoe UI" panose="020B0502040204020203"/>
              </a:rPr>
              <a:t> </a:t>
            </a:r>
            <a:r>
              <a:rPr lang="it-IT" sz="1800" dirty="0">
                <a:solidFill>
                  <a:schemeClr val="accent1">
                    <a:lumMod val="75000"/>
                  </a:schemeClr>
                </a:solidFill>
                <a:latin typeface="Californian FB" panose="0207040306080B030204" pitchFamily="18" charset="0"/>
                <a:cs typeface="Segoe UI" panose="020B0502040204020203"/>
              </a:rPr>
              <a:t>prospettiva </a:t>
            </a:r>
            <a:r>
              <a:rPr lang="it-IT" sz="1800" spc="-485" dirty="0">
                <a:solidFill>
                  <a:schemeClr val="accent1">
                    <a:lumMod val="75000"/>
                  </a:schemeClr>
                </a:solidFill>
                <a:latin typeface="Californian FB" panose="0207040306080B030204" pitchFamily="18" charset="0"/>
                <a:cs typeface="Segoe UI" panose="020B0502040204020203"/>
              </a:rPr>
              <a:t> </a:t>
            </a:r>
            <a:r>
              <a:rPr lang="it-IT" sz="1800" spc="-5" dirty="0">
                <a:solidFill>
                  <a:schemeClr val="accent1">
                    <a:lumMod val="75000"/>
                  </a:schemeClr>
                </a:solidFill>
                <a:latin typeface="Californian FB" panose="0207040306080B030204" pitchFamily="18" charset="0"/>
                <a:cs typeface="Segoe UI" panose="020B0502040204020203"/>
              </a:rPr>
              <a:t>sistemica,</a:t>
            </a:r>
            <a:r>
              <a:rPr lang="it-IT" sz="1800" spc="-9" dirty="0">
                <a:solidFill>
                  <a:schemeClr val="accent1">
                    <a:lumMod val="75000"/>
                  </a:schemeClr>
                </a:solidFill>
                <a:latin typeface="Californian FB" panose="0207040306080B030204" pitchFamily="18" charset="0"/>
                <a:cs typeface="Segoe UI" panose="020B0502040204020203"/>
              </a:rPr>
              <a:t> </a:t>
            </a:r>
            <a:r>
              <a:rPr lang="it-IT" sz="1800" spc="-5" dirty="0">
                <a:solidFill>
                  <a:schemeClr val="accent1">
                    <a:lumMod val="75000"/>
                  </a:schemeClr>
                </a:solidFill>
                <a:latin typeface="Californian FB" panose="0207040306080B030204" pitchFamily="18" charset="0"/>
                <a:cs typeface="Segoe UI" panose="020B0502040204020203"/>
              </a:rPr>
              <a:t>in</a:t>
            </a:r>
            <a:r>
              <a:rPr lang="it-IT" sz="1800" spc="9" dirty="0">
                <a:solidFill>
                  <a:schemeClr val="accent1">
                    <a:lumMod val="75000"/>
                  </a:schemeClr>
                </a:solidFill>
                <a:latin typeface="Californian FB" panose="0207040306080B030204" pitchFamily="18" charset="0"/>
                <a:cs typeface="Segoe UI" panose="020B0502040204020203"/>
              </a:rPr>
              <a:t> </a:t>
            </a:r>
            <a:r>
              <a:rPr lang="it-IT" sz="1800" dirty="0">
                <a:solidFill>
                  <a:schemeClr val="accent1">
                    <a:lumMod val="75000"/>
                  </a:schemeClr>
                </a:solidFill>
                <a:latin typeface="Californian FB" panose="0207040306080B030204" pitchFamily="18" charset="0"/>
                <a:cs typeface="Segoe UI" panose="020B0502040204020203"/>
              </a:rPr>
              <a:t>termini</a:t>
            </a:r>
            <a:r>
              <a:rPr lang="it-IT" sz="1800" spc="9" dirty="0">
                <a:solidFill>
                  <a:schemeClr val="accent1">
                    <a:lumMod val="75000"/>
                  </a:schemeClr>
                </a:solidFill>
                <a:latin typeface="Californian FB" panose="0207040306080B030204" pitchFamily="18" charset="0"/>
                <a:cs typeface="Segoe UI" panose="020B0502040204020203"/>
              </a:rPr>
              <a:t> </a:t>
            </a:r>
            <a:r>
              <a:rPr lang="it-IT" sz="1800" dirty="0">
                <a:solidFill>
                  <a:schemeClr val="accent1">
                    <a:lumMod val="75000"/>
                  </a:schemeClr>
                </a:solidFill>
                <a:latin typeface="Californian FB" panose="0207040306080B030204" pitchFamily="18" charset="0"/>
                <a:cs typeface="Segoe UI" panose="020B0502040204020203"/>
              </a:rPr>
              <a:t>di barriere</a:t>
            </a:r>
            <a:r>
              <a:rPr lang="it-IT" sz="1800" spc="9" dirty="0">
                <a:solidFill>
                  <a:schemeClr val="accent1">
                    <a:lumMod val="75000"/>
                  </a:schemeClr>
                </a:solidFill>
                <a:latin typeface="Californian FB" panose="0207040306080B030204" pitchFamily="18" charset="0"/>
                <a:cs typeface="Segoe UI" panose="020B0502040204020203"/>
              </a:rPr>
              <a:t> </a:t>
            </a:r>
            <a:r>
              <a:rPr lang="it-IT" sz="1800" dirty="0">
                <a:solidFill>
                  <a:schemeClr val="accent1">
                    <a:lumMod val="75000"/>
                  </a:schemeClr>
                </a:solidFill>
                <a:latin typeface="Californian FB" panose="0207040306080B030204" pitchFamily="18" charset="0"/>
                <a:cs typeface="Segoe UI" panose="020B0502040204020203"/>
              </a:rPr>
              <a:t>e</a:t>
            </a:r>
            <a:r>
              <a:rPr lang="it-IT" sz="1800" spc="5" dirty="0">
                <a:solidFill>
                  <a:schemeClr val="accent1">
                    <a:lumMod val="75000"/>
                  </a:schemeClr>
                </a:solidFill>
                <a:latin typeface="Californian FB" panose="0207040306080B030204" pitchFamily="18" charset="0"/>
                <a:cs typeface="Segoe UI" panose="020B0502040204020203"/>
              </a:rPr>
              <a:t> </a:t>
            </a:r>
            <a:r>
              <a:rPr lang="it-IT" sz="1800" spc="-5" dirty="0">
                <a:solidFill>
                  <a:schemeClr val="accent1">
                    <a:lumMod val="75000"/>
                  </a:schemeClr>
                </a:solidFill>
                <a:latin typeface="Californian FB" panose="0207040306080B030204" pitchFamily="18" charset="0"/>
                <a:cs typeface="Segoe UI" panose="020B0502040204020203"/>
              </a:rPr>
              <a:t>facilitatori.</a:t>
            </a:r>
            <a:endParaRPr lang="it-IT" sz="1800" dirty="0">
              <a:solidFill>
                <a:schemeClr val="accent1">
                  <a:lumMod val="75000"/>
                </a:schemeClr>
              </a:solidFill>
              <a:latin typeface="Californian FB" panose="0207040306080B030204" pitchFamily="18" charset="0"/>
              <a:cs typeface="Segoe UI" panose="020B0502040204020203"/>
            </a:endParaRPr>
          </a:p>
          <a:p>
            <a:pPr marL="11430" defTabSz="829310">
              <a:spcBef>
                <a:spcPts val="1205"/>
              </a:spcBef>
            </a:pPr>
            <a:r>
              <a:rPr lang="it-IT" sz="1800" spc="-5" dirty="0">
                <a:solidFill>
                  <a:schemeClr val="accent1">
                    <a:lumMod val="75000"/>
                  </a:schemeClr>
                </a:solidFill>
                <a:latin typeface="Californian FB" panose="0207040306080B030204" pitchFamily="18" charset="0"/>
                <a:cs typeface="Segoe UI" panose="020B0502040204020203"/>
              </a:rPr>
              <a:t>Dove</a:t>
            </a:r>
            <a:r>
              <a:rPr lang="it-IT" sz="1800" spc="-9" dirty="0">
                <a:solidFill>
                  <a:schemeClr val="accent1">
                    <a:lumMod val="75000"/>
                  </a:schemeClr>
                </a:solidFill>
                <a:latin typeface="Californian FB" panose="0207040306080B030204" pitchFamily="18" charset="0"/>
                <a:cs typeface="Segoe UI" panose="020B0502040204020203"/>
              </a:rPr>
              <a:t> </a:t>
            </a:r>
            <a:r>
              <a:rPr lang="it-IT" sz="1800" dirty="0">
                <a:solidFill>
                  <a:schemeClr val="accent1">
                    <a:lumMod val="75000"/>
                  </a:schemeClr>
                </a:solidFill>
                <a:latin typeface="Californian FB" panose="0207040306080B030204" pitchFamily="18" charset="0"/>
                <a:cs typeface="Segoe UI" panose="020B0502040204020203"/>
              </a:rPr>
              <a:t>guardo?</a:t>
            </a:r>
            <a:r>
              <a:rPr lang="it-IT" sz="1800" spc="-14" dirty="0">
                <a:solidFill>
                  <a:schemeClr val="accent1">
                    <a:lumMod val="75000"/>
                  </a:schemeClr>
                </a:solidFill>
                <a:latin typeface="Californian FB" panose="0207040306080B030204" pitchFamily="18" charset="0"/>
                <a:cs typeface="Segoe UI" panose="020B0502040204020203"/>
              </a:rPr>
              <a:t> </a:t>
            </a:r>
            <a:r>
              <a:rPr lang="it-IT" sz="1800" spc="-5" dirty="0">
                <a:solidFill>
                  <a:schemeClr val="accent1">
                    <a:lumMod val="75000"/>
                  </a:schemeClr>
                </a:solidFill>
                <a:latin typeface="Californian FB" panose="0207040306080B030204" pitchFamily="18" charset="0"/>
                <a:cs typeface="Segoe UI" panose="020B0502040204020203"/>
              </a:rPr>
              <a:t>Che</a:t>
            </a:r>
            <a:r>
              <a:rPr lang="it-IT" sz="1800" spc="-9" dirty="0">
                <a:solidFill>
                  <a:schemeClr val="accent1">
                    <a:lumMod val="75000"/>
                  </a:schemeClr>
                </a:solidFill>
                <a:latin typeface="Californian FB" panose="0207040306080B030204" pitchFamily="18" charset="0"/>
                <a:cs typeface="Segoe UI" panose="020B0502040204020203"/>
              </a:rPr>
              <a:t> </a:t>
            </a:r>
            <a:r>
              <a:rPr lang="it-IT" sz="1800" dirty="0">
                <a:solidFill>
                  <a:schemeClr val="accent1">
                    <a:lumMod val="75000"/>
                  </a:schemeClr>
                </a:solidFill>
                <a:latin typeface="Californian FB" panose="0207040306080B030204" pitchFamily="18" charset="0"/>
                <a:cs typeface="Segoe UI" panose="020B0502040204020203"/>
              </a:rPr>
              <a:t>cosa</a:t>
            </a:r>
            <a:r>
              <a:rPr lang="it-IT" sz="1800" spc="-5" dirty="0">
                <a:solidFill>
                  <a:schemeClr val="accent1">
                    <a:lumMod val="75000"/>
                  </a:schemeClr>
                </a:solidFill>
                <a:latin typeface="Californian FB" panose="0207040306080B030204" pitchFamily="18" charset="0"/>
                <a:cs typeface="Segoe UI" panose="020B0502040204020203"/>
              </a:rPr>
              <a:t> </a:t>
            </a:r>
            <a:r>
              <a:rPr lang="it-IT" sz="1800" dirty="0">
                <a:solidFill>
                  <a:schemeClr val="accent1">
                    <a:lumMod val="75000"/>
                  </a:schemeClr>
                </a:solidFill>
                <a:latin typeface="Californian FB" panose="0207040306080B030204" pitchFamily="18" charset="0"/>
                <a:cs typeface="Segoe UI" panose="020B0502040204020203"/>
              </a:rPr>
              <a:t>guardo?</a:t>
            </a:r>
            <a:endParaRPr lang="it-IT" sz="1800" dirty="0">
              <a:solidFill>
                <a:schemeClr val="accent1">
                  <a:lumMod val="75000"/>
                </a:schemeClr>
              </a:solidFill>
              <a:latin typeface="Californian FB" panose="0207040306080B030204" pitchFamily="18" charset="0"/>
              <a:cs typeface="Segoe UI" panose="020B0502040204020203"/>
            </a:endParaRPr>
          </a:p>
          <a:p>
            <a:pPr marL="11430" marR="4445" defTabSz="829310">
              <a:lnSpc>
                <a:spcPts val="1960"/>
              </a:lnSpc>
              <a:spcBef>
                <a:spcPts val="1475"/>
              </a:spcBef>
            </a:pPr>
            <a:r>
              <a:rPr lang="it-IT" sz="1800" spc="-5" dirty="0">
                <a:solidFill>
                  <a:schemeClr val="accent1">
                    <a:lumMod val="75000"/>
                  </a:schemeClr>
                </a:solidFill>
                <a:latin typeface="Californian FB" panose="0207040306080B030204" pitchFamily="18" charset="0"/>
                <a:cs typeface="Segoe UI" panose="020B0502040204020203"/>
              </a:rPr>
              <a:t>«Individuare</a:t>
            </a:r>
            <a:r>
              <a:rPr lang="it-IT" sz="1800" spc="23" dirty="0">
                <a:solidFill>
                  <a:schemeClr val="accent1">
                    <a:lumMod val="75000"/>
                  </a:schemeClr>
                </a:solidFill>
                <a:latin typeface="Californian FB" panose="0207040306080B030204" pitchFamily="18" charset="0"/>
                <a:cs typeface="Segoe UI" panose="020B0502040204020203"/>
              </a:rPr>
              <a:t> </a:t>
            </a:r>
            <a:r>
              <a:rPr lang="it-IT" sz="1800" spc="-5" dirty="0">
                <a:solidFill>
                  <a:schemeClr val="accent1">
                    <a:lumMod val="75000"/>
                  </a:schemeClr>
                </a:solidFill>
                <a:latin typeface="Californian FB" panose="0207040306080B030204" pitchFamily="18" charset="0"/>
                <a:cs typeface="Segoe UI" panose="020B0502040204020203"/>
              </a:rPr>
              <a:t>gli</a:t>
            </a:r>
            <a:r>
              <a:rPr lang="it-IT" sz="1800" spc="9" dirty="0">
                <a:solidFill>
                  <a:schemeClr val="accent1">
                    <a:lumMod val="75000"/>
                  </a:schemeClr>
                </a:solidFill>
                <a:latin typeface="Californian FB" panose="0207040306080B030204" pitchFamily="18" charset="0"/>
                <a:cs typeface="Segoe UI" panose="020B0502040204020203"/>
              </a:rPr>
              <a:t> </a:t>
            </a:r>
            <a:r>
              <a:rPr lang="it-IT" sz="1800" dirty="0">
                <a:solidFill>
                  <a:schemeClr val="accent1">
                    <a:lumMod val="75000"/>
                  </a:schemeClr>
                </a:solidFill>
                <a:latin typeface="Californian FB" panose="0207040306080B030204" pitchFamily="18" charset="0"/>
                <a:cs typeface="Segoe UI" panose="020B0502040204020203"/>
              </a:rPr>
              <a:t>elementi</a:t>
            </a:r>
            <a:r>
              <a:rPr lang="it-IT" sz="1800" spc="14" dirty="0">
                <a:solidFill>
                  <a:schemeClr val="accent1">
                    <a:lumMod val="75000"/>
                  </a:schemeClr>
                </a:solidFill>
                <a:latin typeface="Californian FB" panose="0207040306080B030204" pitchFamily="18" charset="0"/>
                <a:cs typeface="Segoe UI" panose="020B0502040204020203"/>
              </a:rPr>
              <a:t> </a:t>
            </a:r>
            <a:r>
              <a:rPr lang="it-IT" sz="1800" dirty="0">
                <a:solidFill>
                  <a:schemeClr val="accent1">
                    <a:lumMod val="75000"/>
                  </a:schemeClr>
                </a:solidFill>
                <a:latin typeface="Californian FB" panose="0207040306080B030204" pitchFamily="18" charset="0"/>
                <a:cs typeface="Segoe UI" panose="020B0502040204020203"/>
              </a:rPr>
              <a:t>che</a:t>
            </a:r>
            <a:r>
              <a:rPr lang="it-IT" sz="1800" spc="14" dirty="0">
                <a:solidFill>
                  <a:schemeClr val="accent1">
                    <a:lumMod val="75000"/>
                  </a:schemeClr>
                </a:solidFill>
                <a:latin typeface="Californian FB" panose="0207040306080B030204" pitchFamily="18" charset="0"/>
                <a:cs typeface="Segoe UI" panose="020B0502040204020203"/>
              </a:rPr>
              <a:t> </a:t>
            </a:r>
            <a:r>
              <a:rPr lang="it-IT" sz="1800" dirty="0">
                <a:solidFill>
                  <a:schemeClr val="accent1">
                    <a:lumMod val="75000"/>
                  </a:schemeClr>
                </a:solidFill>
                <a:latin typeface="Californian FB" panose="0207040306080B030204" pitchFamily="18" charset="0"/>
                <a:cs typeface="Segoe UI" panose="020B0502040204020203"/>
              </a:rPr>
              <a:t>possono</a:t>
            </a:r>
            <a:r>
              <a:rPr lang="it-IT" sz="1800" spc="-5" dirty="0">
                <a:solidFill>
                  <a:schemeClr val="accent1">
                    <a:lumMod val="75000"/>
                  </a:schemeClr>
                </a:solidFill>
                <a:latin typeface="Californian FB" panose="0207040306080B030204" pitchFamily="18" charset="0"/>
                <a:cs typeface="Segoe UI" panose="020B0502040204020203"/>
              </a:rPr>
              <a:t> </a:t>
            </a:r>
            <a:r>
              <a:rPr lang="it-IT" sz="1800" dirty="0">
                <a:solidFill>
                  <a:schemeClr val="accent1">
                    <a:lumMod val="75000"/>
                  </a:schemeClr>
                </a:solidFill>
                <a:latin typeface="Californian FB" panose="0207040306080B030204" pitchFamily="18" charset="0"/>
                <a:cs typeface="Segoe UI" panose="020B0502040204020203"/>
              </a:rPr>
              <a:t>essere</a:t>
            </a:r>
            <a:r>
              <a:rPr lang="it-IT" sz="1800" spc="5" dirty="0">
                <a:solidFill>
                  <a:schemeClr val="accent1">
                    <a:lumMod val="75000"/>
                  </a:schemeClr>
                </a:solidFill>
                <a:latin typeface="Californian FB" panose="0207040306080B030204" pitchFamily="18" charset="0"/>
                <a:cs typeface="Segoe UI" panose="020B0502040204020203"/>
              </a:rPr>
              <a:t> </a:t>
            </a:r>
            <a:r>
              <a:rPr lang="it-IT" sz="1800" spc="-5" dirty="0">
                <a:solidFill>
                  <a:schemeClr val="accent1">
                    <a:lumMod val="75000"/>
                  </a:schemeClr>
                </a:solidFill>
                <a:latin typeface="Californian FB" panose="0207040306080B030204" pitchFamily="18" charset="0"/>
                <a:cs typeface="Segoe UI" panose="020B0502040204020203"/>
              </a:rPr>
              <a:t>facilitatori</a:t>
            </a:r>
            <a:r>
              <a:rPr lang="it-IT" sz="1800" dirty="0">
                <a:solidFill>
                  <a:schemeClr val="accent1">
                    <a:lumMod val="75000"/>
                  </a:schemeClr>
                </a:solidFill>
                <a:latin typeface="Californian FB" panose="0207040306080B030204" pitchFamily="18" charset="0"/>
                <a:cs typeface="Segoe UI" panose="020B0502040204020203"/>
              </a:rPr>
              <a:t> </a:t>
            </a:r>
            <a:r>
              <a:rPr lang="it-IT" sz="1800" spc="-5" dirty="0">
                <a:solidFill>
                  <a:schemeClr val="accent1">
                    <a:lumMod val="75000"/>
                  </a:schemeClr>
                </a:solidFill>
                <a:latin typeface="Californian FB" panose="0207040306080B030204" pitchFamily="18" charset="0"/>
                <a:cs typeface="Segoe UI" panose="020B0502040204020203"/>
              </a:rPr>
              <a:t>da </a:t>
            </a:r>
            <a:r>
              <a:rPr lang="it-IT" sz="1800" dirty="0">
                <a:solidFill>
                  <a:schemeClr val="accent1">
                    <a:lumMod val="75000"/>
                  </a:schemeClr>
                </a:solidFill>
                <a:latin typeface="Californian FB" panose="0207040306080B030204" pitchFamily="18" charset="0"/>
                <a:cs typeface="Segoe UI" panose="020B0502040204020203"/>
              </a:rPr>
              <a:t>valorizzare</a:t>
            </a:r>
            <a:r>
              <a:rPr lang="it-IT" sz="1800" spc="-9" dirty="0">
                <a:solidFill>
                  <a:schemeClr val="accent1">
                    <a:lumMod val="75000"/>
                  </a:schemeClr>
                </a:solidFill>
                <a:latin typeface="Californian FB" panose="0207040306080B030204" pitchFamily="18" charset="0"/>
                <a:cs typeface="Segoe UI" panose="020B0502040204020203"/>
              </a:rPr>
              <a:t> </a:t>
            </a:r>
            <a:r>
              <a:rPr lang="it-IT" sz="1800" spc="-5" dirty="0">
                <a:solidFill>
                  <a:schemeClr val="accent1">
                    <a:lumMod val="75000"/>
                  </a:schemeClr>
                </a:solidFill>
                <a:latin typeface="Californian FB" panose="0207040306080B030204" pitchFamily="18" charset="0"/>
                <a:cs typeface="Segoe UI" panose="020B0502040204020203"/>
              </a:rPr>
              <a:t>nella </a:t>
            </a:r>
            <a:r>
              <a:rPr lang="it-IT" sz="1800" dirty="0">
                <a:solidFill>
                  <a:schemeClr val="accent1">
                    <a:lumMod val="75000"/>
                  </a:schemeClr>
                </a:solidFill>
                <a:latin typeface="Californian FB" panose="0207040306080B030204" pitchFamily="18" charset="0"/>
                <a:cs typeface="Segoe UI" panose="020B0502040204020203"/>
              </a:rPr>
              <a:t> progettazione</a:t>
            </a:r>
            <a:r>
              <a:rPr lang="it-IT" sz="1800" spc="-23" dirty="0">
                <a:solidFill>
                  <a:schemeClr val="accent1">
                    <a:lumMod val="75000"/>
                  </a:schemeClr>
                </a:solidFill>
                <a:latin typeface="Californian FB" panose="0207040306080B030204" pitchFamily="18" charset="0"/>
                <a:cs typeface="Segoe UI" panose="020B0502040204020203"/>
              </a:rPr>
              <a:t> </a:t>
            </a:r>
            <a:r>
              <a:rPr lang="it-IT" sz="1800" dirty="0">
                <a:solidFill>
                  <a:schemeClr val="accent1">
                    <a:lumMod val="75000"/>
                  </a:schemeClr>
                </a:solidFill>
                <a:latin typeface="Californian FB" panose="0207040306080B030204" pitchFamily="18" charset="0"/>
                <a:cs typeface="Segoe UI" panose="020B0502040204020203"/>
              </a:rPr>
              <a:t>e</a:t>
            </a:r>
            <a:r>
              <a:rPr lang="it-IT" sz="1800" spc="5" dirty="0">
                <a:solidFill>
                  <a:schemeClr val="accent1">
                    <a:lumMod val="75000"/>
                  </a:schemeClr>
                </a:solidFill>
                <a:latin typeface="Californian FB" panose="0207040306080B030204" pitchFamily="18" charset="0"/>
                <a:cs typeface="Segoe UI" panose="020B0502040204020203"/>
              </a:rPr>
              <a:t> </a:t>
            </a:r>
            <a:r>
              <a:rPr lang="it-IT" sz="1800" spc="-5" dirty="0">
                <a:solidFill>
                  <a:schemeClr val="accent1">
                    <a:lumMod val="75000"/>
                  </a:schemeClr>
                </a:solidFill>
                <a:latin typeface="Californian FB" panose="0207040306080B030204" pitchFamily="18" charset="0"/>
                <a:cs typeface="Segoe UI" panose="020B0502040204020203"/>
              </a:rPr>
              <a:t>negli</a:t>
            </a:r>
            <a:r>
              <a:rPr lang="it-IT" sz="1800" spc="18" dirty="0">
                <a:solidFill>
                  <a:schemeClr val="accent1">
                    <a:lumMod val="75000"/>
                  </a:schemeClr>
                </a:solidFill>
                <a:latin typeface="Californian FB" panose="0207040306080B030204" pitchFamily="18" charset="0"/>
                <a:cs typeface="Segoe UI" panose="020B0502040204020203"/>
              </a:rPr>
              <a:t> </a:t>
            </a:r>
            <a:r>
              <a:rPr lang="it-IT" sz="1800" spc="-5" dirty="0">
                <a:solidFill>
                  <a:schemeClr val="accent1">
                    <a:lumMod val="75000"/>
                  </a:schemeClr>
                </a:solidFill>
                <a:latin typeface="Californian FB" panose="0207040306080B030204" pitchFamily="18" charset="0"/>
                <a:cs typeface="Segoe UI" panose="020B0502040204020203"/>
              </a:rPr>
              <a:t>interventi</a:t>
            </a:r>
            <a:r>
              <a:rPr lang="it-IT" sz="1800" spc="5" dirty="0">
                <a:solidFill>
                  <a:schemeClr val="accent1">
                    <a:lumMod val="75000"/>
                  </a:schemeClr>
                </a:solidFill>
                <a:latin typeface="Californian FB" panose="0207040306080B030204" pitchFamily="18" charset="0"/>
                <a:cs typeface="Segoe UI" panose="020B0502040204020203"/>
              </a:rPr>
              <a:t> </a:t>
            </a:r>
            <a:r>
              <a:rPr lang="it-IT" sz="1800" dirty="0">
                <a:solidFill>
                  <a:schemeClr val="accent1">
                    <a:lumMod val="75000"/>
                  </a:schemeClr>
                </a:solidFill>
                <a:latin typeface="Californian FB" panose="0207040306080B030204" pitchFamily="18" charset="0"/>
                <a:cs typeface="Segoe UI" panose="020B0502040204020203"/>
              </a:rPr>
              <a:t>educativi</a:t>
            </a:r>
            <a:r>
              <a:rPr lang="it-IT" sz="1800" spc="5" dirty="0">
                <a:solidFill>
                  <a:schemeClr val="accent1">
                    <a:lumMod val="75000"/>
                  </a:schemeClr>
                </a:solidFill>
                <a:latin typeface="Californian FB" panose="0207040306080B030204" pitchFamily="18" charset="0"/>
                <a:cs typeface="Segoe UI" panose="020B0502040204020203"/>
              </a:rPr>
              <a:t> </a:t>
            </a:r>
            <a:r>
              <a:rPr lang="it-IT" sz="1800" dirty="0">
                <a:solidFill>
                  <a:schemeClr val="accent1">
                    <a:lumMod val="75000"/>
                  </a:schemeClr>
                </a:solidFill>
                <a:latin typeface="Californian FB" panose="0207040306080B030204" pitchFamily="18" charset="0"/>
                <a:cs typeface="Segoe UI" panose="020B0502040204020203"/>
              </a:rPr>
              <a:t>e</a:t>
            </a:r>
            <a:r>
              <a:rPr lang="it-IT" sz="1800" spc="5" dirty="0">
                <a:solidFill>
                  <a:schemeClr val="accent1">
                    <a:lumMod val="75000"/>
                  </a:schemeClr>
                </a:solidFill>
                <a:latin typeface="Californian FB" panose="0207040306080B030204" pitchFamily="18" charset="0"/>
                <a:cs typeface="Segoe UI" panose="020B0502040204020203"/>
              </a:rPr>
              <a:t> </a:t>
            </a:r>
            <a:r>
              <a:rPr lang="it-IT" sz="1800" dirty="0">
                <a:solidFill>
                  <a:schemeClr val="accent1">
                    <a:lumMod val="75000"/>
                  </a:schemeClr>
                </a:solidFill>
                <a:latin typeface="Californian FB" panose="0207040306080B030204" pitchFamily="18" charset="0"/>
                <a:cs typeface="Segoe UI" panose="020B0502040204020203"/>
              </a:rPr>
              <a:t>didattici</a:t>
            </a:r>
            <a:r>
              <a:rPr lang="it-IT" sz="1800" spc="-5" dirty="0">
                <a:solidFill>
                  <a:schemeClr val="accent1">
                    <a:lumMod val="75000"/>
                  </a:schemeClr>
                </a:solidFill>
                <a:latin typeface="Californian FB" panose="0207040306080B030204" pitchFamily="18" charset="0"/>
                <a:cs typeface="Segoe UI" panose="020B0502040204020203"/>
              </a:rPr>
              <a:t> </a:t>
            </a:r>
            <a:r>
              <a:rPr lang="it-IT" sz="1800" dirty="0">
                <a:solidFill>
                  <a:schemeClr val="accent1">
                    <a:lumMod val="75000"/>
                  </a:schemeClr>
                </a:solidFill>
                <a:latin typeface="Californian FB" panose="0207040306080B030204" pitchFamily="18" charset="0"/>
                <a:cs typeface="Segoe UI" panose="020B0502040204020203"/>
              </a:rPr>
              <a:t>e</a:t>
            </a:r>
            <a:r>
              <a:rPr lang="it-IT" sz="1800" spc="5" dirty="0">
                <a:solidFill>
                  <a:schemeClr val="accent1">
                    <a:lumMod val="75000"/>
                  </a:schemeClr>
                </a:solidFill>
                <a:latin typeface="Californian FB" panose="0207040306080B030204" pitchFamily="18" charset="0"/>
                <a:cs typeface="Segoe UI" panose="020B0502040204020203"/>
              </a:rPr>
              <a:t> </a:t>
            </a:r>
            <a:r>
              <a:rPr lang="it-IT" sz="1800" spc="-5" dirty="0">
                <a:solidFill>
                  <a:schemeClr val="accent1">
                    <a:lumMod val="75000"/>
                  </a:schemeClr>
                </a:solidFill>
                <a:latin typeface="Californian FB" panose="0207040306080B030204" pitchFamily="18" charset="0"/>
                <a:cs typeface="Segoe UI" panose="020B0502040204020203"/>
              </a:rPr>
              <a:t>identificare</a:t>
            </a:r>
            <a:r>
              <a:rPr lang="it-IT" sz="1800" spc="14" dirty="0">
                <a:solidFill>
                  <a:schemeClr val="accent1">
                    <a:lumMod val="75000"/>
                  </a:schemeClr>
                </a:solidFill>
                <a:latin typeface="Californian FB" panose="0207040306080B030204" pitchFamily="18" charset="0"/>
                <a:cs typeface="Segoe UI" panose="020B0502040204020203"/>
              </a:rPr>
              <a:t> </a:t>
            </a:r>
            <a:r>
              <a:rPr lang="it-IT" sz="1800" spc="-5" dirty="0">
                <a:solidFill>
                  <a:schemeClr val="accent1">
                    <a:lumMod val="75000"/>
                  </a:schemeClr>
                </a:solidFill>
                <a:latin typeface="Californian FB" panose="0207040306080B030204" pitchFamily="18" charset="0"/>
                <a:cs typeface="Segoe UI" panose="020B0502040204020203"/>
              </a:rPr>
              <a:t>gli</a:t>
            </a:r>
            <a:r>
              <a:rPr lang="it-IT" sz="1800" spc="5" dirty="0">
                <a:solidFill>
                  <a:schemeClr val="accent1">
                    <a:lumMod val="75000"/>
                  </a:schemeClr>
                </a:solidFill>
                <a:latin typeface="Californian FB" panose="0207040306080B030204" pitchFamily="18" charset="0"/>
                <a:cs typeface="Segoe UI" panose="020B0502040204020203"/>
              </a:rPr>
              <a:t> </a:t>
            </a:r>
            <a:r>
              <a:rPr lang="it-IT" sz="1800" dirty="0">
                <a:solidFill>
                  <a:schemeClr val="accent1">
                    <a:lumMod val="75000"/>
                  </a:schemeClr>
                </a:solidFill>
                <a:latin typeface="Californian FB" panose="0207040306080B030204" pitchFamily="18" charset="0"/>
                <a:cs typeface="Segoe UI" panose="020B0502040204020203"/>
              </a:rPr>
              <a:t>elementi</a:t>
            </a:r>
            <a:r>
              <a:rPr lang="it-IT" sz="1800" spc="27" dirty="0">
                <a:solidFill>
                  <a:schemeClr val="accent1">
                    <a:lumMod val="75000"/>
                  </a:schemeClr>
                </a:solidFill>
                <a:latin typeface="Californian FB" panose="0207040306080B030204" pitchFamily="18" charset="0"/>
                <a:cs typeface="Segoe UI" panose="020B0502040204020203"/>
              </a:rPr>
              <a:t> </a:t>
            </a:r>
            <a:r>
              <a:rPr lang="it-IT" sz="1800" dirty="0">
                <a:solidFill>
                  <a:schemeClr val="accent1">
                    <a:lumMod val="75000"/>
                  </a:schemeClr>
                </a:solidFill>
                <a:latin typeface="Californian FB" panose="0207040306080B030204" pitchFamily="18" charset="0"/>
                <a:cs typeface="Segoe UI" panose="020B0502040204020203"/>
              </a:rPr>
              <a:t>che </a:t>
            </a:r>
            <a:r>
              <a:rPr lang="it-IT" sz="1800" spc="-485" dirty="0">
                <a:solidFill>
                  <a:schemeClr val="accent1">
                    <a:lumMod val="75000"/>
                  </a:schemeClr>
                </a:solidFill>
                <a:latin typeface="Californian FB" panose="0207040306080B030204" pitchFamily="18" charset="0"/>
                <a:cs typeface="Segoe UI" panose="020B0502040204020203"/>
              </a:rPr>
              <a:t> </a:t>
            </a:r>
            <a:r>
              <a:rPr lang="it-IT" sz="1800" dirty="0">
                <a:solidFill>
                  <a:schemeClr val="accent1">
                    <a:lumMod val="75000"/>
                  </a:schemeClr>
                </a:solidFill>
                <a:latin typeface="Californian FB" panose="0207040306080B030204" pitchFamily="18" charset="0"/>
                <a:cs typeface="Segoe UI" panose="020B0502040204020203"/>
              </a:rPr>
              <a:t>rappresentano</a:t>
            </a:r>
            <a:r>
              <a:rPr lang="it-IT" sz="1800" spc="-9" dirty="0">
                <a:solidFill>
                  <a:schemeClr val="accent1">
                    <a:lumMod val="75000"/>
                  </a:schemeClr>
                </a:solidFill>
                <a:latin typeface="Californian FB" panose="0207040306080B030204" pitchFamily="18" charset="0"/>
                <a:cs typeface="Segoe UI" panose="020B0502040204020203"/>
              </a:rPr>
              <a:t> </a:t>
            </a:r>
            <a:r>
              <a:rPr lang="it-IT" sz="1800" spc="-5" dirty="0">
                <a:solidFill>
                  <a:schemeClr val="accent1">
                    <a:lumMod val="75000"/>
                  </a:schemeClr>
                </a:solidFill>
                <a:latin typeface="Californian FB" panose="0207040306080B030204" pitchFamily="18" charset="0"/>
                <a:cs typeface="Segoe UI" panose="020B0502040204020203"/>
              </a:rPr>
              <a:t>delle</a:t>
            </a:r>
            <a:r>
              <a:rPr lang="it-IT" sz="1800" spc="18" dirty="0">
                <a:solidFill>
                  <a:schemeClr val="accent1">
                    <a:lumMod val="75000"/>
                  </a:schemeClr>
                </a:solidFill>
                <a:latin typeface="Californian FB" panose="0207040306080B030204" pitchFamily="18" charset="0"/>
                <a:cs typeface="Segoe UI" panose="020B0502040204020203"/>
              </a:rPr>
              <a:t> </a:t>
            </a:r>
            <a:r>
              <a:rPr lang="it-IT" sz="1800" dirty="0">
                <a:solidFill>
                  <a:schemeClr val="accent1">
                    <a:lumMod val="75000"/>
                  </a:schemeClr>
                </a:solidFill>
                <a:latin typeface="Californian FB" panose="0207040306080B030204" pitchFamily="18" charset="0"/>
                <a:cs typeface="Segoe UI" panose="020B0502040204020203"/>
              </a:rPr>
              <a:t>barriere da rimuovere»</a:t>
            </a:r>
            <a:endParaRPr lang="it-IT" sz="1800" dirty="0">
              <a:solidFill>
                <a:schemeClr val="accent1">
                  <a:lumMod val="75000"/>
                </a:schemeClr>
              </a:solidFill>
              <a:latin typeface="Californian FB" panose="0207040306080B030204" pitchFamily="18" charset="0"/>
              <a:cs typeface="Segoe UI" panose="020B0502040204020203"/>
            </a:endParaRPr>
          </a:p>
          <a:p>
            <a:pPr marL="11430" defTabSz="829310">
              <a:spcBef>
                <a:spcPts val="1215"/>
              </a:spcBef>
            </a:pPr>
            <a:r>
              <a:rPr lang="it-IT" sz="1800" dirty="0">
                <a:solidFill>
                  <a:schemeClr val="accent1">
                    <a:lumMod val="75000"/>
                  </a:schemeClr>
                </a:solidFill>
                <a:latin typeface="Californian FB" panose="0207040306080B030204" pitchFamily="18" charset="0"/>
                <a:cs typeface="Segoe UI" panose="020B0502040204020203"/>
              </a:rPr>
              <a:t>Fattori</a:t>
            </a:r>
            <a:r>
              <a:rPr lang="it-IT" sz="1800" spc="-36" dirty="0">
                <a:solidFill>
                  <a:schemeClr val="accent1">
                    <a:lumMod val="75000"/>
                  </a:schemeClr>
                </a:solidFill>
                <a:latin typeface="Californian FB" panose="0207040306080B030204" pitchFamily="18" charset="0"/>
                <a:cs typeface="Segoe UI" panose="020B0502040204020203"/>
              </a:rPr>
              <a:t> </a:t>
            </a:r>
            <a:r>
              <a:rPr lang="it-IT" sz="1800" dirty="0">
                <a:solidFill>
                  <a:schemeClr val="accent1">
                    <a:lumMod val="75000"/>
                  </a:schemeClr>
                </a:solidFill>
                <a:latin typeface="Californian FB" panose="0207040306080B030204" pitchFamily="18" charset="0"/>
                <a:cs typeface="Segoe UI" panose="020B0502040204020203"/>
              </a:rPr>
              <a:t>ambientali:</a:t>
            </a:r>
            <a:r>
              <a:rPr lang="it-IT" sz="1800" spc="-9" dirty="0">
                <a:solidFill>
                  <a:schemeClr val="accent1">
                    <a:lumMod val="75000"/>
                  </a:schemeClr>
                </a:solidFill>
                <a:latin typeface="Californian FB" panose="0207040306080B030204" pitchFamily="18" charset="0"/>
                <a:cs typeface="Segoe UI" panose="020B0502040204020203"/>
              </a:rPr>
              <a:t> </a:t>
            </a:r>
            <a:r>
              <a:rPr lang="it-IT" sz="1800" dirty="0">
                <a:solidFill>
                  <a:schemeClr val="accent1">
                    <a:lumMod val="75000"/>
                  </a:schemeClr>
                </a:solidFill>
                <a:latin typeface="Californian FB" panose="0207040306080B030204" pitchFamily="18" charset="0"/>
                <a:cs typeface="Segoe UI" panose="020B0502040204020203"/>
              </a:rPr>
              <a:t>tre</a:t>
            </a:r>
            <a:r>
              <a:rPr lang="it-IT" sz="1800" spc="-9" dirty="0">
                <a:solidFill>
                  <a:schemeClr val="accent1">
                    <a:lumMod val="75000"/>
                  </a:schemeClr>
                </a:solidFill>
                <a:latin typeface="Californian FB" panose="0207040306080B030204" pitchFamily="18" charset="0"/>
                <a:cs typeface="Segoe UI" panose="020B0502040204020203"/>
              </a:rPr>
              <a:t> </a:t>
            </a:r>
            <a:r>
              <a:rPr lang="it-IT" sz="1800" dirty="0">
                <a:solidFill>
                  <a:schemeClr val="accent1">
                    <a:lumMod val="75000"/>
                  </a:schemeClr>
                </a:solidFill>
                <a:latin typeface="Californian FB" panose="0207040306080B030204" pitchFamily="18" charset="0"/>
                <a:cs typeface="Segoe UI" panose="020B0502040204020203"/>
              </a:rPr>
              <a:t>grandi</a:t>
            </a:r>
            <a:r>
              <a:rPr lang="it-IT" sz="1800" spc="-18" dirty="0">
                <a:solidFill>
                  <a:schemeClr val="accent1">
                    <a:lumMod val="75000"/>
                  </a:schemeClr>
                </a:solidFill>
                <a:latin typeface="Californian FB" panose="0207040306080B030204" pitchFamily="18" charset="0"/>
                <a:cs typeface="Segoe UI" panose="020B0502040204020203"/>
              </a:rPr>
              <a:t> </a:t>
            </a:r>
            <a:r>
              <a:rPr lang="it-IT" sz="1800" dirty="0">
                <a:solidFill>
                  <a:schemeClr val="accent1">
                    <a:lumMod val="75000"/>
                  </a:schemeClr>
                </a:solidFill>
                <a:latin typeface="Californian FB" panose="0207040306080B030204" pitchFamily="18" charset="0"/>
                <a:cs typeface="Segoe UI" panose="020B0502040204020203"/>
              </a:rPr>
              <a:t>aree</a:t>
            </a:r>
            <a:endParaRPr lang="it-IT" sz="1800" dirty="0">
              <a:solidFill>
                <a:schemeClr val="accent1">
                  <a:lumMod val="75000"/>
                </a:schemeClr>
              </a:solidFill>
              <a:latin typeface="Californian FB" panose="0207040306080B030204" pitchFamily="18" charset="0"/>
              <a:cs typeface="Segoe UI" panose="020B0502040204020203"/>
            </a:endParaRPr>
          </a:p>
          <a:p>
            <a:pPr marL="426085" indent="-414655" defTabSz="829310">
              <a:spcBef>
                <a:spcPts val="1230"/>
              </a:spcBef>
              <a:buFontTx/>
              <a:buAutoNum type="arabicPeriod"/>
              <a:tabLst>
                <a:tab pos="425450" algn="l"/>
                <a:tab pos="426085" algn="l"/>
              </a:tabLst>
            </a:pPr>
            <a:r>
              <a:rPr lang="it-IT" sz="1800" dirty="0">
                <a:solidFill>
                  <a:schemeClr val="accent1">
                    <a:lumMod val="75000"/>
                  </a:schemeClr>
                </a:solidFill>
                <a:latin typeface="Californian FB" panose="0207040306080B030204" pitchFamily="18" charset="0"/>
                <a:cs typeface="Segoe UI" panose="020B0502040204020203"/>
              </a:rPr>
              <a:t>Ambiente</a:t>
            </a:r>
            <a:r>
              <a:rPr lang="it-IT" sz="1800" spc="-41" dirty="0">
                <a:solidFill>
                  <a:schemeClr val="accent1">
                    <a:lumMod val="75000"/>
                  </a:schemeClr>
                </a:solidFill>
                <a:latin typeface="Californian FB" panose="0207040306080B030204" pitchFamily="18" charset="0"/>
                <a:cs typeface="Segoe UI" panose="020B0502040204020203"/>
              </a:rPr>
              <a:t> </a:t>
            </a:r>
            <a:r>
              <a:rPr lang="it-IT" sz="1800" spc="-5" dirty="0">
                <a:solidFill>
                  <a:schemeClr val="accent1">
                    <a:lumMod val="75000"/>
                  </a:schemeClr>
                </a:solidFill>
                <a:latin typeface="Californian FB" panose="0207040306080B030204" pitchFamily="18" charset="0"/>
                <a:cs typeface="Segoe UI" panose="020B0502040204020203"/>
              </a:rPr>
              <a:t>fisico</a:t>
            </a:r>
            <a:endParaRPr lang="it-IT" sz="1800" dirty="0">
              <a:solidFill>
                <a:schemeClr val="accent1">
                  <a:lumMod val="75000"/>
                </a:schemeClr>
              </a:solidFill>
              <a:latin typeface="Californian FB" panose="0207040306080B030204" pitchFamily="18" charset="0"/>
              <a:cs typeface="Segoe UI" panose="020B0502040204020203"/>
            </a:endParaRPr>
          </a:p>
          <a:p>
            <a:pPr marL="426085" indent="-414655" defTabSz="829310">
              <a:spcBef>
                <a:spcPts val="1230"/>
              </a:spcBef>
              <a:buFontTx/>
              <a:buAutoNum type="arabicPeriod"/>
              <a:tabLst>
                <a:tab pos="425450" algn="l"/>
                <a:tab pos="426085" algn="l"/>
              </a:tabLst>
            </a:pPr>
            <a:r>
              <a:rPr lang="it-IT" sz="1800" dirty="0">
                <a:solidFill>
                  <a:schemeClr val="accent1">
                    <a:lumMod val="75000"/>
                  </a:schemeClr>
                </a:solidFill>
                <a:latin typeface="Californian FB" panose="0207040306080B030204" pitchFamily="18" charset="0"/>
                <a:cs typeface="Segoe UI" panose="020B0502040204020203"/>
              </a:rPr>
              <a:t>Ambiente</a:t>
            </a:r>
            <a:r>
              <a:rPr lang="it-IT" sz="1800" spc="-32" dirty="0">
                <a:solidFill>
                  <a:schemeClr val="accent1">
                    <a:lumMod val="75000"/>
                  </a:schemeClr>
                </a:solidFill>
                <a:latin typeface="Californian FB" panose="0207040306080B030204" pitchFamily="18" charset="0"/>
                <a:cs typeface="Segoe UI" panose="020B0502040204020203"/>
              </a:rPr>
              <a:t> </a:t>
            </a:r>
            <a:r>
              <a:rPr lang="it-IT" sz="1800" spc="-5" dirty="0">
                <a:solidFill>
                  <a:schemeClr val="accent1">
                    <a:lumMod val="75000"/>
                  </a:schemeClr>
                </a:solidFill>
                <a:latin typeface="Californian FB" panose="0207040306080B030204" pitchFamily="18" charset="0"/>
                <a:cs typeface="Segoe UI" panose="020B0502040204020203"/>
              </a:rPr>
              <a:t>sociale</a:t>
            </a:r>
            <a:endParaRPr lang="it-IT" sz="1800" dirty="0">
              <a:solidFill>
                <a:schemeClr val="accent1">
                  <a:lumMod val="75000"/>
                </a:schemeClr>
              </a:solidFill>
              <a:latin typeface="Californian FB" panose="0207040306080B030204" pitchFamily="18" charset="0"/>
              <a:cs typeface="Segoe UI" panose="020B0502040204020203"/>
            </a:endParaRPr>
          </a:p>
          <a:p>
            <a:pPr marL="426085" indent="-414655" defTabSz="829310">
              <a:spcBef>
                <a:spcPts val="1240"/>
              </a:spcBef>
              <a:buFontTx/>
              <a:buAutoNum type="arabicPeriod"/>
              <a:tabLst>
                <a:tab pos="425450" algn="l"/>
                <a:tab pos="426085" algn="l"/>
              </a:tabLst>
            </a:pPr>
            <a:r>
              <a:rPr lang="it-IT" sz="1800" dirty="0">
                <a:solidFill>
                  <a:schemeClr val="accent1">
                    <a:lumMod val="75000"/>
                  </a:schemeClr>
                </a:solidFill>
                <a:latin typeface="Californian FB" panose="0207040306080B030204" pitchFamily="18" charset="0"/>
                <a:cs typeface="Segoe UI" panose="020B0502040204020203"/>
              </a:rPr>
              <a:t>Atteggiamenti                                                                                                                         </a:t>
            </a:r>
            <a:endParaRPr lang="it-IT" sz="1800" dirty="0">
              <a:solidFill>
                <a:schemeClr val="accent1">
                  <a:lumMod val="75000"/>
                </a:schemeClr>
              </a:solidFill>
              <a:latin typeface="Californian FB" panose="0207040306080B030204" pitchFamily="18" charset="0"/>
              <a:cs typeface="Segoe UI" panose="020B0502040204020203"/>
            </a:endParaRPr>
          </a:p>
          <a:p>
            <a:pPr marL="11430" defTabSz="829310">
              <a:spcBef>
                <a:spcPts val="1240"/>
              </a:spcBef>
              <a:tabLst>
                <a:tab pos="425450" algn="l"/>
                <a:tab pos="426085" algn="l"/>
              </a:tabLst>
            </a:pPr>
            <a:r>
              <a:rPr lang="it-IT" dirty="0">
                <a:solidFill>
                  <a:schemeClr val="accent1"/>
                </a:solidFill>
                <a:latin typeface="Californian FB" panose="0207040306080B030204" pitchFamily="18" charset="0"/>
                <a:cs typeface="Segoe UI" panose="020B0502040204020203"/>
              </a:rPr>
              <a:t>                                                                                                                                                                             </a:t>
            </a:r>
            <a:r>
              <a:rPr lang="it-IT" sz="1800" dirty="0">
                <a:solidFill>
                  <a:schemeClr val="accent1"/>
                </a:solidFill>
                <a:latin typeface="Californian FB" panose="0207040306080B030204" pitchFamily="18" charset="0"/>
                <a:cs typeface="Segoe UI" panose="020B0502040204020203"/>
              </a:rPr>
              <a:t> </a:t>
            </a:r>
            <a:r>
              <a:rPr lang="it-IT" sz="1200" spc="-5" dirty="0">
                <a:solidFill>
                  <a:schemeClr val="accent1"/>
                </a:solidFill>
                <a:latin typeface="Californian FB" panose="0207040306080B030204" pitchFamily="18" charset="0"/>
                <a:cs typeface="Segoe UI" panose="020B0502040204020203"/>
              </a:rPr>
              <a:t>Linee</a:t>
            </a:r>
            <a:r>
              <a:rPr lang="it-IT" sz="1200" dirty="0">
                <a:solidFill>
                  <a:schemeClr val="accent1"/>
                </a:solidFill>
                <a:latin typeface="Californian FB" panose="0207040306080B030204" pitchFamily="18" charset="0"/>
                <a:cs typeface="Segoe UI" panose="020B0502040204020203"/>
              </a:rPr>
              <a:t> guida</a:t>
            </a:r>
            <a:r>
              <a:rPr lang="it-IT" sz="1200" spc="5" dirty="0">
                <a:solidFill>
                  <a:schemeClr val="accent1"/>
                </a:solidFill>
                <a:latin typeface="Californian FB" panose="0207040306080B030204" pitchFamily="18" charset="0"/>
                <a:cs typeface="Segoe UI" panose="020B0502040204020203"/>
              </a:rPr>
              <a:t> </a:t>
            </a:r>
            <a:r>
              <a:rPr lang="it-IT" sz="1200" spc="-5" dirty="0">
                <a:solidFill>
                  <a:schemeClr val="accent1"/>
                </a:solidFill>
                <a:latin typeface="Californian FB" panose="0207040306080B030204" pitchFamily="18" charset="0"/>
                <a:cs typeface="Segoe UI" panose="020B0502040204020203"/>
              </a:rPr>
              <a:t>allegate </a:t>
            </a:r>
            <a:r>
              <a:rPr lang="it-IT" sz="1200" dirty="0">
                <a:solidFill>
                  <a:schemeClr val="accent1"/>
                </a:solidFill>
                <a:latin typeface="Californian FB" panose="0207040306080B030204" pitchFamily="18" charset="0"/>
                <a:cs typeface="Segoe UI" panose="020B0502040204020203"/>
              </a:rPr>
              <a:t>al</a:t>
            </a:r>
            <a:r>
              <a:rPr lang="it-IT" sz="1200" spc="9" dirty="0">
                <a:solidFill>
                  <a:schemeClr val="accent1"/>
                </a:solidFill>
                <a:latin typeface="Californian FB" panose="0207040306080B030204" pitchFamily="18" charset="0"/>
                <a:cs typeface="Segoe UI" panose="020B0502040204020203"/>
              </a:rPr>
              <a:t> </a:t>
            </a:r>
            <a:r>
              <a:rPr lang="it-IT" sz="1200" spc="-9" dirty="0">
                <a:solidFill>
                  <a:schemeClr val="accent1"/>
                </a:solidFill>
                <a:latin typeface="Californian FB" panose="0207040306080B030204" pitchFamily="18" charset="0"/>
                <a:cs typeface="Segoe UI" panose="020B0502040204020203"/>
              </a:rPr>
              <a:t>Decreto</a:t>
            </a:r>
            <a:r>
              <a:rPr lang="it-IT" sz="1200" spc="5" dirty="0">
                <a:solidFill>
                  <a:schemeClr val="accent1"/>
                </a:solidFill>
                <a:latin typeface="Californian FB" panose="0207040306080B030204" pitchFamily="18" charset="0"/>
                <a:cs typeface="Segoe UI" panose="020B0502040204020203"/>
              </a:rPr>
              <a:t> </a:t>
            </a:r>
            <a:r>
              <a:rPr lang="it-IT" sz="1200" spc="-5" dirty="0">
                <a:solidFill>
                  <a:schemeClr val="accent1"/>
                </a:solidFill>
                <a:latin typeface="Californian FB" panose="0207040306080B030204" pitchFamily="18" charset="0"/>
                <a:cs typeface="Segoe UI" panose="020B0502040204020203"/>
              </a:rPr>
              <a:t>182/2021</a:t>
            </a:r>
            <a:endParaRPr lang="it-IT" sz="1200" dirty="0">
              <a:solidFill>
                <a:schemeClr val="accent1"/>
              </a:solidFill>
              <a:latin typeface="Californian FB" panose="0207040306080B030204" pitchFamily="18" charset="0"/>
              <a:cs typeface="Segoe UI" panose="020B0502040204020203"/>
            </a:endParaRPr>
          </a:p>
        </p:txBody>
      </p:sp>
      <p:sp>
        <p:nvSpPr>
          <p:cNvPr id="8" name="Rectangle 21"/>
          <p:cNvSpPr>
            <a:spLocks noChangeArrowheads="1"/>
          </p:cNvSpPr>
          <p:nvPr/>
        </p:nvSpPr>
        <p:spPr bwMode="auto">
          <a:xfrm>
            <a:off x="989991" y="339711"/>
            <a:ext cx="10323444" cy="523220"/>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rgbClr val="212529"/>
                </a:solidFill>
                <a:effectLst/>
                <a:latin typeface="Californian FB" panose="0207040306080B030204" pitchFamily="18" charset="0"/>
              </a:rPr>
              <a:t> </a:t>
            </a:r>
            <a:r>
              <a:rPr lang="it-IT" altLang="it-IT" sz="2800" b="1" dirty="0">
                <a:solidFill>
                  <a:srgbClr val="FF0000"/>
                </a:solidFill>
                <a:latin typeface="Californian FB" panose="0207040306080B030204" pitchFamily="18" charset="0"/>
              </a:rPr>
              <a:t>S</a:t>
            </a:r>
            <a:r>
              <a:rPr kumimoji="0" lang="it-IT" altLang="it-IT" sz="2800" b="1" i="0" u="none" strike="noStrike" cap="none" normalizeH="0" baseline="0" dirty="0">
                <a:ln>
                  <a:noFill/>
                </a:ln>
                <a:solidFill>
                  <a:srgbClr val="FF0000"/>
                </a:solidFill>
                <a:effectLst/>
                <a:latin typeface="Californian FB" panose="0207040306080B030204" pitchFamily="18" charset="0"/>
              </a:rPr>
              <a:t>ezione 6  </a:t>
            </a:r>
            <a:r>
              <a:rPr kumimoji="0" lang="it-IT" altLang="it-IT" sz="2800" b="1" i="0" u="none" strike="noStrike" cap="none" normalizeH="0" baseline="0" dirty="0">
                <a:ln>
                  <a:noFill/>
                </a:ln>
                <a:solidFill>
                  <a:schemeClr val="tx2"/>
                </a:solidFill>
                <a:effectLst/>
                <a:latin typeface="Californian FB" panose="0207040306080B030204" pitchFamily="18" charset="0"/>
              </a:rPr>
              <a:t>Osservazioni sul contesto: barriere e facilitatori</a:t>
            </a:r>
            <a:endParaRPr kumimoji="0" lang="it-IT" altLang="it-IT" sz="2800" b="1" i="0" u="none" strike="noStrike" cap="none" normalizeH="0" baseline="0" dirty="0">
              <a:ln>
                <a:noFill/>
              </a:ln>
              <a:solidFill>
                <a:schemeClr val="tx2"/>
              </a:solidFill>
              <a:effectLst/>
              <a:latin typeface="Californian FB" panose="0207040306080B030204" pitchFamily="18" charset="0"/>
            </a:endParaRPr>
          </a:p>
        </p:txBody>
      </p:sp>
      <p:sp>
        <p:nvSpPr>
          <p:cNvPr id="2" name="Segnaposto piè di pagina 1"/>
          <p:cNvSpPr>
            <a:spLocks noGrp="1"/>
          </p:cNvSpPr>
          <p:nvPr>
            <p:ph type="ftr" sz="quarter" idx="5"/>
          </p:nvPr>
        </p:nvSpPr>
        <p:spPr>
          <a:xfrm>
            <a:off x="0" y="6335726"/>
            <a:ext cx="1047548" cy="522274"/>
          </a:xfrm>
        </p:spPr>
        <p:txBody>
          <a:bodyPr/>
          <a:lstStyle/>
          <a:p>
            <a:r>
              <a:rPr lang="it-IT" dirty="0">
                <a:solidFill>
                  <a:schemeClr val="tx1"/>
                </a:solidFill>
              </a:rPr>
              <a:t>Roberta Tardi</a:t>
            </a:r>
            <a:endParaRPr lang="it-IT" dirty="0">
              <a:solidFill>
                <a:schemeClr val="tx1"/>
              </a:solidFill>
            </a:endParaRPr>
          </a:p>
        </p:txBody>
      </p:sp>
      <p:pic>
        <p:nvPicPr>
          <p:cNvPr id="9218" name="Picture 2" descr="PEI PROVVISORI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34691" y="5089057"/>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2">
              <a:lumMod val="40000"/>
              <a:lumOff val="60000"/>
            </a:schemeClr>
          </a:solidFill>
        </p:spPr>
        <p:txBody>
          <a:bodyPr/>
          <a:lstStyle/>
          <a:p>
            <a:r>
              <a:rPr lang="it-IT" dirty="0">
                <a:solidFill>
                  <a:schemeClr val="accent1">
                    <a:lumMod val="75000"/>
                  </a:schemeClr>
                </a:solidFill>
                <a:latin typeface="Californian FB" panose="0207040306080B030204" pitchFamily="18" charset="0"/>
              </a:rPr>
              <a:t>la diagnosi funzionale (DF) e il profilo dinamico funzionale (PDF) ovvero</a:t>
            </a:r>
            <a:br>
              <a:rPr lang="it-IT" dirty="0">
                <a:solidFill>
                  <a:schemeClr val="accent1">
                    <a:lumMod val="75000"/>
                  </a:schemeClr>
                </a:solidFill>
                <a:latin typeface="Californian FB" panose="0207040306080B030204" pitchFamily="18" charset="0"/>
              </a:rPr>
            </a:br>
            <a:r>
              <a:rPr lang="it-IT" dirty="0">
                <a:solidFill>
                  <a:schemeClr val="accent1">
                    <a:lumMod val="75000"/>
                  </a:schemeClr>
                </a:solidFill>
                <a:latin typeface="Californian FB" panose="0207040306080B030204" pitchFamily="18" charset="0"/>
              </a:rPr>
              <a:t>PROFILO DI FUNZIONAMENTO (PF)</a:t>
            </a:r>
            <a:endParaRPr lang="it-IT" dirty="0">
              <a:solidFill>
                <a:schemeClr val="accent1">
                  <a:lumMod val="75000"/>
                </a:schemeClr>
              </a:solidFill>
              <a:latin typeface="Californian FB" panose="0207040306080B030204" pitchFamily="18" charset="0"/>
            </a:endParaRPr>
          </a:p>
        </p:txBody>
      </p:sp>
      <p:sp>
        <p:nvSpPr>
          <p:cNvPr id="3" name="Segnaposto contenuto 2"/>
          <p:cNvSpPr>
            <a:spLocks noGrp="1"/>
          </p:cNvSpPr>
          <p:nvPr>
            <p:ph sz="half" idx="1"/>
          </p:nvPr>
        </p:nvSpPr>
        <p:spPr>
          <a:xfrm>
            <a:off x="1265450" y="2370068"/>
            <a:ext cx="9661100" cy="2769703"/>
          </a:xfrm>
          <a:solidFill>
            <a:schemeClr val="accent3">
              <a:lumMod val="20000"/>
              <a:lumOff val="80000"/>
            </a:schemeClr>
          </a:solidFill>
        </p:spPr>
        <p:txBody>
          <a:bodyPr>
            <a:noAutofit/>
          </a:bodyPr>
          <a:lstStyle/>
          <a:p>
            <a:pPr marL="0" indent="0" algn="just">
              <a:buNone/>
            </a:pPr>
            <a:r>
              <a:rPr lang="it-IT" sz="1800" b="1" i="0" dirty="0">
                <a:solidFill>
                  <a:schemeClr val="accent1">
                    <a:lumMod val="75000"/>
                  </a:schemeClr>
                </a:solidFill>
                <a:effectLst/>
                <a:latin typeface="Californian FB" panose="0207040306080B030204" pitchFamily="18" charset="0"/>
              </a:rPr>
              <a:t>Il </a:t>
            </a:r>
            <a:r>
              <a:rPr lang="it-IT" sz="1800" b="1" cap="none" dirty="0">
                <a:solidFill>
                  <a:schemeClr val="accent1">
                    <a:lumMod val="75000"/>
                  </a:schemeClr>
                </a:solidFill>
                <a:latin typeface="Californian FB" panose="0207040306080B030204" pitchFamily="18" charset="0"/>
              </a:rPr>
              <a:t>P</a:t>
            </a:r>
            <a:r>
              <a:rPr lang="it-IT" sz="1800" b="1" i="0" cap="none" dirty="0">
                <a:solidFill>
                  <a:schemeClr val="accent1">
                    <a:lumMod val="75000"/>
                  </a:schemeClr>
                </a:solidFill>
                <a:effectLst/>
                <a:latin typeface="Californian FB" panose="0207040306080B030204" pitchFamily="18" charset="0"/>
              </a:rPr>
              <a:t>rofilo di funzionamento (PF), previsto dal Decreto legislativo 13 aprile 2017 n. 66, considerato documento propedeutico necessario alla predisposizione del </a:t>
            </a:r>
            <a:r>
              <a:rPr lang="it-IT" sz="1800" b="1" i="0" dirty="0">
                <a:solidFill>
                  <a:schemeClr val="accent1">
                    <a:lumMod val="75000"/>
                  </a:schemeClr>
                </a:solidFill>
                <a:effectLst/>
                <a:latin typeface="Californian FB" panose="0207040306080B030204" pitchFamily="18" charset="0"/>
              </a:rPr>
              <a:t>P</a:t>
            </a:r>
            <a:r>
              <a:rPr lang="it-IT" sz="1800" b="1" i="0" cap="none" dirty="0">
                <a:solidFill>
                  <a:schemeClr val="accent1">
                    <a:lumMod val="75000"/>
                  </a:schemeClr>
                </a:solidFill>
                <a:effectLst/>
                <a:latin typeface="Californian FB" panose="0207040306080B030204" pitchFamily="18" charset="0"/>
              </a:rPr>
              <a:t>rogetto</a:t>
            </a:r>
            <a:r>
              <a:rPr lang="it-IT" sz="1800" b="1" i="0" dirty="0">
                <a:solidFill>
                  <a:schemeClr val="accent1">
                    <a:lumMod val="75000"/>
                  </a:schemeClr>
                </a:solidFill>
                <a:effectLst/>
                <a:latin typeface="Californian FB" panose="0207040306080B030204" pitchFamily="18" charset="0"/>
              </a:rPr>
              <a:t> I</a:t>
            </a:r>
            <a:r>
              <a:rPr lang="it-IT" sz="1800" b="1" i="0" cap="none" dirty="0">
                <a:solidFill>
                  <a:schemeClr val="accent1">
                    <a:lumMod val="75000"/>
                  </a:schemeClr>
                </a:solidFill>
                <a:effectLst/>
                <a:latin typeface="Californian FB" panose="0207040306080B030204" pitchFamily="18" charset="0"/>
              </a:rPr>
              <a:t>ndividuale</a:t>
            </a:r>
            <a:r>
              <a:rPr lang="it-IT" sz="1800" b="1" i="0" dirty="0">
                <a:solidFill>
                  <a:schemeClr val="accent1">
                    <a:lumMod val="75000"/>
                  </a:schemeClr>
                </a:solidFill>
                <a:effectLst/>
                <a:latin typeface="Californian FB" panose="0207040306080B030204" pitchFamily="18" charset="0"/>
              </a:rPr>
              <a:t> </a:t>
            </a:r>
            <a:r>
              <a:rPr lang="it-IT" sz="1800" b="1" i="0" cap="none" dirty="0">
                <a:solidFill>
                  <a:schemeClr val="accent1">
                    <a:lumMod val="75000"/>
                  </a:schemeClr>
                </a:solidFill>
                <a:effectLst/>
                <a:latin typeface="Californian FB" panose="0207040306080B030204" pitchFamily="18" charset="0"/>
              </a:rPr>
              <a:t>e del </a:t>
            </a:r>
            <a:r>
              <a:rPr lang="it-IT" sz="1800" b="1" i="0" dirty="0">
                <a:solidFill>
                  <a:schemeClr val="accent1">
                    <a:lumMod val="75000"/>
                  </a:schemeClr>
                </a:solidFill>
                <a:effectLst/>
                <a:latin typeface="Californian FB" panose="0207040306080B030204" pitchFamily="18" charset="0"/>
              </a:rPr>
              <a:t>P</a:t>
            </a:r>
            <a:r>
              <a:rPr lang="it-IT" sz="1800" b="1" i="0" cap="none" dirty="0">
                <a:solidFill>
                  <a:schemeClr val="accent1">
                    <a:lumMod val="75000"/>
                  </a:schemeClr>
                </a:solidFill>
                <a:effectLst/>
                <a:latin typeface="Californian FB" panose="0207040306080B030204" pitchFamily="18" charset="0"/>
              </a:rPr>
              <a:t>iano</a:t>
            </a:r>
            <a:r>
              <a:rPr lang="it-IT" sz="1800" b="1" i="0" dirty="0">
                <a:solidFill>
                  <a:schemeClr val="accent1">
                    <a:lumMod val="75000"/>
                  </a:schemeClr>
                </a:solidFill>
                <a:effectLst/>
                <a:latin typeface="Californian FB" panose="0207040306080B030204" pitchFamily="18" charset="0"/>
              </a:rPr>
              <a:t> E</a:t>
            </a:r>
            <a:r>
              <a:rPr lang="it-IT" sz="1800" b="1" i="0" cap="none" dirty="0">
                <a:solidFill>
                  <a:schemeClr val="accent1">
                    <a:lumMod val="75000"/>
                  </a:schemeClr>
                </a:solidFill>
                <a:effectLst/>
                <a:latin typeface="Californian FB" panose="0207040306080B030204" pitchFamily="18" charset="0"/>
              </a:rPr>
              <a:t>ducativo</a:t>
            </a:r>
            <a:r>
              <a:rPr lang="it-IT" sz="1800" b="1" i="0" dirty="0">
                <a:solidFill>
                  <a:schemeClr val="accent1">
                    <a:lumMod val="75000"/>
                  </a:schemeClr>
                </a:solidFill>
                <a:effectLst/>
                <a:latin typeface="Californian FB" panose="0207040306080B030204" pitchFamily="18" charset="0"/>
              </a:rPr>
              <a:t> I</a:t>
            </a:r>
            <a:r>
              <a:rPr lang="it-IT" sz="1800" b="1" i="0" cap="none" dirty="0">
                <a:solidFill>
                  <a:schemeClr val="accent1">
                    <a:lumMod val="75000"/>
                  </a:schemeClr>
                </a:solidFill>
                <a:effectLst/>
                <a:latin typeface="Californian FB" panose="0207040306080B030204" pitchFamily="18" charset="0"/>
              </a:rPr>
              <a:t>ndividualizzato</a:t>
            </a:r>
            <a:r>
              <a:rPr lang="it-IT" sz="1800" b="1" i="0" dirty="0">
                <a:solidFill>
                  <a:schemeClr val="accent1">
                    <a:lumMod val="75000"/>
                  </a:schemeClr>
                </a:solidFill>
                <a:effectLst/>
                <a:latin typeface="Californian FB" panose="0207040306080B030204" pitchFamily="18" charset="0"/>
              </a:rPr>
              <a:t> (PEI</a:t>
            </a:r>
            <a:r>
              <a:rPr lang="it-IT" sz="1800" b="1" i="0" cap="none" dirty="0">
                <a:solidFill>
                  <a:schemeClr val="accent1">
                    <a:lumMod val="75000"/>
                  </a:schemeClr>
                </a:solidFill>
                <a:effectLst/>
                <a:latin typeface="Californian FB" panose="0207040306080B030204" pitchFamily="18" charset="0"/>
              </a:rPr>
              <a:t>) non è stato ancora emanato dal </a:t>
            </a:r>
            <a:r>
              <a:rPr lang="it-IT" sz="1800" b="1" i="0" dirty="0">
                <a:solidFill>
                  <a:schemeClr val="accent1">
                    <a:lumMod val="75000"/>
                  </a:schemeClr>
                </a:solidFill>
                <a:effectLst/>
                <a:latin typeface="Californian FB" panose="0207040306080B030204" pitchFamily="18" charset="0"/>
              </a:rPr>
              <a:t>M</a:t>
            </a:r>
            <a:r>
              <a:rPr lang="it-IT" sz="1800" b="1" i="0" cap="none" dirty="0">
                <a:solidFill>
                  <a:schemeClr val="accent1">
                    <a:lumMod val="75000"/>
                  </a:schemeClr>
                </a:solidFill>
                <a:effectLst/>
                <a:latin typeface="Californian FB" panose="0207040306080B030204" pitchFamily="18" charset="0"/>
              </a:rPr>
              <a:t>inistero della </a:t>
            </a:r>
            <a:r>
              <a:rPr lang="it-IT" sz="1800" b="1" i="0" dirty="0">
                <a:solidFill>
                  <a:schemeClr val="accent1">
                    <a:lumMod val="75000"/>
                  </a:schemeClr>
                </a:solidFill>
                <a:effectLst/>
                <a:latin typeface="Californian FB" panose="0207040306080B030204" pitchFamily="18" charset="0"/>
              </a:rPr>
              <a:t>S</a:t>
            </a:r>
            <a:r>
              <a:rPr lang="it-IT" sz="1800" b="1" i="0" cap="none" dirty="0">
                <a:solidFill>
                  <a:schemeClr val="accent1">
                    <a:lumMod val="75000"/>
                  </a:schemeClr>
                </a:solidFill>
                <a:effectLst/>
                <a:latin typeface="Californian FB" panose="0207040306080B030204" pitchFamily="18" charset="0"/>
              </a:rPr>
              <a:t>alute </a:t>
            </a:r>
            <a:r>
              <a:rPr lang="it-IT" sz="1800" b="1" i="0" dirty="0">
                <a:solidFill>
                  <a:schemeClr val="accent1">
                    <a:lumMod val="75000"/>
                  </a:schemeClr>
                </a:solidFill>
                <a:effectLst/>
                <a:latin typeface="Californian FB" panose="0207040306080B030204" pitchFamily="18" charset="0"/>
              </a:rPr>
              <a:t> </a:t>
            </a:r>
            <a:r>
              <a:rPr lang="it-IT" sz="1800" b="1" i="0" cap="none" dirty="0">
                <a:solidFill>
                  <a:schemeClr val="accent1">
                    <a:lumMod val="75000"/>
                  </a:schemeClr>
                </a:solidFill>
                <a:effectLst/>
                <a:latin typeface="Californian FB" panose="0207040306080B030204" pitchFamily="18" charset="0"/>
              </a:rPr>
              <a:t>in concerto </a:t>
            </a:r>
            <a:r>
              <a:rPr lang="it-IT" sz="1800" b="1" cap="none" dirty="0">
                <a:solidFill>
                  <a:schemeClr val="accent1">
                    <a:lumMod val="75000"/>
                  </a:schemeClr>
                </a:solidFill>
                <a:latin typeface="Californian FB" panose="0207040306080B030204" pitchFamily="18" charset="0"/>
              </a:rPr>
              <a:t>con il </a:t>
            </a:r>
            <a:r>
              <a:rPr lang="it-IT" sz="1800" b="1" i="0" dirty="0">
                <a:solidFill>
                  <a:schemeClr val="accent1">
                    <a:lumMod val="75000"/>
                  </a:schemeClr>
                </a:solidFill>
                <a:effectLst/>
                <a:latin typeface="Californian FB" panose="0207040306080B030204" pitchFamily="18" charset="0"/>
              </a:rPr>
              <a:t> M</a:t>
            </a:r>
            <a:r>
              <a:rPr lang="it-IT" sz="1800" b="1" i="0" cap="none" dirty="0">
                <a:solidFill>
                  <a:schemeClr val="accent1">
                    <a:lumMod val="75000"/>
                  </a:schemeClr>
                </a:solidFill>
                <a:effectLst/>
                <a:latin typeface="Californian FB" panose="0207040306080B030204" pitchFamily="18" charset="0"/>
              </a:rPr>
              <a:t>inistero</a:t>
            </a:r>
            <a:r>
              <a:rPr lang="it-IT" sz="1800" b="1" i="0" dirty="0">
                <a:solidFill>
                  <a:schemeClr val="accent1">
                    <a:lumMod val="75000"/>
                  </a:schemeClr>
                </a:solidFill>
                <a:effectLst/>
                <a:latin typeface="Californian FB" panose="0207040306080B030204" pitchFamily="18" charset="0"/>
              </a:rPr>
              <a:t> </a:t>
            </a:r>
            <a:r>
              <a:rPr lang="it-IT" sz="1800" b="1" i="0" cap="none" dirty="0">
                <a:solidFill>
                  <a:schemeClr val="accent1">
                    <a:lumMod val="75000"/>
                  </a:schemeClr>
                </a:solidFill>
                <a:effectLst/>
                <a:latin typeface="Californian FB" panose="0207040306080B030204" pitchFamily="18" charset="0"/>
              </a:rPr>
              <a:t>delle Politiche sociali e dell’Istruzione</a:t>
            </a:r>
            <a:r>
              <a:rPr lang="it-IT" sz="1800" b="1" i="0" dirty="0">
                <a:solidFill>
                  <a:schemeClr val="accent1">
                    <a:lumMod val="75000"/>
                  </a:schemeClr>
                </a:solidFill>
                <a:effectLst/>
                <a:latin typeface="Californian FB" panose="0207040306080B030204" pitchFamily="18" charset="0"/>
              </a:rPr>
              <a:t>.  </a:t>
            </a:r>
            <a:endParaRPr lang="it-IT" sz="1800" b="1" i="0" dirty="0">
              <a:solidFill>
                <a:schemeClr val="accent1">
                  <a:lumMod val="75000"/>
                </a:schemeClr>
              </a:solidFill>
              <a:effectLst/>
              <a:latin typeface="Californian FB" panose="0207040306080B030204" pitchFamily="18" charset="0"/>
            </a:endParaRPr>
          </a:p>
          <a:p>
            <a:pPr marL="0" indent="0" algn="just">
              <a:buNone/>
            </a:pPr>
            <a:r>
              <a:rPr lang="it-IT" sz="1800" b="1" dirty="0">
                <a:solidFill>
                  <a:schemeClr val="accent1">
                    <a:lumMod val="75000"/>
                  </a:schemeClr>
                </a:solidFill>
                <a:latin typeface="Californian FB" panose="0207040306080B030204" pitchFamily="18" charset="0"/>
              </a:rPr>
              <a:t>A </a:t>
            </a:r>
            <a:r>
              <a:rPr lang="it-IT" sz="1800" b="1" cap="none" dirty="0">
                <a:solidFill>
                  <a:schemeClr val="accent1">
                    <a:lumMod val="75000"/>
                  </a:schemeClr>
                </a:solidFill>
                <a:latin typeface="Californian FB" panose="0207040306080B030204" pitchFamily="18" charset="0"/>
              </a:rPr>
              <a:t>tal proposito, in attesa del Profilo di funzionamento vengono considerati propedeutici alla stesura del PEI la </a:t>
            </a:r>
            <a:r>
              <a:rPr lang="it-IT" sz="1800" b="1" cap="none" dirty="0">
                <a:solidFill>
                  <a:srgbClr val="FF0000"/>
                </a:solidFill>
                <a:latin typeface="Californian FB" panose="0207040306080B030204" pitchFamily="18" charset="0"/>
              </a:rPr>
              <a:t>Diagnosi funzionale(DF) </a:t>
            </a:r>
            <a:r>
              <a:rPr lang="it-IT" sz="1800" b="1" cap="none" dirty="0">
                <a:solidFill>
                  <a:schemeClr val="accent1">
                    <a:lumMod val="75000"/>
                  </a:schemeClr>
                </a:solidFill>
                <a:latin typeface="Californian FB" panose="0207040306080B030204" pitchFamily="18" charset="0"/>
              </a:rPr>
              <a:t>e il </a:t>
            </a:r>
            <a:r>
              <a:rPr lang="it-IT" sz="1800" b="1" cap="none" dirty="0">
                <a:solidFill>
                  <a:srgbClr val="FF0000"/>
                </a:solidFill>
                <a:latin typeface="Californian FB" panose="0207040306080B030204" pitchFamily="18" charset="0"/>
              </a:rPr>
              <a:t>Profilo dinamico funzionale(PDF)</a:t>
            </a:r>
            <a:r>
              <a:rPr lang="it-IT" sz="1800" b="1" cap="none" dirty="0">
                <a:solidFill>
                  <a:schemeClr val="accent1"/>
                </a:solidFill>
                <a:latin typeface="Californian FB" panose="0207040306080B030204" pitchFamily="18" charset="0"/>
              </a:rPr>
              <a:t>,</a:t>
            </a:r>
            <a:r>
              <a:rPr lang="it-IT" sz="1800" b="1" cap="none" dirty="0">
                <a:solidFill>
                  <a:srgbClr val="FF0000"/>
                </a:solidFill>
                <a:latin typeface="Californian FB" panose="0207040306080B030204" pitchFamily="18" charset="0"/>
              </a:rPr>
              <a:t> </a:t>
            </a:r>
            <a:r>
              <a:rPr lang="it-IT" sz="1800" b="1" cap="none" dirty="0">
                <a:solidFill>
                  <a:schemeClr val="accent1">
                    <a:lumMod val="75000"/>
                  </a:schemeClr>
                </a:solidFill>
                <a:latin typeface="Californian FB" panose="0207040306080B030204" pitchFamily="18" charset="0"/>
              </a:rPr>
              <a:t>documenti utilizzati fino ad ora.</a:t>
            </a:r>
            <a:endParaRPr lang="it-IT" sz="1800" b="1" cap="none" dirty="0">
              <a:solidFill>
                <a:schemeClr val="accent1">
                  <a:lumMod val="75000"/>
                </a:schemeClr>
              </a:solidFill>
              <a:latin typeface="Californian FB" panose="0207040306080B030204" pitchFamily="18" charset="0"/>
            </a:endParaRPr>
          </a:p>
          <a:p>
            <a:pPr algn="just"/>
            <a:endParaRPr lang="it-IT" sz="1800" dirty="0">
              <a:solidFill>
                <a:srgbClr val="002060"/>
              </a:solidFill>
              <a:latin typeface="Californian FB" panose="0207040306080B030204" pitchFamily="18" charset="0"/>
            </a:endParaRPr>
          </a:p>
          <a:p>
            <a:pPr marL="0" indent="0" algn="just">
              <a:buNone/>
            </a:pPr>
            <a:r>
              <a:rPr lang="it-IT" sz="1800" dirty="0">
                <a:solidFill>
                  <a:srgbClr val="002060"/>
                </a:solidFill>
                <a:latin typeface="Californian FB" panose="0207040306080B030204" pitchFamily="18" charset="0"/>
              </a:rPr>
              <a:t> </a:t>
            </a:r>
            <a:endParaRPr lang="it-IT" sz="1800" dirty="0">
              <a:solidFill>
                <a:srgbClr val="002060"/>
              </a:solidFill>
              <a:latin typeface="Californian FB" panose="0207040306080B030204" pitchFamily="18" charset="0"/>
            </a:endParaRPr>
          </a:p>
          <a:p>
            <a:pPr marL="0" indent="0" algn="just">
              <a:buNone/>
            </a:pPr>
            <a:endParaRPr lang="it-IT" sz="1800" dirty="0">
              <a:solidFill>
                <a:srgbClr val="002060"/>
              </a:solidFill>
              <a:latin typeface="Californian FB" panose="0207040306080B030204" pitchFamily="18" charset="0"/>
            </a:endParaRPr>
          </a:p>
          <a:p>
            <a:endParaRPr lang="it-IT" sz="1400" dirty="0"/>
          </a:p>
        </p:txBody>
      </p:sp>
      <p:sp>
        <p:nvSpPr>
          <p:cNvPr id="4" name="Segnaposto piè di pagina 3"/>
          <p:cNvSpPr>
            <a:spLocks noGrp="1"/>
          </p:cNvSpPr>
          <p:nvPr>
            <p:ph type="ftr" sz="quarter" idx="11"/>
          </p:nvPr>
        </p:nvSpPr>
        <p:spPr>
          <a:xfrm>
            <a:off x="86007" y="6373605"/>
            <a:ext cx="6672887" cy="365125"/>
          </a:xfrm>
        </p:spPr>
        <p:txBody>
          <a:bodyPr/>
          <a:lstStyle/>
          <a:p>
            <a:r>
              <a:rPr lang="en-US" dirty="0"/>
              <a:t>Roberta Tardi</a:t>
            </a:r>
            <a:endParaRPr lang="en-US" dirty="0"/>
          </a:p>
        </p:txBody>
      </p:sp>
      <p:pic>
        <p:nvPicPr>
          <p:cNvPr id="1030" name="Picture 6" descr="4 Pezzi Puzzle Design - Immagini vettoriali stock e altre immagini di  Quattro oggetti - Quattro oggetti, Tessera di puzzle, Multicolore - iStock"/>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0661" y="5279955"/>
            <a:ext cx="2133600" cy="13185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1153536" y="1341841"/>
            <a:ext cx="5737594" cy="4910571"/>
          </a:xfrm>
          <a:solidFill>
            <a:schemeClr val="bg2">
              <a:lumMod val="60000"/>
              <a:lumOff val="40000"/>
            </a:schemeClr>
          </a:solidFill>
        </p:spPr>
        <p:txBody>
          <a:bodyPr>
            <a:normAutofit fontScale="25000" lnSpcReduction="20000"/>
          </a:bodyPr>
          <a:lstStyle/>
          <a:p>
            <a:pPr marL="0" indent="0" algn="just" defTabSz="621665">
              <a:spcBef>
                <a:spcPts val="690"/>
              </a:spcBef>
              <a:buNone/>
            </a:pPr>
            <a:r>
              <a:rPr lang="it-IT" sz="4800" b="1" spc="-4" dirty="0">
                <a:solidFill>
                  <a:srgbClr val="FF0000"/>
                </a:solidFill>
                <a:latin typeface="Garamond" panose="02020404030301010803" pitchFamily="18" charset="0"/>
                <a:cs typeface="Segoe UI" panose="020B0502040204020203"/>
              </a:rPr>
              <a:t>                         Ambiente</a:t>
            </a:r>
            <a:r>
              <a:rPr lang="it-IT" sz="4800" b="1" spc="4" dirty="0">
                <a:solidFill>
                  <a:srgbClr val="FF0000"/>
                </a:solidFill>
                <a:latin typeface="Garamond" panose="02020404030301010803" pitchFamily="18" charset="0"/>
                <a:cs typeface="Segoe UI" panose="020B0502040204020203"/>
              </a:rPr>
              <a:t> </a:t>
            </a:r>
            <a:r>
              <a:rPr lang="it-IT" sz="4800" b="1" spc="-4" dirty="0">
                <a:solidFill>
                  <a:srgbClr val="FF0000"/>
                </a:solidFill>
                <a:latin typeface="Garamond" panose="02020404030301010803" pitchFamily="18" charset="0"/>
                <a:cs typeface="Segoe UI" panose="020B0502040204020203"/>
              </a:rPr>
              <a:t>fisico</a:t>
            </a:r>
            <a:endParaRPr lang="it-IT" sz="4800" b="1" spc="-4" dirty="0">
              <a:solidFill>
                <a:srgbClr val="FF0000"/>
              </a:solidFill>
              <a:latin typeface="Garamond" panose="02020404030301010803" pitchFamily="18" charset="0"/>
              <a:cs typeface="Segoe UI" panose="020B0502040204020203"/>
            </a:endParaRPr>
          </a:p>
          <a:p>
            <a:pPr marL="0" indent="0" algn="just" defTabSz="621665">
              <a:lnSpc>
                <a:spcPct val="120000"/>
              </a:lnSpc>
              <a:spcBef>
                <a:spcPts val="690"/>
              </a:spcBef>
              <a:buNone/>
            </a:pPr>
            <a:r>
              <a:rPr lang="it-IT" sz="4800" b="1" dirty="0">
                <a:solidFill>
                  <a:schemeClr val="bg2">
                    <a:lumMod val="25000"/>
                  </a:schemeClr>
                </a:solidFill>
                <a:latin typeface="Garamond" panose="02020404030301010803" pitchFamily="18" charset="0"/>
                <a:cs typeface="Segoe UI" panose="020B0502040204020203"/>
              </a:rPr>
              <a:t>«</a:t>
            </a:r>
            <a:r>
              <a:rPr lang="it-IT" sz="4800" b="1" dirty="0">
                <a:solidFill>
                  <a:schemeClr val="accent1">
                    <a:lumMod val="75000"/>
                  </a:schemeClr>
                </a:solidFill>
                <a:latin typeface="Garamond" panose="02020404030301010803" pitchFamily="18" charset="0"/>
                <a:cs typeface="Segoe UI" panose="020B0502040204020203"/>
              </a:rPr>
              <a:t>problematiche</a:t>
            </a:r>
            <a:r>
              <a:rPr lang="it-IT" sz="4800" b="1" spc="11"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oggettive</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e </a:t>
            </a:r>
            <a:r>
              <a:rPr lang="it-IT" sz="4800" b="1" spc="-4" dirty="0">
                <a:solidFill>
                  <a:schemeClr val="accent1">
                    <a:lumMod val="75000"/>
                  </a:schemeClr>
                </a:solidFill>
                <a:latin typeface="Garamond" panose="02020404030301010803" pitchFamily="18" charset="0"/>
                <a:cs typeface="Segoe UI" panose="020B0502040204020203"/>
              </a:rPr>
              <a:t>facilmente</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identificabili</a:t>
            </a:r>
            <a:r>
              <a:rPr lang="it-IT" sz="4800" b="1" spc="11"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legate</a:t>
            </a:r>
            <a:r>
              <a:rPr lang="it-IT" sz="4800" b="1"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all’accessibilità</a:t>
            </a:r>
            <a:r>
              <a:rPr lang="it-IT" sz="4800" b="1" spc="1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e</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alla</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fruibilità</a:t>
            </a:r>
            <a:r>
              <a:rPr lang="it-IT" sz="4800" b="1" spc="14"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degli</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spazi</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o alla</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disponibilità</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di</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attrezzature</a:t>
            </a:r>
            <a:r>
              <a:rPr lang="it-IT" sz="4800" b="1" spc="-11"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didattiche </a:t>
            </a:r>
            <a:r>
              <a:rPr lang="it-IT" sz="4800" b="1" spc="-36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o</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di supporto,</a:t>
            </a:r>
            <a:r>
              <a:rPr lang="it-IT" sz="4800" b="1" spc="-4" dirty="0">
                <a:solidFill>
                  <a:schemeClr val="accent1">
                    <a:lumMod val="75000"/>
                  </a:schemeClr>
                </a:solidFill>
                <a:latin typeface="Garamond" panose="02020404030301010803" pitchFamily="18" charset="0"/>
                <a:cs typeface="Segoe UI" panose="020B0502040204020203"/>
              </a:rPr>
              <a:t> materiali</a:t>
            </a:r>
            <a:r>
              <a:rPr lang="it-IT" sz="4800" b="1" spc="11"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per</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l’apprendimento</a:t>
            </a:r>
            <a:r>
              <a:rPr lang="it-IT" sz="4800" b="1" spc="14"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(ad esempio</a:t>
            </a:r>
            <a:r>
              <a:rPr lang="it-IT" sz="4800" b="1" spc="14"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barriere</a:t>
            </a:r>
            <a:r>
              <a:rPr lang="it-IT" sz="4800" b="1" spc="17"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architettoniche, </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locali</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eccessivamente</a:t>
            </a:r>
            <a:r>
              <a:rPr lang="it-IT" sz="4800" b="1" spc="11"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rumorosi,</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carenza</a:t>
            </a:r>
            <a:r>
              <a:rPr lang="it-IT" sz="4800" b="1" spc="-1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di</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tecnologie </a:t>
            </a:r>
            <a:r>
              <a:rPr lang="it-IT" sz="4800" b="1" spc="-4" dirty="0">
                <a:solidFill>
                  <a:schemeClr val="accent1">
                    <a:lumMod val="75000"/>
                  </a:schemeClr>
                </a:solidFill>
                <a:latin typeface="Garamond" panose="02020404030301010803" pitchFamily="18" charset="0"/>
                <a:cs typeface="Segoe UI" panose="020B0502040204020203"/>
              </a:rPr>
              <a:t>specifiche,</a:t>
            </a:r>
            <a:r>
              <a:rPr lang="it-IT" sz="4800" b="1" spc="2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mancanza</a:t>
            </a:r>
            <a:r>
              <a:rPr lang="it-IT" sz="4800" b="1" spc="-27"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di supporti</a:t>
            </a:r>
            <a:r>
              <a:rPr lang="it-IT" sz="4800" b="1" spc="-14"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per</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l’autonomia</a:t>
            </a:r>
            <a:r>
              <a:rPr lang="it-IT" sz="4800" b="1" spc="-11"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personale)»</a:t>
            </a:r>
            <a:endParaRPr lang="it-IT" sz="4800" b="1" dirty="0">
              <a:solidFill>
                <a:schemeClr val="accent1">
                  <a:lumMod val="75000"/>
                </a:schemeClr>
              </a:solidFill>
              <a:latin typeface="Garamond" panose="02020404030301010803" pitchFamily="18" charset="0"/>
              <a:cs typeface="Segoe UI" panose="020B0502040204020203"/>
            </a:endParaRPr>
          </a:p>
          <a:p>
            <a:pPr marL="0" indent="0" algn="just" defTabSz="621665">
              <a:spcBef>
                <a:spcPts val="1085"/>
              </a:spcBef>
              <a:buNone/>
            </a:pPr>
            <a:r>
              <a:rPr lang="it-IT" sz="4800" b="1" dirty="0">
                <a:solidFill>
                  <a:srgbClr val="FF0000"/>
                </a:solidFill>
                <a:latin typeface="Garamond" panose="02020404030301010803" pitchFamily="18" charset="0"/>
                <a:cs typeface="Segoe UI" panose="020B0502040204020203"/>
              </a:rPr>
              <a:t>Fattori</a:t>
            </a:r>
            <a:r>
              <a:rPr lang="it-IT" sz="4800" b="1" spc="-14" dirty="0">
                <a:solidFill>
                  <a:srgbClr val="FF0000"/>
                </a:solidFill>
                <a:latin typeface="Garamond" panose="02020404030301010803" pitchFamily="18" charset="0"/>
                <a:cs typeface="Segoe UI" panose="020B0502040204020203"/>
              </a:rPr>
              <a:t> </a:t>
            </a:r>
            <a:r>
              <a:rPr lang="it-IT" sz="4800" b="1" dirty="0">
                <a:solidFill>
                  <a:srgbClr val="FF0000"/>
                </a:solidFill>
                <a:latin typeface="Garamond" panose="02020404030301010803" pitchFamily="18" charset="0"/>
                <a:cs typeface="Segoe UI" panose="020B0502040204020203"/>
              </a:rPr>
              <a:t>ambientali,</a:t>
            </a:r>
            <a:r>
              <a:rPr lang="it-IT" sz="4800" b="1" spc="7" dirty="0">
                <a:solidFill>
                  <a:srgbClr val="FF0000"/>
                </a:solidFill>
                <a:latin typeface="Garamond" panose="02020404030301010803" pitchFamily="18" charset="0"/>
                <a:cs typeface="Segoe UI" panose="020B0502040204020203"/>
              </a:rPr>
              <a:t> </a:t>
            </a:r>
            <a:r>
              <a:rPr lang="it-IT" sz="4800" b="1" dirty="0">
                <a:solidFill>
                  <a:srgbClr val="FF0000"/>
                </a:solidFill>
                <a:latin typeface="Garamond" panose="02020404030301010803" pitchFamily="18" charset="0"/>
                <a:cs typeface="Segoe UI" panose="020B0502040204020203"/>
              </a:rPr>
              <a:t>Prodotti</a:t>
            </a:r>
            <a:r>
              <a:rPr lang="it-IT" sz="4800" b="1" spc="-4" dirty="0">
                <a:solidFill>
                  <a:srgbClr val="FF0000"/>
                </a:solidFill>
                <a:latin typeface="Garamond" panose="02020404030301010803" pitchFamily="18" charset="0"/>
                <a:cs typeface="Segoe UI" panose="020B0502040204020203"/>
              </a:rPr>
              <a:t> </a:t>
            </a:r>
            <a:r>
              <a:rPr lang="it-IT" sz="4800" b="1" dirty="0">
                <a:solidFill>
                  <a:srgbClr val="FF0000"/>
                </a:solidFill>
                <a:latin typeface="Garamond" panose="02020404030301010803" pitchFamily="18" charset="0"/>
                <a:cs typeface="Segoe UI" panose="020B0502040204020203"/>
              </a:rPr>
              <a:t>e</a:t>
            </a:r>
            <a:r>
              <a:rPr lang="it-IT" sz="4800" b="1" spc="11" dirty="0">
                <a:solidFill>
                  <a:srgbClr val="FF0000"/>
                </a:solidFill>
                <a:latin typeface="Garamond" panose="02020404030301010803" pitchFamily="18" charset="0"/>
                <a:cs typeface="Segoe UI" panose="020B0502040204020203"/>
              </a:rPr>
              <a:t>   </a:t>
            </a:r>
            <a:r>
              <a:rPr lang="it-IT" sz="4800" b="1" dirty="0">
                <a:solidFill>
                  <a:srgbClr val="FF0000"/>
                </a:solidFill>
                <a:latin typeface="Garamond" panose="02020404030301010803" pitchFamily="18" charset="0"/>
                <a:cs typeface="Segoe UI" panose="020B0502040204020203"/>
              </a:rPr>
              <a:t>tecnologia</a:t>
            </a:r>
            <a:endParaRPr lang="it-IT" sz="4800" b="1" dirty="0">
              <a:solidFill>
                <a:schemeClr val="bg2">
                  <a:lumMod val="25000"/>
                </a:schemeClr>
              </a:solidFill>
              <a:latin typeface="Garamond" panose="02020404030301010803" pitchFamily="18" charset="0"/>
              <a:cs typeface="Segoe UI" panose="020B0502040204020203"/>
            </a:endParaRPr>
          </a:p>
          <a:p>
            <a:pPr marL="0" indent="0" algn="just" defTabSz="621665">
              <a:lnSpc>
                <a:spcPct val="120000"/>
              </a:lnSpc>
              <a:spcBef>
                <a:spcPts val="1085"/>
              </a:spcBef>
              <a:buNone/>
            </a:pPr>
            <a:r>
              <a:rPr lang="it-IT" sz="4800" b="1" spc="7"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Prodotti</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e</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tecnologie</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per</a:t>
            </a:r>
            <a:r>
              <a:rPr lang="it-IT" sz="4800" b="1" spc="11"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l’uso </a:t>
            </a:r>
            <a:r>
              <a:rPr lang="it-IT" sz="4800" b="1" dirty="0">
                <a:solidFill>
                  <a:schemeClr val="accent1">
                    <a:lumMod val="75000"/>
                  </a:schemeClr>
                </a:solidFill>
                <a:latin typeface="Garamond" panose="02020404030301010803" pitchFamily="18" charset="0"/>
                <a:cs typeface="Segoe UI" panose="020B0502040204020203"/>
              </a:rPr>
              <a:t>personale </a:t>
            </a:r>
            <a:r>
              <a:rPr lang="it-IT" sz="4800" b="1" spc="-4" dirty="0">
                <a:solidFill>
                  <a:schemeClr val="accent1">
                    <a:lumMod val="75000"/>
                  </a:schemeClr>
                </a:solidFill>
                <a:latin typeface="Garamond" panose="02020404030301010803" pitchFamily="18" charset="0"/>
                <a:cs typeface="Segoe UI" panose="020B0502040204020203"/>
              </a:rPr>
              <a:t>nella</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vita </a:t>
            </a:r>
            <a:r>
              <a:rPr lang="it-IT" sz="4800" b="1" spc="-4" dirty="0">
                <a:solidFill>
                  <a:schemeClr val="accent1">
                    <a:lumMod val="75000"/>
                  </a:schemeClr>
                </a:solidFill>
                <a:latin typeface="Garamond" panose="02020404030301010803" pitchFamily="18" charset="0"/>
                <a:cs typeface="Segoe UI" panose="020B0502040204020203"/>
              </a:rPr>
              <a:t>quotidiana;</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prodotti</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e</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tecnologie</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per</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la</a:t>
            </a:r>
            <a:r>
              <a:rPr lang="it-IT" sz="4800" b="1"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mobilità;</a:t>
            </a:r>
            <a:r>
              <a:rPr lang="it-IT" sz="4800" b="1" spc="11"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prodotti</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e </a:t>
            </a:r>
            <a:r>
              <a:rPr lang="it-IT" sz="4800" b="1" spc="-4" dirty="0">
                <a:solidFill>
                  <a:schemeClr val="accent1">
                    <a:lumMod val="75000"/>
                  </a:schemeClr>
                </a:solidFill>
                <a:latin typeface="Garamond" panose="02020404030301010803" pitchFamily="18" charset="0"/>
                <a:cs typeface="Segoe UI" panose="020B0502040204020203"/>
              </a:rPr>
              <a:t>tecnologie</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per</a:t>
            </a:r>
            <a:r>
              <a:rPr lang="it-IT" sz="4800" b="1" spc="14"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la</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comunicazione;</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Prodotti</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e</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tecnologie</a:t>
            </a:r>
            <a:r>
              <a:rPr lang="it-IT" sz="4800" b="1" spc="11"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per</a:t>
            </a:r>
            <a:r>
              <a:rPr lang="it-IT" sz="4800" b="1" spc="14"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l’istruzione</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(es.:</a:t>
            </a:r>
            <a:r>
              <a:rPr lang="it-IT" sz="4800" b="1" spc="1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strumenti, </a:t>
            </a:r>
            <a:r>
              <a:rPr lang="it-IT" sz="4800" b="1" spc="-36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prodotti,</a:t>
            </a:r>
            <a:r>
              <a:rPr lang="it-IT" sz="4800" b="1" spc="-11"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processi,</a:t>
            </a:r>
            <a:r>
              <a:rPr lang="it-IT" sz="4800" b="1" spc="17"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metodi</a:t>
            </a:r>
            <a:r>
              <a:rPr lang="it-IT" sz="4800" b="1" dirty="0">
                <a:solidFill>
                  <a:schemeClr val="accent1">
                    <a:lumMod val="75000"/>
                  </a:schemeClr>
                </a:solidFill>
                <a:latin typeface="Garamond" panose="02020404030301010803" pitchFamily="18" charset="0"/>
                <a:cs typeface="Segoe UI" panose="020B0502040204020203"/>
              </a:rPr>
              <a:t> e</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tecnologia usati</a:t>
            </a:r>
            <a:r>
              <a:rPr lang="it-IT" sz="4800" b="1" spc="-17"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per</a:t>
            </a:r>
            <a:r>
              <a:rPr lang="it-IT" sz="4800" b="1" spc="11"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l’acquisizione</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di</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conoscenze, </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competenze</a:t>
            </a:r>
            <a:r>
              <a:rPr lang="it-IT" sz="4800" b="1" spc="-11"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o</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abilità </a:t>
            </a:r>
            <a:r>
              <a:rPr lang="it-IT" sz="4800" b="1" dirty="0">
                <a:solidFill>
                  <a:schemeClr val="accent1">
                    <a:lumMod val="75000"/>
                  </a:schemeClr>
                </a:solidFill>
                <a:latin typeface="Garamond" panose="02020404030301010803" pitchFamily="18" charset="0"/>
                <a:cs typeface="Segoe UI" panose="020B0502040204020203"/>
              </a:rPr>
              <a:t>a</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ogni</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livello,</a:t>
            </a:r>
            <a:r>
              <a:rPr lang="it-IT" sz="4800" b="1" spc="20"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come</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libri,</a:t>
            </a:r>
            <a:r>
              <a:rPr lang="it-IT" sz="4800" b="1" spc="27"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manuali,</a:t>
            </a:r>
            <a:r>
              <a:rPr lang="it-IT" sz="4800" b="1" spc="-11"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giocattoli</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educativi, hardware </a:t>
            </a:r>
            <a:r>
              <a:rPr lang="it-IT" sz="4800" b="1" spc="-361"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e </a:t>
            </a:r>
            <a:r>
              <a:rPr lang="it-IT" sz="4800" b="1" spc="-4" dirty="0">
                <a:solidFill>
                  <a:schemeClr val="accent1">
                    <a:lumMod val="75000"/>
                  </a:schemeClr>
                </a:solidFill>
                <a:latin typeface="Garamond" panose="02020404030301010803" pitchFamily="18" charset="0"/>
                <a:cs typeface="Segoe UI" panose="020B0502040204020203"/>
              </a:rPr>
              <a:t>software, </a:t>
            </a:r>
            <a:r>
              <a:rPr lang="it-IT" sz="4800" b="1" dirty="0">
                <a:solidFill>
                  <a:schemeClr val="accent1">
                    <a:lumMod val="75000"/>
                  </a:schemeClr>
                </a:solidFill>
                <a:latin typeface="Garamond" panose="02020404030301010803" pitchFamily="18" charset="0"/>
                <a:cs typeface="Segoe UI" panose="020B0502040204020203"/>
              </a:rPr>
              <a:t>non adattati o </a:t>
            </a:r>
            <a:r>
              <a:rPr lang="it-IT" sz="4800" b="1" spc="-4" dirty="0">
                <a:solidFill>
                  <a:schemeClr val="accent1">
                    <a:lumMod val="75000"/>
                  </a:schemeClr>
                </a:solidFill>
                <a:latin typeface="Garamond" panose="02020404030301010803" pitchFamily="18" charset="0"/>
                <a:cs typeface="Segoe UI" panose="020B0502040204020203"/>
              </a:rPr>
              <a:t>realizzati </a:t>
            </a:r>
            <a:r>
              <a:rPr lang="it-IT" sz="4800" b="1" dirty="0">
                <a:solidFill>
                  <a:schemeClr val="accent1">
                    <a:lumMod val="75000"/>
                  </a:schemeClr>
                </a:solidFill>
                <a:latin typeface="Garamond" panose="02020404030301010803" pitchFamily="18" charset="0"/>
                <a:cs typeface="Segoe UI" panose="020B0502040204020203"/>
              </a:rPr>
              <a:t>appositamente); </a:t>
            </a:r>
            <a:r>
              <a:rPr lang="it-IT" sz="4800" b="1" spc="-4" dirty="0">
                <a:solidFill>
                  <a:schemeClr val="accent1">
                    <a:lumMod val="75000"/>
                  </a:schemeClr>
                </a:solidFill>
                <a:latin typeface="Garamond" panose="02020404030301010803" pitchFamily="18" charset="0"/>
                <a:cs typeface="Segoe UI" panose="020B0502040204020203"/>
              </a:rPr>
              <a:t>Prodotti </a:t>
            </a:r>
            <a:r>
              <a:rPr lang="it-IT" sz="4800" b="1" dirty="0">
                <a:solidFill>
                  <a:schemeClr val="accent1">
                    <a:lumMod val="75000"/>
                  </a:schemeClr>
                </a:solidFill>
                <a:latin typeface="Garamond" panose="02020404030301010803" pitchFamily="18" charset="0"/>
                <a:cs typeface="Segoe UI" panose="020B0502040204020203"/>
              </a:rPr>
              <a:t>e tecnologie </a:t>
            </a:r>
            <a:r>
              <a:rPr lang="it-IT" sz="4800" b="1" spc="-4" dirty="0">
                <a:solidFill>
                  <a:schemeClr val="accent1">
                    <a:lumMod val="75000"/>
                  </a:schemeClr>
                </a:solidFill>
                <a:latin typeface="Garamond" panose="02020404030301010803" pitchFamily="18" charset="0"/>
                <a:cs typeface="Segoe UI" panose="020B0502040204020203"/>
              </a:rPr>
              <a:t>per la </a:t>
            </a:r>
            <a:r>
              <a:rPr lang="it-IT" sz="4800" b="1" dirty="0">
                <a:solidFill>
                  <a:schemeClr val="accent1">
                    <a:lumMod val="75000"/>
                  </a:schemeClr>
                </a:solidFill>
                <a:latin typeface="Garamond" panose="02020404030301010803" pitchFamily="18" charset="0"/>
                <a:cs typeface="Segoe UI" panose="020B0502040204020203"/>
              </a:rPr>
              <a:t> cultura,</a:t>
            </a:r>
            <a:r>
              <a:rPr lang="it-IT" sz="4800" b="1" spc="-4" dirty="0">
                <a:solidFill>
                  <a:schemeClr val="accent1">
                    <a:lumMod val="75000"/>
                  </a:schemeClr>
                </a:solidFill>
                <a:latin typeface="Garamond" panose="02020404030301010803" pitchFamily="18" charset="0"/>
                <a:cs typeface="Segoe UI" panose="020B0502040204020203"/>
              </a:rPr>
              <a:t> la</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ricreazione</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e</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lo</a:t>
            </a:r>
            <a:r>
              <a:rPr lang="it-IT" sz="4800" b="1"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sport.</a:t>
            </a:r>
            <a:endParaRPr lang="it-IT" sz="4800" b="1" dirty="0">
              <a:solidFill>
                <a:schemeClr val="accent1">
                  <a:lumMod val="75000"/>
                </a:schemeClr>
              </a:solidFill>
              <a:latin typeface="Garamond" panose="02020404030301010803" pitchFamily="18" charset="0"/>
            </a:endParaRPr>
          </a:p>
          <a:p>
            <a:endParaRPr lang="it-IT" dirty="0"/>
          </a:p>
        </p:txBody>
      </p:sp>
      <p:sp>
        <p:nvSpPr>
          <p:cNvPr id="5" name="Segnaposto contenuto 4"/>
          <p:cNvSpPr>
            <a:spLocks noGrp="1"/>
          </p:cNvSpPr>
          <p:nvPr>
            <p:ph sz="half" idx="2"/>
          </p:nvPr>
        </p:nvSpPr>
        <p:spPr>
          <a:xfrm>
            <a:off x="6891130" y="1341842"/>
            <a:ext cx="5128592" cy="4910571"/>
          </a:xfrm>
          <a:solidFill>
            <a:schemeClr val="bg2">
              <a:lumMod val="60000"/>
              <a:lumOff val="40000"/>
            </a:schemeClr>
          </a:solidFill>
        </p:spPr>
        <p:txBody>
          <a:bodyPr>
            <a:normAutofit fontScale="25000" lnSpcReduction="20000"/>
          </a:bodyPr>
          <a:lstStyle/>
          <a:p>
            <a:pPr marL="8890" marR="3175" defTabSz="621665">
              <a:spcBef>
                <a:spcPts val="690"/>
              </a:spcBef>
            </a:pPr>
            <a:endParaRPr lang="it-IT" sz="2900" b="1" spc="-4" dirty="0">
              <a:solidFill>
                <a:schemeClr val="accent1"/>
              </a:solidFill>
              <a:latin typeface="Garamond" panose="02020404030301010803" pitchFamily="18" charset="0"/>
              <a:cs typeface="Segoe UI" panose="020B0502040204020203"/>
            </a:endParaRPr>
          </a:p>
          <a:p>
            <a:pPr marL="0" marR="3175" indent="0" algn="ctr" defTabSz="621665">
              <a:spcBef>
                <a:spcPts val="690"/>
              </a:spcBef>
              <a:buNone/>
            </a:pPr>
            <a:r>
              <a:rPr lang="it-IT" sz="4800" b="1" spc="-4" dirty="0">
                <a:solidFill>
                  <a:srgbClr val="FF0000"/>
                </a:solidFill>
                <a:latin typeface="Garamond" panose="02020404030301010803" pitchFamily="18" charset="0"/>
                <a:cs typeface="Segoe UI" panose="020B0502040204020203"/>
              </a:rPr>
              <a:t>Ambiente</a:t>
            </a:r>
            <a:r>
              <a:rPr lang="it-IT" sz="4800" b="1" spc="7" dirty="0">
                <a:solidFill>
                  <a:srgbClr val="FF0000"/>
                </a:solidFill>
                <a:latin typeface="Garamond" panose="02020404030301010803" pitchFamily="18" charset="0"/>
                <a:cs typeface="Segoe UI" panose="020B0502040204020203"/>
              </a:rPr>
              <a:t> </a:t>
            </a:r>
            <a:r>
              <a:rPr lang="it-IT" sz="4800" b="1" spc="-4" dirty="0">
                <a:solidFill>
                  <a:srgbClr val="FF0000"/>
                </a:solidFill>
                <a:latin typeface="Garamond" panose="02020404030301010803" pitchFamily="18" charset="0"/>
                <a:cs typeface="Segoe UI" panose="020B0502040204020203"/>
              </a:rPr>
              <a:t>sociale</a:t>
            </a:r>
            <a:endParaRPr lang="it-IT" sz="4800" b="1" spc="7" dirty="0">
              <a:solidFill>
                <a:srgbClr val="FF0000"/>
              </a:solidFill>
              <a:latin typeface="Garamond" panose="02020404030301010803" pitchFamily="18" charset="0"/>
              <a:cs typeface="Segoe UI" panose="020B0502040204020203"/>
            </a:endParaRPr>
          </a:p>
          <a:p>
            <a:pPr marL="0" marR="3175" indent="0" algn="just" defTabSz="621665">
              <a:lnSpc>
                <a:spcPct val="120000"/>
              </a:lnSpc>
              <a:spcBef>
                <a:spcPts val="690"/>
              </a:spcBef>
              <a:buNone/>
            </a:pPr>
            <a:r>
              <a:rPr lang="it-IT" sz="4800" b="1" spc="-4" dirty="0">
                <a:solidFill>
                  <a:schemeClr val="accent1">
                    <a:lumMod val="75000"/>
                  </a:schemeClr>
                </a:solidFill>
                <a:latin typeface="Garamond" panose="02020404030301010803" pitchFamily="18" charset="0"/>
                <a:cs typeface="Segoe UI" panose="020B0502040204020203"/>
              </a:rPr>
              <a:t>le</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relazioni</a:t>
            </a:r>
            <a:r>
              <a:rPr lang="it-IT" sz="4800" b="1" spc="1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tra</a:t>
            </a:r>
            <a:r>
              <a:rPr lang="it-IT" sz="4800" b="1" spc="-11"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insegnanti</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e</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altri</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adulti</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di</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riferimento</a:t>
            </a:r>
            <a:r>
              <a:rPr lang="it-IT" sz="4800" b="1" spc="1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da</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una</a:t>
            </a:r>
            <a:r>
              <a:rPr lang="it-IT" sz="4800" b="1" spc="-11"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parte, </a:t>
            </a:r>
            <a:r>
              <a:rPr lang="it-IT" sz="4800" b="1" spc="-361"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il</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gruppo</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dei</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pari</a:t>
            </a:r>
            <a:r>
              <a:rPr lang="it-IT" sz="4800" b="1" spc="-4" dirty="0">
                <a:solidFill>
                  <a:schemeClr val="accent1">
                    <a:lumMod val="75000"/>
                  </a:schemeClr>
                </a:solidFill>
                <a:latin typeface="Garamond" panose="02020404030301010803" pitchFamily="18" charset="0"/>
                <a:cs typeface="Segoe UI" panose="020B0502040204020203"/>
              </a:rPr>
              <a:t> dall’altra,</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osservando </a:t>
            </a:r>
            <a:r>
              <a:rPr lang="it-IT" sz="4800" b="1" spc="-4" dirty="0">
                <a:solidFill>
                  <a:schemeClr val="accent1">
                    <a:lumMod val="75000"/>
                  </a:schemeClr>
                </a:solidFill>
                <a:latin typeface="Garamond" panose="02020404030301010803" pitchFamily="18" charset="0"/>
                <a:cs typeface="Segoe UI" panose="020B0502040204020203"/>
              </a:rPr>
              <a:t>l’influenza</a:t>
            </a:r>
            <a:r>
              <a:rPr lang="it-IT" sz="4800" b="1" spc="20"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positiva</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o</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negativa</a:t>
            </a:r>
            <a:r>
              <a:rPr lang="it-IT" sz="4800" b="1" spc="-1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a:t>
            </a:r>
            <a:r>
              <a:rPr lang="it-IT" sz="4800" b="1" spc="11"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che</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questi </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rapporti</a:t>
            </a:r>
            <a:r>
              <a:rPr lang="it-IT" sz="4800" b="1" spc="-17"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possono </a:t>
            </a:r>
            <a:r>
              <a:rPr lang="it-IT" sz="4800" b="1" spc="-4" dirty="0">
                <a:solidFill>
                  <a:schemeClr val="accent1">
                    <a:lumMod val="75000"/>
                  </a:schemeClr>
                </a:solidFill>
                <a:latin typeface="Garamond" panose="02020404030301010803" pitchFamily="18" charset="0"/>
                <a:cs typeface="Segoe UI" panose="020B0502040204020203"/>
              </a:rPr>
              <a:t>avere</a:t>
            </a:r>
            <a:endParaRPr lang="it-IT" sz="4800" b="1" dirty="0">
              <a:solidFill>
                <a:schemeClr val="accent1">
                  <a:lumMod val="75000"/>
                </a:schemeClr>
              </a:solidFill>
              <a:latin typeface="Garamond" panose="02020404030301010803" pitchFamily="18" charset="0"/>
              <a:cs typeface="Segoe UI" panose="020B0502040204020203"/>
            </a:endParaRPr>
          </a:p>
          <a:p>
            <a:pPr marL="0" marR="92710" indent="0" algn="ctr" defTabSz="621665">
              <a:lnSpc>
                <a:spcPct val="120000"/>
              </a:lnSpc>
              <a:spcBef>
                <a:spcPts val="1085"/>
              </a:spcBef>
              <a:buNone/>
            </a:pPr>
            <a:r>
              <a:rPr lang="it-IT" sz="4800" b="1" dirty="0">
                <a:solidFill>
                  <a:srgbClr val="FF0000"/>
                </a:solidFill>
                <a:latin typeface="Garamond" panose="02020404030301010803" pitchFamily="18" charset="0"/>
                <a:cs typeface="Segoe UI" panose="020B0502040204020203"/>
              </a:rPr>
              <a:t>Fattori</a:t>
            </a:r>
            <a:r>
              <a:rPr lang="it-IT" sz="4800" b="1" spc="-14" dirty="0">
                <a:solidFill>
                  <a:srgbClr val="FF0000"/>
                </a:solidFill>
                <a:latin typeface="Garamond" panose="02020404030301010803" pitchFamily="18" charset="0"/>
                <a:cs typeface="Segoe UI" panose="020B0502040204020203"/>
              </a:rPr>
              <a:t> </a:t>
            </a:r>
            <a:r>
              <a:rPr lang="it-IT" sz="4800" b="1" dirty="0">
                <a:solidFill>
                  <a:srgbClr val="FF0000"/>
                </a:solidFill>
                <a:latin typeface="Garamond" panose="02020404030301010803" pitchFamily="18" charset="0"/>
                <a:cs typeface="Segoe UI" panose="020B0502040204020203"/>
              </a:rPr>
              <a:t>ambientali, </a:t>
            </a:r>
            <a:r>
              <a:rPr lang="it-IT" sz="4800" b="1" spc="-4" dirty="0">
                <a:solidFill>
                  <a:srgbClr val="FF0000"/>
                </a:solidFill>
                <a:latin typeface="Garamond" panose="02020404030301010803" pitchFamily="18" charset="0"/>
                <a:cs typeface="Segoe UI" panose="020B0502040204020203"/>
              </a:rPr>
              <a:t>Relazioni</a:t>
            </a:r>
            <a:r>
              <a:rPr lang="it-IT" sz="4800" b="1" spc="7" dirty="0">
                <a:solidFill>
                  <a:srgbClr val="FF0000"/>
                </a:solidFill>
                <a:latin typeface="Garamond" panose="02020404030301010803" pitchFamily="18" charset="0"/>
                <a:cs typeface="Segoe UI" panose="020B0502040204020203"/>
              </a:rPr>
              <a:t> </a:t>
            </a:r>
            <a:r>
              <a:rPr lang="it-IT" sz="4800" b="1" dirty="0">
                <a:solidFill>
                  <a:srgbClr val="FF0000"/>
                </a:solidFill>
                <a:latin typeface="Garamond" panose="02020404030301010803" pitchFamily="18" charset="0"/>
                <a:cs typeface="Segoe UI" panose="020B0502040204020203"/>
              </a:rPr>
              <a:t>e sostegno</a:t>
            </a:r>
            <a:r>
              <a:rPr lang="it-IT" sz="4800" b="1" spc="4" dirty="0">
                <a:solidFill>
                  <a:srgbClr val="FF0000"/>
                </a:solidFill>
                <a:latin typeface="Garamond" panose="02020404030301010803" pitchFamily="18" charset="0"/>
                <a:cs typeface="Segoe UI" panose="020B0502040204020203"/>
              </a:rPr>
              <a:t> </a:t>
            </a:r>
            <a:r>
              <a:rPr lang="it-IT" sz="4800" b="1" spc="-4" dirty="0">
                <a:solidFill>
                  <a:srgbClr val="FF0000"/>
                </a:solidFill>
                <a:latin typeface="Garamond" panose="02020404030301010803" pitchFamily="18" charset="0"/>
                <a:cs typeface="Segoe UI" panose="020B0502040204020203"/>
              </a:rPr>
              <a:t>sociale</a:t>
            </a:r>
            <a:endParaRPr lang="it-IT" sz="4800" b="1" spc="7" dirty="0">
              <a:solidFill>
                <a:srgbClr val="FF0000"/>
              </a:solidFill>
              <a:latin typeface="Garamond" panose="02020404030301010803" pitchFamily="18" charset="0"/>
              <a:cs typeface="Segoe UI" panose="020B0502040204020203"/>
            </a:endParaRPr>
          </a:p>
          <a:p>
            <a:pPr marL="0" marR="92710" indent="0" algn="just" defTabSz="621665">
              <a:lnSpc>
                <a:spcPct val="120000"/>
              </a:lnSpc>
              <a:spcBef>
                <a:spcPts val="1085"/>
              </a:spcBef>
              <a:buNone/>
            </a:pPr>
            <a:r>
              <a:rPr lang="it-IT" sz="4800" b="1" dirty="0">
                <a:solidFill>
                  <a:schemeClr val="accent1">
                    <a:lumMod val="75000"/>
                  </a:schemeClr>
                </a:solidFill>
                <a:latin typeface="Garamond" panose="02020404030301010803" pitchFamily="18" charset="0"/>
                <a:cs typeface="Segoe UI" panose="020B0502040204020203"/>
              </a:rPr>
              <a:t>Persone</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in</a:t>
            </a:r>
            <a:r>
              <a:rPr lang="it-IT" sz="4800" b="1" dirty="0">
                <a:solidFill>
                  <a:schemeClr val="accent1">
                    <a:lumMod val="75000"/>
                  </a:schemeClr>
                </a:solidFill>
                <a:latin typeface="Garamond" panose="02020404030301010803" pitchFamily="18" charset="0"/>
                <a:cs typeface="Segoe UI" panose="020B0502040204020203"/>
              </a:rPr>
              <a:t> posizione</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di </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autorità</a:t>
            </a:r>
            <a:r>
              <a:rPr lang="it-IT" sz="4800" b="1" spc="-11"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 come</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insegnanti;</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Persone</a:t>
            </a:r>
            <a:r>
              <a:rPr lang="it-IT" sz="4800" b="1" spc="11"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in</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posizioni</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subordinate</a:t>
            </a:r>
            <a:r>
              <a:rPr lang="it-IT" sz="4800" b="1" spc="17"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a:t>
            </a:r>
            <a:r>
              <a:rPr lang="it-IT" sz="4800" b="1" spc="11"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come</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studenti;</a:t>
            </a:r>
            <a:r>
              <a:rPr lang="it-IT" sz="4800" b="1" spc="-7" dirty="0">
                <a:solidFill>
                  <a:schemeClr val="accent1">
                    <a:lumMod val="75000"/>
                  </a:schemeClr>
                </a:solidFill>
                <a:latin typeface="Garamond" panose="02020404030301010803" pitchFamily="18" charset="0"/>
                <a:cs typeface="Segoe UI" panose="020B0502040204020203"/>
              </a:rPr>
              <a:t> a</a:t>
            </a:r>
            <a:r>
              <a:rPr lang="it-IT" sz="4800" b="1" dirty="0">
                <a:solidFill>
                  <a:schemeClr val="accent1">
                    <a:lumMod val="75000"/>
                  </a:schemeClr>
                </a:solidFill>
                <a:latin typeface="Garamond" panose="02020404030301010803" pitchFamily="18" charset="0"/>
                <a:cs typeface="Segoe UI" panose="020B0502040204020203"/>
              </a:rPr>
              <a:t>mici, </a:t>
            </a:r>
            <a:r>
              <a:rPr lang="it-IT" sz="4800" b="1" spc="-361" dirty="0">
                <a:solidFill>
                  <a:schemeClr val="accent1">
                    <a:lumMod val="75000"/>
                  </a:schemeClr>
                </a:solidFill>
                <a:latin typeface="Garamond" panose="02020404030301010803" pitchFamily="18" charset="0"/>
                <a:cs typeface="Segoe UI" panose="020B0502040204020203"/>
              </a:rPr>
              <a:t> </a:t>
            </a:r>
            <a:r>
              <a:rPr lang="it-IT" sz="4800" b="1" spc="-4" dirty="0" err="1">
                <a:solidFill>
                  <a:schemeClr val="accent1">
                    <a:lumMod val="75000"/>
                  </a:schemeClr>
                </a:solidFill>
                <a:latin typeface="Garamond" panose="02020404030301010803" pitchFamily="18" charset="0"/>
                <a:cs typeface="Segoe UI" panose="020B0502040204020203"/>
              </a:rPr>
              <a:t>eTc.</a:t>
            </a:r>
            <a:endParaRPr lang="it-IT" sz="4800" b="1" spc="-4" dirty="0">
              <a:solidFill>
                <a:schemeClr val="accent1">
                  <a:lumMod val="75000"/>
                </a:schemeClr>
              </a:solidFill>
              <a:latin typeface="Garamond" panose="02020404030301010803" pitchFamily="18" charset="0"/>
              <a:cs typeface="Segoe UI" panose="020B0502040204020203"/>
            </a:endParaRPr>
          </a:p>
          <a:p>
            <a:pPr marL="0" indent="0" algn="ctr" defTabSz="621665">
              <a:lnSpc>
                <a:spcPct val="120000"/>
              </a:lnSpc>
              <a:spcBef>
                <a:spcPts val="525"/>
              </a:spcBef>
              <a:buNone/>
            </a:pPr>
            <a:r>
              <a:rPr lang="it-IT" sz="4800" b="1" spc="-4" dirty="0">
                <a:solidFill>
                  <a:srgbClr val="FF0000"/>
                </a:solidFill>
                <a:latin typeface="Garamond" panose="02020404030301010803" pitchFamily="18" charset="0"/>
                <a:cs typeface="Segoe UI" panose="020B0502040204020203"/>
              </a:rPr>
              <a:t>Atteggiamenti</a:t>
            </a:r>
            <a:endParaRPr lang="it-IT" sz="4800" spc="11" dirty="0">
              <a:solidFill>
                <a:srgbClr val="FF0000"/>
              </a:solidFill>
              <a:latin typeface="Garamond" panose="02020404030301010803" pitchFamily="18" charset="0"/>
              <a:cs typeface="Segoe UI" panose="020B0502040204020203"/>
            </a:endParaRPr>
          </a:p>
          <a:p>
            <a:pPr marL="0" indent="0" algn="just" defTabSz="621665">
              <a:lnSpc>
                <a:spcPct val="120000"/>
              </a:lnSpc>
              <a:spcBef>
                <a:spcPts val="525"/>
              </a:spcBef>
              <a:buNone/>
            </a:pPr>
            <a:r>
              <a:rPr lang="it-IT" sz="4800" b="1" spc="-4" dirty="0">
                <a:solidFill>
                  <a:schemeClr val="accent1">
                    <a:lumMod val="75000"/>
                  </a:schemeClr>
                </a:solidFill>
                <a:latin typeface="Garamond" panose="02020404030301010803" pitchFamily="18" charset="0"/>
                <a:cs typeface="Segoe UI" panose="020B0502040204020203"/>
              </a:rPr>
              <a:t>considerare</a:t>
            </a:r>
            <a:r>
              <a:rPr lang="it-IT" sz="4800" b="1" spc="11"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i</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facilitatori</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che</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possono promuovere</a:t>
            </a:r>
            <a:r>
              <a:rPr lang="it-IT" sz="4800" b="1" spc="11"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l’inclusione,</a:t>
            </a:r>
            <a:r>
              <a:rPr lang="it-IT" sz="4800" b="1" spc="27"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mentre –</a:t>
            </a:r>
            <a:r>
              <a:rPr lang="it-IT" sz="4800" b="1" spc="-4" dirty="0">
                <a:solidFill>
                  <a:schemeClr val="accent1">
                    <a:lumMod val="75000"/>
                  </a:schemeClr>
                </a:solidFill>
                <a:latin typeface="Garamond" panose="02020404030301010803" pitchFamily="18" charset="0"/>
                <a:cs typeface="Segoe UI" panose="020B0502040204020203"/>
              </a:rPr>
              <a:t> soprattutto</a:t>
            </a:r>
            <a:r>
              <a:rPr lang="it-IT" sz="4800" b="1" spc="-20"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in</a:t>
            </a:r>
            <a:r>
              <a:rPr lang="it-IT" sz="4800" b="1" dirty="0">
                <a:solidFill>
                  <a:schemeClr val="accent1">
                    <a:lumMod val="75000"/>
                  </a:schemeClr>
                </a:solidFill>
                <a:latin typeface="Garamond" panose="02020404030301010803" pitchFamily="18" charset="0"/>
                <a:cs typeface="Segoe UI" panose="020B0502040204020203"/>
              </a:rPr>
              <a:t> caso</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in</a:t>
            </a:r>
            <a:r>
              <a:rPr lang="it-IT" sz="4800" b="1" spc="1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cui </a:t>
            </a:r>
            <a:r>
              <a:rPr lang="it-IT" sz="4800" b="1" spc="-4" dirty="0">
                <a:solidFill>
                  <a:schemeClr val="accent1">
                    <a:lumMod val="75000"/>
                  </a:schemeClr>
                </a:solidFill>
                <a:latin typeface="Garamond" panose="02020404030301010803" pitchFamily="18" charset="0"/>
                <a:cs typeface="Segoe UI" panose="020B0502040204020203"/>
              </a:rPr>
              <a:t>si</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manifestino</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problemi</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di</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comportamento</a:t>
            </a:r>
            <a:r>
              <a:rPr lang="it-IT" sz="4800" b="1" spc="-11"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tali </a:t>
            </a:r>
            <a:r>
              <a:rPr lang="it-IT" sz="4800" b="1" spc="-4" dirty="0">
                <a:solidFill>
                  <a:schemeClr val="accent1">
                    <a:lumMod val="75000"/>
                  </a:schemeClr>
                </a:solidFill>
                <a:latin typeface="Garamond" panose="02020404030301010803" pitchFamily="18" charset="0"/>
                <a:cs typeface="Segoe UI" panose="020B0502040204020203"/>
              </a:rPr>
              <a:t>da </a:t>
            </a:r>
            <a:r>
              <a:rPr lang="it-IT" sz="4800" b="1" dirty="0">
                <a:solidFill>
                  <a:schemeClr val="accent1">
                    <a:lumMod val="75000"/>
                  </a:schemeClr>
                </a:solidFill>
                <a:latin typeface="Garamond" panose="02020404030301010803" pitchFamily="18" charset="0"/>
                <a:cs typeface="Segoe UI" panose="020B0502040204020203"/>
              </a:rPr>
              <a:t>generare </a:t>
            </a:r>
            <a:r>
              <a:rPr lang="it-IT" sz="4800" b="1" spc="-36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tensioni con</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il</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gruppo</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classe</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e</a:t>
            </a:r>
            <a:r>
              <a:rPr lang="it-IT" sz="4800" b="1" spc="-4" dirty="0">
                <a:solidFill>
                  <a:schemeClr val="accent1">
                    <a:lumMod val="75000"/>
                  </a:schemeClr>
                </a:solidFill>
                <a:latin typeface="Garamond" panose="02020404030301010803" pitchFamily="18" charset="0"/>
                <a:cs typeface="Segoe UI" panose="020B0502040204020203"/>
              </a:rPr>
              <a:t> le</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famiglie</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 è</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opportuno</a:t>
            </a:r>
            <a:r>
              <a:rPr lang="it-IT" sz="4800" b="1" spc="-11"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prevenire</a:t>
            </a:r>
            <a:r>
              <a:rPr lang="it-IT" sz="4800" b="1" spc="24"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e</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il</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più</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possibile </a:t>
            </a:r>
            <a:r>
              <a:rPr lang="it-IT" sz="4800" b="1"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limitare</a:t>
            </a:r>
            <a:r>
              <a:rPr lang="it-IT" sz="4800" b="1" dirty="0">
                <a:solidFill>
                  <a:schemeClr val="accent1">
                    <a:lumMod val="75000"/>
                  </a:schemeClr>
                </a:solidFill>
                <a:latin typeface="Garamond" panose="02020404030301010803" pitchFamily="18" charset="0"/>
                <a:cs typeface="Segoe UI" panose="020B0502040204020203"/>
              </a:rPr>
              <a:t> atteggiamenti</a:t>
            </a:r>
            <a:r>
              <a:rPr lang="it-IT" sz="4800" b="1" spc="-20"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di</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rifiuto</a:t>
            </a:r>
            <a:r>
              <a:rPr lang="it-IT" sz="4800" b="1" spc="11"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o</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emarginazione.</a:t>
            </a:r>
            <a:endParaRPr lang="it-IT" sz="4800" b="1" dirty="0">
              <a:solidFill>
                <a:schemeClr val="accent1">
                  <a:lumMod val="75000"/>
                </a:schemeClr>
              </a:solidFill>
              <a:latin typeface="Garamond" panose="02020404030301010803" pitchFamily="18" charset="0"/>
              <a:cs typeface="Segoe UI" panose="020B0502040204020203"/>
            </a:endParaRPr>
          </a:p>
          <a:p>
            <a:pPr marL="0" marR="718820" indent="0" algn="just" defTabSz="621665">
              <a:lnSpc>
                <a:spcPct val="120000"/>
              </a:lnSpc>
              <a:spcBef>
                <a:spcPts val="1090"/>
              </a:spcBef>
              <a:buNone/>
            </a:pPr>
            <a:r>
              <a:rPr lang="it-IT" sz="4800" b="1" dirty="0">
                <a:solidFill>
                  <a:srgbClr val="FF0000"/>
                </a:solidFill>
                <a:latin typeface="Garamond" panose="02020404030301010803" pitchFamily="18" charset="0"/>
                <a:cs typeface="Segoe UI" panose="020B0502040204020203"/>
              </a:rPr>
              <a:t>Fattori ambientali, Atteggiamenti </a:t>
            </a:r>
            <a:endParaRPr lang="it-IT" sz="4800" b="1" dirty="0">
              <a:solidFill>
                <a:srgbClr val="FF0000"/>
              </a:solidFill>
              <a:latin typeface="Garamond" panose="02020404030301010803" pitchFamily="18" charset="0"/>
              <a:cs typeface="Segoe UI" panose="020B0502040204020203"/>
            </a:endParaRPr>
          </a:p>
          <a:p>
            <a:pPr marL="0" marR="718820" indent="0" algn="just" defTabSz="621665">
              <a:lnSpc>
                <a:spcPct val="120000"/>
              </a:lnSpc>
              <a:spcBef>
                <a:spcPts val="1090"/>
              </a:spcBef>
              <a:buNone/>
            </a:pPr>
            <a:r>
              <a:rPr lang="it-IT" sz="4800" b="1" dirty="0">
                <a:solidFill>
                  <a:schemeClr val="accent1">
                    <a:lumMod val="75000"/>
                  </a:schemeClr>
                </a:solidFill>
                <a:latin typeface="Garamond" panose="02020404030301010803" pitchFamily="18" charset="0"/>
                <a:cs typeface="Segoe UI" panose="020B0502040204020203"/>
              </a:rPr>
              <a:t>opinioni o convinzioni riguardanti</a:t>
            </a:r>
            <a:r>
              <a:rPr lang="it-IT" sz="4800" b="1" spc="-364"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insegnanti, </a:t>
            </a:r>
            <a:r>
              <a:rPr lang="it-IT" sz="4800" b="1" dirty="0">
                <a:solidFill>
                  <a:schemeClr val="accent1">
                    <a:lumMod val="75000"/>
                  </a:schemeClr>
                </a:solidFill>
                <a:latin typeface="Garamond" panose="02020404030301010803" pitchFamily="18" charset="0"/>
                <a:cs typeface="Segoe UI" panose="020B0502040204020203"/>
              </a:rPr>
              <a:t>compagni</a:t>
            </a:r>
            <a:r>
              <a:rPr lang="it-IT" sz="4800" b="1" spc="-11"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di</a:t>
            </a:r>
            <a:r>
              <a:rPr lang="it-IT" sz="4800" b="1" spc="-7" dirty="0">
                <a:solidFill>
                  <a:schemeClr val="accent1">
                    <a:lumMod val="75000"/>
                  </a:schemeClr>
                </a:solidFill>
                <a:latin typeface="Garamond" panose="02020404030301010803" pitchFamily="18" charset="0"/>
                <a:cs typeface="Segoe UI" panose="020B0502040204020203"/>
              </a:rPr>
              <a:t> </a:t>
            </a:r>
            <a:r>
              <a:rPr lang="it-IT" sz="4800" b="1" dirty="0">
                <a:solidFill>
                  <a:schemeClr val="accent1">
                    <a:lumMod val="75000"/>
                  </a:schemeClr>
                </a:solidFill>
                <a:latin typeface="Garamond" panose="02020404030301010803" pitchFamily="18" charset="0"/>
                <a:cs typeface="Segoe UI" panose="020B0502040204020203"/>
              </a:rPr>
              <a:t>classe,</a:t>
            </a:r>
            <a:r>
              <a:rPr lang="it-IT" sz="4800" b="1" spc="4" dirty="0">
                <a:solidFill>
                  <a:schemeClr val="accent1">
                    <a:lumMod val="75000"/>
                  </a:schemeClr>
                </a:solidFill>
                <a:latin typeface="Garamond" panose="02020404030301010803" pitchFamily="18" charset="0"/>
                <a:cs typeface="Segoe UI" panose="020B0502040204020203"/>
              </a:rPr>
              <a:t> </a:t>
            </a:r>
            <a:r>
              <a:rPr lang="it-IT" sz="4800" b="1" spc="-4" dirty="0">
                <a:solidFill>
                  <a:schemeClr val="accent1">
                    <a:lumMod val="75000"/>
                  </a:schemeClr>
                </a:solidFill>
                <a:latin typeface="Garamond" panose="02020404030301010803" pitchFamily="18" charset="0"/>
                <a:cs typeface="Segoe UI" panose="020B0502040204020203"/>
              </a:rPr>
              <a:t>familiari.</a:t>
            </a:r>
            <a:endParaRPr lang="it-IT" sz="4800" b="1" dirty="0">
              <a:solidFill>
                <a:schemeClr val="accent1">
                  <a:lumMod val="75000"/>
                </a:schemeClr>
              </a:solidFill>
              <a:latin typeface="Garamond" panose="02020404030301010803" pitchFamily="18" charset="0"/>
              <a:cs typeface="Segoe UI" panose="020B0502040204020203"/>
            </a:endParaRPr>
          </a:p>
          <a:p>
            <a:pPr marL="0" marR="718820" indent="0" algn="just" defTabSz="621665">
              <a:lnSpc>
                <a:spcPct val="120000"/>
              </a:lnSpc>
              <a:spcBef>
                <a:spcPts val="1090"/>
              </a:spcBef>
              <a:buNone/>
            </a:pPr>
            <a:r>
              <a:rPr lang="it-IT" sz="4000" cap="none" spc="-5" dirty="0">
                <a:latin typeface="Segoe UI" panose="020B0502040204020203"/>
                <a:cs typeface="Segoe UI" panose="020B0502040204020203"/>
              </a:rPr>
              <a:t>                                                                                                                                       </a:t>
            </a:r>
            <a:r>
              <a:rPr lang="it-IT" sz="3200" cap="none" spc="-5" dirty="0">
                <a:latin typeface="Segoe UI" panose="020B0502040204020203"/>
                <a:cs typeface="Segoe UI" panose="020B0502040204020203"/>
              </a:rPr>
              <a:t>l                                                                                     Linee</a:t>
            </a:r>
            <a:r>
              <a:rPr lang="it-IT" sz="3200" cap="none" dirty="0">
                <a:latin typeface="Segoe UI" panose="020B0502040204020203"/>
                <a:cs typeface="Segoe UI" panose="020B0502040204020203"/>
              </a:rPr>
              <a:t> guida</a:t>
            </a:r>
            <a:r>
              <a:rPr lang="it-IT" sz="3200" cap="none" spc="5" dirty="0">
                <a:latin typeface="Segoe UI" panose="020B0502040204020203"/>
                <a:cs typeface="Segoe UI" panose="020B0502040204020203"/>
              </a:rPr>
              <a:t> </a:t>
            </a:r>
            <a:r>
              <a:rPr lang="it-IT" sz="3200" cap="none" spc="-5" dirty="0">
                <a:latin typeface="Segoe UI" panose="020B0502040204020203"/>
                <a:cs typeface="Segoe UI" panose="020B0502040204020203"/>
              </a:rPr>
              <a:t>allegate </a:t>
            </a:r>
            <a:r>
              <a:rPr lang="it-IT" sz="3200" cap="none" dirty="0">
                <a:latin typeface="Segoe UI" panose="020B0502040204020203"/>
                <a:cs typeface="Segoe UI" panose="020B0502040204020203"/>
              </a:rPr>
              <a:t>al</a:t>
            </a:r>
            <a:r>
              <a:rPr lang="it-IT" sz="3200" cap="none" spc="9" dirty="0">
                <a:latin typeface="Segoe UI" panose="020B0502040204020203"/>
                <a:cs typeface="Segoe UI" panose="020B0502040204020203"/>
              </a:rPr>
              <a:t> </a:t>
            </a:r>
            <a:r>
              <a:rPr lang="it-IT" sz="3200" cap="none" spc="-9" dirty="0">
                <a:latin typeface="Segoe UI" panose="020B0502040204020203"/>
                <a:cs typeface="Segoe UI" panose="020B0502040204020203"/>
              </a:rPr>
              <a:t>decreto</a:t>
            </a:r>
            <a:r>
              <a:rPr lang="it-IT" sz="3200" cap="none" spc="5" dirty="0">
                <a:latin typeface="Segoe UI" panose="020B0502040204020203"/>
                <a:cs typeface="Segoe UI" panose="020B0502040204020203"/>
              </a:rPr>
              <a:t> </a:t>
            </a:r>
            <a:r>
              <a:rPr lang="it-IT" sz="3200" cap="none" spc="-5" dirty="0">
                <a:latin typeface="Segoe UI" panose="020B0502040204020203"/>
                <a:cs typeface="Segoe UI" panose="020B0502040204020203"/>
              </a:rPr>
              <a:t>182/2021</a:t>
            </a:r>
            <a:endParaRPr lang="it-IT" sz="3200" cap="none" dirty="0">
              <a:latin typeface="Segoe UI" panose="020B0502040204020203"/>
              <a:cs typeface="Segoe UI" panose="020B0502040204020203"/>
            </a:endParaRPr>
          </a:p>
          <a:p>
            <a:pPr algn="just" defTabSz="621665">
              <a:lnSpc>
                <a:spcPct val="120000"/>
              </a:lnSpc>
            </a:pPr>
            <a:endParaRPr lang="it-IT" sz="5600" dirty="0">
              <a:solidFill>
                <a:prstClr val="black"/>
              </a:solidFill>
              <a:latin typeface="Garamond" panose="02020404030301010803" pitchFamily="18" charset="0"/>
              <a:cs typeface="Segoe UI" panose="020B0502040204020203"/>
            </a:endParaRPr>
          </a:p>
          <a:p>
            <a:endParaRPr lang="it-IT" dirty="0"/>
          </a:p>
        </p:txBody>
      </p:sp>
      <p:sp>
        <p:nvSpPr>
          <p:cNvPr id="2" name="Rectangle 21"/>
          <p:cNvSpPr>
            <a:spLocks noChangeArrowheads="1"/>
          </p:cNvSpPr>
          <p:nvPr/>
        </p:nvSpPr>
        <p:spPr bwMode="auto">
          <a:xfrm>
            <a:off x="989991" y="339711"/>
            <a:ext cx="10323444" cy="523220"/>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rgbClr val="212529"/>
                </a:solidFill>
                <a:effectLst/>
                <a:latin typeface="Californian FB" panose="0207040306080B030204" pitchFamily="18" charset="0"/>
              </a:rPr>
              <a:t> </a:t>
            </a:r>
            <a:r>
              <a:rPr lang="it-IT" altLang="it-IT" sz="2800" b="1" dirty="0">
                <a:solidFill>
                  <a:srgbClr val="FF0000"/>
                </a:solidFill>
                <a:latin typeface="Californian FB" panose="0207040306080B030204" pitchFamily="18" charset="0"/>
              </a:rPr>
              <a:t>S</a:t>
            </a:r>
            <a:r>
              <a:rPr kumimoji="0" lang="it-IT" altLang="it-IT" sz="2800" b="1" i="0" u="none" strike="noStrike" cap="none" normalizeH="0" baseline="0" dirty="0">
                <a:ln>
                  <a:noFill/>
                </a:ln>
                <a:solidFill>
                  <a:srgbClr val="FF0000"/>
                </a:solidFill>
                <a:effectLst/>
                <a:latin typeface="Californian FB" panose="0207040306080B030204" pitchFamily="18" charset="0"/>
              </a:rPr>
              <a:t>ezione 6 Osservazioni sul contesto: barriere e facilitatori</a:t>
            </a:r>
            <a:endParaRPr kumimoji="0" lang="it-IT" altLang="it-IT" sz="2800" b="1" i="0" u="none" strike="noStrike" cap="none" normalizeH="0" baseline="0" dirty="0">
              <a:ln>
                <a:noFill/>
              </a:ln>
              <a:solidFill>
                <a:schemeClr val="tx2"/>
              </a:solidFill>
              <a:effectLst/>
              <a:latin typeface="Californian FB" panose="0207040306080B030204" pitchFamily="18" charset="0"/>
            </a:endParaRPr>
          </a:p>
        </p:txBody>
      </p:sp>
      <p:sp>
        <p:nvSpPr>
          <p:cNvPr id="4" name="Segnaposto piè di pagina 3"/>
          <p:cNvSpPr>
            <a:spLocks noGrp="1"/>
          </p:cNvSpPr>
          <p:nvPr>
            <p:ph type="ftr" sz="quarter" idx="11"/>
          </p:nvPr>
        </p:nvSpPr>
        <p:spPr>
          <a:xfrm>
            <a:off x="-17174" y="6496051"/>
            <a:ext cx="1007165" cy="365125"/>
          </a:xfrm>
        </p:spPr>
        <p:txBody>
          <a:bodyPr/>
          <a:lstStyle/>
          <a:p>
            <a:r>
              <a:rPr lang="en-US" dirty="0"/>
              <a:t>Roberta Tardi</a:t>
            </a:r>
            <a:endParaRPr lang="en-US" dirty="0"/>
          </a:p>
        </p:txBody>
      </p:sp>
      <p:pic>
        <p:nvPicPr>
          <p:cNvPr id="6" name="Picture 2" descr="PEI PROVVISORI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254718" y="3126206"/>
            <a:ext cx="2212516" cy="605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1816310" y="256364"/>
            <a:ext cx="8872777" cy="6141320"/>
          </a:xfrm>
          <a:prstGeom prst="rect">
            <a:avLst/>
          </a:prstGeom>
        </p:spPr>
      </p:pic>
      <p:sp>
        <p:nvSpPr>
          <p:cNvPr id="3" name="Segnaposto piè di pagina 2"/>
          <p:cNvSpPr>
            <a:spLocks noGrp="1"/>
          </p:cNvSpPr>
          <p:nvPr>
            <p:ph type="ftr" sz="quarter" idx="5"/>
          </p:nvPr>
        </p:nvSpPr>
        <p:spPr>
          <a:xfrm>
            <a:off x="0" y="6492875"/>
            <a:ext cx="835513" cy="365125"/>
          </a:xfrm>
        </p:spPr>
        <p:txBody>
          <a:bodyPr/>
          <a:lstStyle/>
          <a:p>
            <a:r>
              <a:rPr lang="it-IT" dirty="0">
                <a:solidFill>
                  <a:schemeClr val="tx1"/>
                </a:solidFill>
              </a:rPr>
              <a:t>Roberta Tardi</a:t>
            </a:r>
            <a:endParaRPr lang="it-IT" dirty="0">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1938096" y="554697"/>
            <a:ext cx="9017040" cy="5938178"/>
          </a:xfrm>
          <a:prstGeom prst="rect">
            <a:avLst/>
          </a:prstGeom>
        </p:spPr>
      </p:pic>
      <p:sp>
        <p:nvSpPr>
          <p:cNvPr id="3" name="Segnaposto piè di pagina 2"/>
          <p:cNvSpPr>
            <a:spLocks noGrp="1"/>
          </p:cNvSpPr>
          <p:nvPr>
            <p:ph type="ftr" sz="quarter" idx="5"/>
          </p:nvPr>
        </p:nvSpPr>
        <p:spPr>
          <a:xfrm>
            <a:off x="0" y="6492875"/>
            <a:ext cx="822261" cy="365125"/>
          </a:xfrm>
        </p:spPr>
        <p:txBody>
          <a:bodyPr/>
          <a:lstStyle/>
          <a:p>
            <a:r>
              <a:rPr lang="it-IT" dirty="0">
                <a:solidFill>
                  <a:schemeClr val="tx1"/>
                </a:solidFill>
              </a:rPr>
              <a:t>Roberta Tardi</a:t>
            </a:r>
            <a:endParaRPr lang="it-IT" dirty="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1705363" y="469499"/>
            <a:ext cx="9016997" cy="5535866"/>
          </a:xfrm>
          <a:prstGeom prst="rect">
            <a:avLst/>
          </a:prstGeom>
        </p:spPr>
      </p:pic>
      <p:sp>
        <p:nvSpPr>
          <p:cNvPr id="3" name="Segnaposto piè di pagina 2"/>
          <p:cNvSpPr>
            <a:spLocks noGrp="1"/>
          </p:cNvSpPr>
          <p:nvPr>
            <p:ph type="ftr" sz="quarter" idx="5"/>
          </p:nvPr>
        </p:nvSpPr>
        <p:spPr>
          <a:xfrm>
            <a:off x="0" y="6492875"/>
            <a:ext cx="1087304" cy="365125"/>
          </a:xfrm>
        </p:spPr>
        <p:txBody>
          <a:bodyPr/>
          <a:lstStyle/>
          <a:p>
            <a:r>
              <a:rPr lang="it-IT" dirty="0">
                <a:solidFill>
                  <a:schemeClr val="tx1"/>
                </a:solidFill>
              </a:rPr>
              <a:t>Roberta Tardi</a:t>
            </a:r>
            <a:endParaRPr lang="it-IT" dirty="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617106" y="198866"/>
            <a:ext cx="7748270" cy="6539865"/>
            <a:chOff x="669036" y="46"/>
            <a:chExt cx="7748270" cy="6539865"/>
          </a:xfrm>
        </p:grpSpPr>
        <p:pic>
          <p:nvPicPr>
            <p:cNvPr id="3" name="object 3"/>
            <p:cNvPicPr/>
            <p:nvPr/>
          </p:nvPicPr>
          <p:blipFill>
            <a:blip r:embed="rId1" cstate="print"/>
            <a:stretch>
              <a:fillRect/>
            </a:stretch>
          </p:blipFill>
          <p:spPr>
            <a:xfrm>
              <a:off x="669036" y="46"/>
              <a:ext cx="7747814" cy="4947282"/>
            </a:xfrm>
            <a:prstGeom prst="rect">
              <a:avLst/>
            </a:prstGeom>
          </p:spPr>
        </p:pic>
        <p:pic>
          <p:nvPicPr>
            <p:cNvPr id="4" name="object 4"/>
            <p:cNvPicPr/>
            <p:nvPr/>
          </p:nvPicPr>
          <p:blipFill>
            <a:blip r:embed="rId2" cstate="print"/>
            <a:stretch>
              <a:fillRect/>
            </a:stretch>
          </p:blipFill>
          <p:spPr>
            <a:xfrm>
              <a:off x="669036" y="4954545"/>
              <a:ext cx="7735022" cy="1584867"/>
            </a:xfrm>
            <a:prstGeom prst="rect">
              <a:avLst/>
            </a:prstGeom>
          </p:spPr>
        </p:pic>
      </p:grpSp>
      <p:sp>
        <p:nvSpPr>
          <p:cNvPr id="5" name="Segnaposto piè di pagina 4"/>
          <p:cNvSpPr>
            <a:spLocks noGrp="1"/>
          </p:cNvSpPr>
          <p:nvPr>
            <p:ph type="ftr" sz="quarter" idx="5"/>
          </p:nvPr>
        </p:nvSpPr>
        <p:spPr>
          <a:xfrm>
            <a:off x="118645" y="6373606"/>
            <a:ext cx="795756" cy="365125"/>
          </a:xfrm>
        </p:spPr>
        <p:txBody>
          <a:bodyPr/>
          <a:lstStyle/>
          <a:p>
            <a:r>
              <a:rPr lang="it-IT" dirty="0">
                <a:solidFill>
                  <a:schemeClr val="tx1"/>
                </a:solidFill>
              </a:rPr>
              <a:t>Roberta Tardi</a:t>
            </a:r>
            <a:endParaRPr lang="it-IT" dirty="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208722" y="86916"/>
            <a:ext cx="11774555" cy="6771084"/>
          </a:xfrm>
          <a:prstGeom prst="rect">
            <a:avLst/>
          </a:prstGeom>
          <a:solidFill>
            <a:schemeClr val="bg1"/>
          </a:solidFill>
        </p:spPr>
        <p:txBody>
          <a:bodyPr wrap="square">
            <a:spAutoFit/>
          </a:bodyPr>
          <a:lstStyle/>
          <a:p>
            <a:pPr algn="l"/>
            <a:r>
              <a:rPr lang="it-IT" sz="2000" b="1" i="0" u="none" strike="noStrike" baseline="0" dirty="0">
                <a:solidFill>
                  <a:srgbClr val="000000"/>
                </a:solidFill>
                <a:latin typeface="Tahoma-Bold"/>
              </a:rPr>
              <a:t>6. Osservazioni sul contesto: barriere e facilitatori</a:t>
            </a:r>
            <a:endParaRPr lang="it-IT" sz="2000" b="1" i="0" u="none" strike="noStrike" baseline="0" dirty="0">
              <a:solidFill>
                <a:srgbClr val="000000"/>
              </a:solidFill>
              <a:latin typeface="Tahoma-Bold"/>
            </a:endParaRPr>
          </a:p>
          <a:p>
            <a:pPr algn="l"/>
            <a:r>
              <a:rPr lang="it-IT" sz="1800" b="0" i="0" u="none" strike="noStrike" baseline="0" dirty="0">
                <a:solidFill>
                  <a:srgbClr val="000000"/>
                </a:solidFill>
                <a:latin typeface="Calibri" panose="020F0502020204030204" pitchFamily="34" charset="0"/>
              </a:rPr>
              <a:t>Osservazioni nel contesto scolastico con indicazione delle barriere e dei facilitatori a seguito dell’osservazione sistematica</a:t>
            </a:r>
            <a:endParaRPr lang="it-IT" sz="1800" b="0" i="0" u="none" strike="noStrike" baseline="0" dirty="0">
              <a:solidFill>
                <a:srgbClr val="000000"/>
              </a:solidFill>
              <a:latin typeface="Calibri" panose="020F0502020204030204" pitchFamily="34" charset="0"/>
            </a:endParaRPr>
          </a:p>
          <a:p>
            <a:pPr algn="l"/>
            <a:r>
              <a:rPr lang="it-IT" sz="1800" b="0" i="0" u="none" strike="noStrike" baseline="0" dirty="0">
                <a:solidFill>
                  <a:srgbClr val="000000"/>
                </a:solidFill>
                <a:latin typeface="Calibri" panose="020F0502020204030204" pitchFamily="34" charset="0"/>
              </a:rPr>
              <a:t>dello studente/essa e della classe, anche tenuto conto delle indicazioni fornite dallo/a stesso/a studente/essa.</a:t>
            </a:r>
            <a:endParaRPr lang="it-IT" sz="1800" b="0" i="0" u="none" strike="noStrike" baseline="0" dirty="0">
              <a:solidFill>
                <a:srgbClr val="000000"/>
              </a:solidFill>
              <a:latin typeface="Calibri" panose="020F0502020204030204" pitchFamily="34" charset="0"/>
            </a:endParaRPr>
          </a:p>
          <a:p>
            <a:pPr algn="l"/>
            <a:r>
              <a:rPr lang="it-IT" sz="1800" b="1" i="0" u="none" strike="noStrike" baseline="0" dirty="0">
                <a:solidFill>
                  <a:srgbClr val="00579B"/>
                </a:solidFill>
                <a:latin typeface="Calibri-Bold"/>
              </a:rPr>
              <a:t>CONTESTO FISICO</a:t>
            </a:r>
            <a:endParaRPr lang="it-IT" sz="1800" b="1" i="0" u="none" strike="noStrike" baseline="0" dirty="0">
              <a:solidFill>
                <a:srgbClr val="00579B"/>
              </a:solidFill>
              <a:latin typeface="Calibri-Bold"/>
            </a:endParaRPr>
          </a:p>
          <a:p>
            <a:pPr algn="just"/>
            <a:r>
              <a:rPr lang="it-IT" sz="1800" b="1" i="0" u="none" strike="noStrike" baseline="0" dirty="0">
                <a:solidFill>
                  <a:srgbClr val="00579B"/>
                </a:solidFill>
                <a:latin typeface="Calibri-Bold"/>
              </a:rPr>
              <a:t>Facilitatori di Istituto </a:t>
            </a:r>
            <a:r>
              <a:rPr lang="it-IT" sz="1200" b="0" i="0" u="none" strike="noStrike" baseline="0" dirty="0">
                <a:solidFill>
                  <a:srgbClr val="00579B"/>
                </a:solidFill>
                <a:latin typeface="Calibri" panose="020F0502020204030204" pitchFamily="34" charset="0"/>
              </a:rPr>
              <a:t>– L’Istituto consta di tre edifici, quello che ospita il triennio finale delle Scienze Umane (16 classi) frequentato dallo studente, è di recente costruzione e perciò privo di barriere architettoniche. È di due piani ed è presente un ascensore capiente, che può essere utilizzato dagli studenti solo se accompagnati da un adulto. All’interno del cortile esiste un ampio parcheggio con posti riservati alle disabilità. Intorno all’edificio c’è un giardino ben curato, tagliato da percorsi di marciapiedi che ne rendono la piena fruibilità anche a chi si sposta in carrozzina. L’ingresso presenta doppie porte a spinta. I climatizzatori caldo-freddo distribuiscono l’aria con la massima omogeneità, prendendo l’aria dall’esterno. All’interno dell’edificio ci sono: una biblioteca, laboratori di informatica, di fisica e di scienze, un’aula alternativa per chi non si avvale dell’IRC (Insegnamento della Religione Cattolica), un’infermeria, un’aula di ricevimento e tre aule di sostegno, di cui una comune e due dedicate e molto strutturate. La scuola è dotata di software educativo-didattici specifici per studenti con BES, di software e strumenti di Comunicazione Aumentativa Alternativa.</a:t>
            </a:r>
            <a:endParaRPr lang="it-IT" sz="1200" b="0" i="0" u="none" strike="noStrike" baseline="0" dirty="0">
              <a:solidFill>
                <a:srgbClr val="00579B"/>
              </a:solidFill>
              <a:latin typeface="Calibri" panose="020F0502020204030204" pitchFamily="34" charset="0"/>
            </a:endParaRPr>
          </a:p>
          <a:p>
            <a:pPr algn="just"/>
            <a:r>
              <a:rPr lang="it-IT" sz="1800" b="1" i="0" u="none" strike="noStrike" baseline="0" dirty="0">
                <a:solidFill>
                  <a:srgbClr val="00579B"/>
                </a:solidFill>
                <a:latin typeface="Calibri-Bold"/>
              </a:rPr>
              <a:t>Barriere di Istituto </a:t>
            </a:r>
            <a:r>
              <a:rPr lang="it-IT" sz="1800" b="0" i="0" u="none" strike="noStrike" baseline="0" dirty="0">
                <a:solidFill>
                  <a:srgbClr val="00579B"/>
                </a:solidFill>
                <a:latin typeface="Calibri" panose="020F0502020204030204" pitchFamily="34" charset="0"/>
              </a:rPr>
              <a:t>– </a:t>
            </a:r>
            <a:r>
              <a:rPr lang="it-IT" sz="1200" b="0" i="0" u="none" strike="noStrike" baseline="0" dirty="0">
                <a:solidFill>
                  <a:srgbClr val="00579B"/>
                </a:solidFill>
                <a:latin typeface="Calibri" panose="020F0502020204030204" pitchFamily="34" charset="0"/>
              </a:rPr>
              <a:t>Non esiste una pensilina che possa riparare dalle intemperie per la percorrenza del marciapiede che conduce all’ingresso. Uffici di segreteria e Presidenza si trovano nella sede centrale. Nell’edificio non c’è </a:t>
            </a:r>
            <a:r>
              <a:rPr lang="it-IT" sz="1200" dirty="0">
                <a:solidFill>
                  <a:srgbClr val="00579B"/>
                </a:solidFill>
                <a:latin typeface="Calibri" panose="020F0502020204030204" pitchFamily="34" charset="0"/>
              </a:rPr>
              <a:t>l</a:t>
            </a:r>
            <a:r>
              <a:rPr lang="it-IT" sz="1200" b="0" i="0" u="none" strike="noStrike" baseline="0" dirty="0">
                <a:solidFill>
                  <a:srgbClr val="00579B"/>
                </a:solidFill>
                <a:latin typeface="Calibri" panose="020F0502020204030204" pitchFamily="34" charset="0"/>
              </a:rPr>
              <a:t>a palestra: gli studenti, accompagnati dai docenti di Scienze Motorie o da collaboratori scolastici, si recano a piedi al vicino palazzetto sportivo per le attività di educazione fisica. Nell’atrio c’è la reception e sono presenti due grandi fotocopiatrici per stampe in bianco e nero. Le macchinette per gli snack e le bibite sono tutte poste al primo piano.</a:t>
            </a:r>
            <a:endParaRPr lang="it-IT" sz="1200" b="0" i="0" u="none" strike="noStrike" baseline="0" dirty="0">
              <a:solidFill>
                <a:srgbClr val="00579B"/>
              </a:solidFill>
              <a:latin typeface="Calibri" panose="020F0502020204030204" pitchFamily="34" charset="0"/>
            </a:endParaRPr>
          </a:p>
          <a:p>
            <a:pPr algn="just"/>
            <a:r>
              <a:rPr lang="it-IT" sz="1800" b="1" i="0" u="none" strike="noStrike" baseline="0" dirty="0">
                <a:solidFill>
                  <a:srgbClr val="00579B"/>
                </a:solidFill>
                <a:latin typeface="Calibri-Bold"/>
              </a:rPr>
              <a:t>Facilitatori di classe </a:t>
            </a:r>
            <a:r>
              <a:rPr lang="it-IT" sz="1200" b="0" i="0" u="none" strike="noStrike" baseline="0" dirty="0">
                <a:solidFill>
                  <a:srgbClr val="00579B"/>
                </a:solidFill>
                <a:latin typeface="Calibri" panose="020F0502020204030204" pitchFamily="34" charset="0"/>
              </a:rPr>
              <a:t>– Tutte le classi comuni sono dotate di persiane avvolgibili con tapparelle orientabili, attivabili tramite interruttore. Le aule comuni sono dotate di computer, videoproiettore e lavagna bianca. Chi usa la carrozzina può usufruire di un banco di grande dimensione che consente un facile posizionamento del mezzo e ha la possibilità di avere computer e stampante sul piano di lavoro. Ogni aula è dotata di stampante a colori, scanner e di un congruo numero di computer, in base alle necessità degli studenti.</a:t>
            </a:r>
            <a:endParaRPr lang="it-IT" sz="1200" b="0" i="0" u="none" strike="noStrike" baseline="0" dirty="0">
              <a:solidFill>
                <a:srgbClr val="00579B"/>
              </a:solidFill>
              <a:latin typeface="Calibri" panose="020F0502020204030204" pitchFamily="34" charset="0"/>
            </a:endParaRPr>
          </a:p>
          <a:p>
            <a:pPr algn="just"/>
            <a:r>
              <a:rPr lang="it-IT" b="1" i="0" u="none" strike="noStrike" baseline="0" dirty="0">
                <a:solidFill>
                  <a:srgbClr val="00579B"/>
                </a:solidFill>
                <a:latin typeface="Calibri-Bold"/>
              </a:rPr>
              <a:t>Barriere individuali </a:t>
            </a:r>
            <a:r>
              <a:rPr lang="it-IT" sz="1200" b="0" i="0" u="none" strike="noStrike" baseline="0" dirty="0">
                <a:solidFill>
                  <a:srgbClr val="00579B"/>
                </a:solidFill>
                <a:latin typeface="Calibri" panose="020F0502020204030204" pitchFamily="34" charset="0"/>
              </a:rPr>
              <a:t>– Per quanto grandi siano le aule comuni, non permettono agevoli spostamenti a chi si deve  muovere in carrozzina fra i banchi.</a:t>
            </a:r>
            <a:endParaRPr lang="it-IT" sz="1200" b="0" i="0" u="none" strike="noStrike" baseline="0" dirty="0">
              <a:solidFill>
                <a:srgbClr val="00579B"/>
              </a:solidFill>
              <a:latin typeface="Calibri" panose="020F0502020204030204" pitchFamily="34" charset="0"/>
            </a:endParaRPr>
          </a:p>
          <a:p>
            <a:pPr algn="l"/>
            <a:r>
              <a:rPr lang="it-IT" sz="1800" b="1" i="0" u="none" strike="noStrike" baseline="0" dirty="0">
                <a:solidFill>
                  <a:srgbClr val="00579B"/>
                </a:solidFill>
                <a:latin typeface="Calibri-Bold"/>
              </a:rPr>
              <a:t>CONTESTO ORGANIZZATIVO</a:t>
            </a:r>
            <a:endParaRPr lang="it-IT" sz="1800" b="1" i="0" u="none" strike="noStrike" baseline="0" dirty="0">
              <a:solidFill>
                <a:srgbClr val="00579B"/>
              </a:solidFill>
              <a:latin typeface="Calibri-Bold"/>
            </a:endParaRPr>
          </a:p>
          <a:p>
            <a:pPr algn="just"/>
            <a:r>
              <a:rPr lang="it-IT" sz="1800" b="1" i="0" u="none" strike="noStrike" baseline="0" dirty="0">
                <a:solidFill>
                  <a:srgbClr val="00579B"/>
                </a:solidFill>
                <a:latin typeface="Calibri-Bold"/>
              </a:rPr>
              <a:t>Facilitatori di Istituto </a:t>
            </a:r>
            <a:r>
              <a:rPr lang="it-IT" sz="1200" b="0" i="0" u="none" strike="noStrike" baseline="0" dirty="0">
                <a:solidFill>
                  <a:srgbClr val="00579B"/>
                </a:solidFill>
                <a:latin typeface="Calibri" panose="020F0502020204030204" pitchFamily="34" charset="0"/>
              </a:rPr>
              <a:t>– L’Istituto si avvale di 1 referente per il Sostegno, 2 referenti che si occupano di DSA e altri BES, 1 referente che si occupa di bullismo e cyberbullismo. I criteri con cui il GLI stabilisce l’assegnazione dei docenti di sostegno didattico alle classi in cui sono presenti studenti con disabilità rispondono, nei limiti del possibile, a criteri di continuità, professionalità e delle risorse personali del docente (in riferimento a formazione e attitudine).</a:t>
            </a:r>
            <a:endParaRPr lang="it-IT" sz="1200" b="0" i="0" u="none" strike="noStrike" baseline="0" dirty="0">
              <a:solidFill>
                <a:srgbClr val="00579B"/>
              </a:solidFill>
              <a:latin typeface="Calibri" panose="020F0502020204030204" pitchFamily="34" charset="0"/>
            </a:endParaRPr>
          </a:p>
          <a:p>
            <a:pPr algn="just"/>
            <a:r>
              <a:rPr lang="it-IT" sz="1200" b="0" i="0" u="none" strike="noStrike" baseline="0" dirty="0">
                <a:solidFill>
                  <a:srgbClr val="00579B"/>
                </a:solidFill>
                <a:latin typeface="Calibri" panose="020F0502020204030204" pitchFamily="34" charset="0"/>
              </a:rPr>
              <a:t>Molteplici sono i progetti presenti nel PTOF che richiamano all’inclusione. La scuola organizza corsi di formazione sulla disabilità per il personale ATA. Per la didattica individualizzata, qualora ci sia la necessità di lavorare in rapporto 1:1 (per svolgere approfondimenti, ripassi o per eseguire verifiche scritte), vengono utilizzate le aule individuali che sono fruibili anche per lavori di gruppo. L’organizzazione didattica si intende flessibile in base alle esigenze di ogni singolo studente. La maggior parte dei genitori sono attenti e partecipativi, contribuiscono attivamente al miglioramento dell’organizzazione scolastica con validi suggerimenti. In caso di spostamenti con autobus o pullman, la scuola richiede un mezzo fornito di pedana disabili. </a:t>
            </a:r>
            <a:endParaRPr lang="it-IT" sz="1200" b="0" i="0" u="none" strike="noStrike" baseline="0" dirty="0">
              <a:solidFill>
                <a:srgbClr val="00579B"/>
              </a:solidFill>
              <a:latin typeface="Calibri" panose="020F0502020204030204" pitchFamily="34" charset="0"/>
            </a:endParaRPr>
          </a:p>
          <a:p>
            <a:pPr algn="just"/>
            <a:r>
              <a:rPr lang="it-IT" sz="1200" b="0" i="0" u="none" strike="noStrike" baseline="0" dirty="0">
                <a:solidFill>
                  <a:srgbClr val="00579B"/>
                </a:solidFill>
                <a:latin typeface="Calibri" panose="020F0502020204030204" pitchFamily="34" charset="0"/>
              </a:rPr>
              <a:t>La scuola è molto ben inserita nel territorio con cui c’è grande collaborazione. Progetta piani di rinnovamento in base alle esigenze che emergono di volta in volta. Per uniformare gli orari di tutti gli indirizzi dell’Istituto e delle classi a settimana lunga che finiscono le lezioni alle 14:00, esistono due ricreazioni della durata di 10 minuti: alle 10:05 e alle 12:05. Il registro elettronico consente rapide comunicazioni fra scuola e famiglia. Nel PTOF della scuola è presente uno specifico progetto di inclusione.</a:t>
            </a:r>
            <a:endParaRPr lang="it-IT" sz="1200" b="0" i="0" u="none" strike="noStrike" baseline="0" dirty="0">
              <a:solidFill>
                <a:srgbClr val="00579B"/>
              </a:solidFill>
              <a:latin typeface="Calibri" panose="020F0502020204030204" pitchFamily="34" charset="0"/>
            </a:endParaRPr>
          </a:p>
        </p:txBody>
      </p:sp>
      <p:sp>
        <p:nvSpPr>
          <p:cNvPr id="8" name="Ovale 7"/>
          <p:cNvSpPr/>
          <p:nvPr/>
        </p:nvSpPr>
        <p:spPr>
          <a:xfrm>
            <a:off x="11595651" y="86916"/>
            <a:ext cx="1524001" cy="106757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ESEMPIO</a:t>
            </a:r>
            <a:endParaRPr lang="it-IT" b="1" dirty="0">
              <a:solidFill>
                <a:schemeClr val="tx1"/>
              </a:solidFill>
            </a:endParaRPr>
          </a:p>
        </p:txBody>
      </p:sp>
      <p:sp>
        <p:nvSpPr>
          <p:cNvPr id="2" name="Segnaposto piè di pagina 1"/>
          <p:cNvSpPr>
            <a:spLocks noGrp="1"/>
          </p:cNvSpPr>
          <p:nvPr>
            <p:ph type="ftr" sz="quarter" idx="5"/>
          </p:nvPr>
        </p:nvSpPr>
        <p:spPr>
          <a:xfrm>
            <a:off x="-1495841" y="6588521"/>
            <a:ext cx="1136375" cy="365125"/>
          </a:xfrm>
        </p:spPr>
        <p:txBody>
          <a:bodyPr/>
          <a:lstStyle/>
          <a:p>
            <a:r>
              <a:rPr lang="it-IT" dirty="0">
                <a:solidFill>
                  <a:schemeClr val="tx1"/>
                </a:solidFill>
              </a:rPr>
              <a:t>Roberta Tardi</a:t>
            </a:r>
            <a:endParaRPr lang="it-IT" dirty="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71060" y="387609"/>
            <a:ext cx="11237844" cy="5786199"/>
          </a:xfrm>
          <a:prstGeom prst="rect">
            <a:avLst/>
          </a:prstGeom>
          <a:solidFill>
            <a:schemeClr val="bg1"/>
          </a:solidFill>
        </p:spPr>
        <p:txBody>
          <a:bodyPr wrap="square">
            <a:spAutoFit/>
          </a:bodyPr>
          <a:lstStyle/>
          <a:p>
            <a:pPr algn="l"/>
            <a:r>
              <a:rPr lang="it-IT" b="1" i="0" u="none" strike="noStrike" baseline="0" dirty="0">
                <a:solidFill>
                  <a:srgbClr val="00579B"/>
                </a:solidFill>
                <a:latin typeface="Calibri-Bold"/>
              </a:rPr>
              <a:t>Continua Contesto Organizzativo</a:t>
            </a:r>
            <a:endParaRPr lang="it-IT" b="1" i="0" u="none" strike="noStrike" baseline="0" dirty="0">
              <a:solidFill>
                <a:srgbClr val="00579B"/>
              </a:solidFill>
              <a:latin typeface="Calibri-Bold"/>
            </a:endParaRPr>
          </a:p>
          <a:p>
            <a:pPr algn="just"/>
            <a:r>
              <a:rPr lang="it-IT" b="1" i="0" u="none" strike="noStrike" baseline="0" dirty="0">
                <a:solidFill>
                  <a:srgbClr val="00579B"/>
                </a:solidFill>
                <a:latin typeface="Calibri-Bold"/>
              </a:rPr>
              <a:t>Barriere di Istituto </a:t>
            </a:r>
            <a:r>
              <a:rPr lang="it-IT" sz="1200" b="0" i="0" u="none" strike="noStrike" baseline="0" dirty="0">
                <a:solidFill>
                  <a:srgbClr val="00579B"/>
                </a:solidFill>
                <a:latin typeface="Calibri" panose="020F0502020204030204" pitchFamily="34" charset="0"/>
              </a:rPr>
              <a:t>– Qualora gli insegnanti di disciplina siano assenti durante la prima o l’ultima ora di lezione e non sia prevista la presenza del docente di sostegno o di un educatore, gli studenti con disabilità entrano un’ora dopo o escono un’ora prima, al pari dei loro compagni di classe. Non in tutte le sedi è presente la figura del Tecnico informatico e questo può causare disagi soprattutto agli studenti con disabilità.</a:t>
            </a:r>
            <a:endParaRPr lang="it-IT" sz="1200" b="0" i="0" u="none" strike="noStrike" baseline="0" dirty="0">
              <a:solidFill>
                <a:srgbClr val="00579B"/>
              </a:solidFill>
              <a:latin typeface="Calibri" panose="020F0502020204030204" pitchFamily="34" charset="0"/>
            </a:endParaRPr>
          </a:p>
          <a:p>
            <a:pPr algn="just"/>
            <a:r>
              <a:rPr lang="it-IT" sz="1200" b="0" i="0" u="none" strike="noStrike" baseline="0" dirty="0">
                <a:solidFill>
                  <a:srgbClr val="00579B"/>
                </a:solidFill>
                <a:latin typeface="Calibri" panose="020F0502020204030204" pitchFamily="34" charset="0"/>
              </a:rPr>
              <a:t>La criticità evidenziata è nel numero esiguo di docenti di ruolo sul sostegno didattico e nella presenza di un grande numero di docenti precari e non specializzati, che non sono in grado di garantire la continuità didattica.</a:t>
            </a:r>
            <a:endParaRPr lang="it-IT" sz="1200" b="0" i="0" u="none" strike="noStrike" baseline="0" dirty="0">
              <a:solidFill>
                <a:srgbClr val="00579B"/>
              </a:solidFill>
              <a:latin typeface="Calibri" panose="020F0502020204030204" pitchFamily="34" charset="0"/>
            </a:endParaRPr>
          </a:p>
          <a:p>
            <a:pPr algn="l"/>
            <a:r>
              <a:rPr lang="it-IT" b="1" i="0" u="none" strike="noStrike" baseline="0" dirty="0">
                <a:solidFill>
                  <a:srgbClr val="00579B"/>
                </a:solidFill>
                <a:latin typeface="Calibri-Bold"/>
              </a:rPr>
              <a:t>Facilitatori di classe </a:t>
            </a:r>
            <a:r>
              <a:rPr lang="it-IT" sz="1200" b="0" i="0" u="none" strike="noStrike" baseline="0" dirty="0">
                <a:solidFill>
                  <a:srgbClr val="00579B"/>
                </a:solidFill>
                <a:latin typeface="Calibri" panose="020F0502020204030204" pitchFamily="34" charset="0"/>
              </a:rPr>
              <a:t>– I docenti di sostegno e quelli di disciplina si tengono costantemente in contatto per la condivisione delle pratiche di insegnamento, in modo da operare in sinergia per trasmettere coesione e coerenza. Molto partecipativo anche il rapporto con gli educatori.</a:t>
            </a:r>
            <a:endParaRPr lang="it-IT" sz="1200" b="0" i="0" u="none" strike="noStrike" baseline="0" dirty="0">
              <a:solidFill>
                <a:srgbClr val="00579B"/>
              </a:solidFill>
              <a:latin typeface="Calibri" panose="020F0502020204030204" pitchFamily="34" charset="0"/>
            </a:endParaRPr>
          </a:p>
          <a:p>
            <a:pPr algn="l"/>
            <a:r>
              <a:rPr lang="it-IT" sz="1400" b="1" i="0" u="none" strike="noStrike" baseline="0" dirty="0">
                <a:solidFill>
                  <a:schemeClr val="accent1"/>
                </a:solidFill>
                <a:latin typeface="Calibri-Bold"/>
              </a:rPr>
              <a:t>Facilitatori individuali </a:t>
            </a:r>
            <a:r>
              <a:rPr lang="it-IT" sz="1200" b="0" i="0" u="none" strike="noStrike" baseline="0" dirty="0">
                <a:solidFill>
                  <a:srgbClr val="00579B"/>
                </a:solidFill>
                <a:latin typeface="Calibri" panose="020F0502020204030204" pitchFamily="34" charset="0"/>
              </a:rPr>
              <a:t>– La composizione dell’orario scolastico parte dal bisogno educativo dello studente che non si avvale dell’ora di IRC. Di conseguenza, poiché la sua seduta di fisioterapia avviene nelle primissime ore del pomeriggio di giovedì, tale disciplina sarà calendarizzata, per la classe di appartenenza, l’ultima ora del medesimo giorno, di modo che lo studente possa uscire un’ora prima senza perdere lezioni delle materie che segue.</a:t>
            </a:r>
            <a:endParaRPr lang="it-IT" sz="2800" b="1" dirty="0">
              <a:solidFill>
                <a:srgbClr val="00579B"/>
              </a:solidFill>
              <a:latin typeface="Calibri-Bold"/>
            </a:endParaRPr>
          </a:p>
          <a:p>
            <a:pPr algn="l"/>
            <a:r>
              <a:rPr lang="it-IT" b="1" i="0" u="none" strike="noStrike" baseline="0" dirty="0">
                <a:solidFill>
                  <a:srgbClr val="00579B"/>
                </a:solidFill>
                <a:latin typeface="Calibri-Bold"/>
              </a:rPr>
              <a:t>CONTESTO RELAZIONALE</a:t>
            </a:r>
            <a:endParaRPr lang="it-IT" b="1" i="0" u="none" strike="noStrike" baseline="0" dirty="0">
              <a:solidFill>
                <a:srgbClr val="00579B"/>
              </a:solidFill>
              <a:latin typeface="Calibri-Bold"/>
            </a:endParaRPr>
          </a:p>
          <a:p>
            <a:pPr algn="just"/>
            <a:r>
              <a:rPr lang="it-IT" b="1" i="0" u="none" strike="noStrike" baseline="0" dirty="0">
                <a:solidFill>
                  <a:srgbClr val="00579B"/>
                </a:solidFill>
                <a:latin typeface="Calibri-Bold"/>
              </a:rPr>
              <a:t>Facilitatori di Istituto </a:t>
            </a:r>
            <a:r>
              <a:rPr lang="it-IT" sz="1800" b="0" i="0" u="none" strike="noStrike" baseline="0" dirty="0">
                <a:solidFill>
                  <a:srgbClr val="00579B"/>
                </a:solidFill>
                <a:latin typeface="Calibri" panose="020F0502020204030204" pitchFamily="34" charset="0"/>
              </a:rPr>
              <a:t>– </a:t>
            </a:r>
            <a:r>
              <a:rPr lang="it-IT" sz="1200" b="0" i="0" u="none" strike="noStrike" baseline="0" dirty="0">
                <a:solidFill>
                  <a:srgbClr val="00579B"/>
                </a:solidFill>
                <a:latin typeface="Calibri" panose="020F0502020204030204" pitchFamily="34" charset="0"/>
              </a:rPr>
              <a:t>I docenti di ruolo che da anni lavorano nella scuola sono tutti molto collaborativi, soprattutto quelli formati sul sostegno, così come esiste un buon clima di collaborazione con il personale educativo e con tutto il personale ATA presente all’interno dell’intero contesto scolastico.</a:t>
            </a:r>
            <a:endParaRPr lang="it-IT" sz="1200" b="0" i="0" u="none" strike="noStrike" baseline="0" dirty="0">
              <a:solidFill>
                <a:srgbClr val="00579B"/>
              </a:solidFill>
              <a:latin typeface="Calibri" panose="020F0502020204030204" pitchFamily="34" charset="0"/>
            </a:endParaRPr>
          </a:p>
          <a:p>
            <a:pPr algn="just"/>
            <a:r>
              <a:rPr lang="it-IT" sz="1200" b="0" i="0" u="none" strike="noStrike" baseline="0" dirty="0">
                <a:solidFill>
                  <a:srgbClr val="00579B"/>
                </a:solidFill>
                <a:latin typeface="Calibri" panose="020F0502020204030204" pitchFamily="34" charset="0"/>
              </a:rPr>
              <a:t>Le scelte educative e didattiche tengono conto di ambiente, contesto, materiali e modalità di comunicazione, che è basata sul dialogo. Particolare attenzione viene data ai percorsi di PCTO per fare in modo che gli studenti abbiano  la possibilità di scegliere fra una variegata offerta di opzioni.</a:t>
            </a:r>
            <a:endParaRPr lang="it-IT" sz="1200" b="0" i="0" u="none" strike="noStrike" baseline="0" dirty="0">
              <a:solidFill>
                <a:srgbClr val="00579B"/>
              </a:solidFill>
              <a:latin typeface="Calibri" panose="020F0502020204030204" pitchFamily="34" charset="0"/>
            </a:endParaRPr>
          </a:p>
          <a:p>
            <a:pPr algn="just"/>
            <a:r>
              <a:rPr lang="it-IT" sz="1400" b="1" i="0" u="none" strike="noStrike" baseline="0" dirty="0">
                <a:solidFill>
                  <a:schemeClr val="accent1"/>
                </a:solidFill>
                <a:latin typeface="Calibri-Bold"/>
              </a:rPr>
              <a:t>Facilitatori di classe </a:t>
            </a:r>
            <a:r>
              <a:rPr lang="it-IT" sz="1200" b="0" i="0" u="none" strike="noStrike" baseline="0" dirty="0">
                <a:solidFill>
                  <a:srgbClr val="00579B"/>
                </a:solidFill>
                <a:latin typeface="Calibri" panose="020F0502020204030204" pitchFamily="34" charset="0"/>
              </a:rPr>
              <a:t>– La classe si presenta coesa e molto collaborativa. Particolare attenzione è data al continuo scambio fra docenti e gruppo dei pari per configurare la scuola come fondamentale luogo di crescita per far sì che lo studente sperimenti competenze e potenzialità per lo sviluppo della propria identità.</a:t>
            </a:r>
            <a:endParaRPr lang="it-IT" sz="1200" b="0" i="0" u="none" strike="noStrike" baseline="0" dirty="0">
              <a:solidFill>
                <a:srgbClr val="00579B"/>
              </a:solidFill>
              <a:latin typeface="Calibri" panose="020F0502020204030204" pitchFamily="34" charset="0"/>
            </a:endParaRPr>
          </a:p>
          <a:p>
            <a:pPr algn="just"/>
            <a:r>
              <a:rPr lang="it-IT" sz="1200" b="0" i="0" u="none" strike="noStrike" baseline="0" dirty="0">
                <a:solidFill>
                  <a:srgbClr val="00579B"/>
                </a:solidFill>
                <a:latin typeface="Calibri" panose="020F0502020204030204" pitchFamily="34" charset="0"/>
              </a:rPr>
              <a:t>Per rendere il lavoro di classe maggiormente inclusivo, i docenti promuovono strategie per mettere in atto e incoraggiare interesse, coinvolgimento e partecipazione da parte degli studenti nei confronti delle attività proposte, creando un ambiente di lavoro produttivo e inclusivo. Gli insegnanti promuovono atteggiamenti positivi verso l’apprendimento; le regole sono condivise in modo chiaro e, per favorire la partecipazione, si fa uso di rinforzi positivi, naturali e sociali qualora i comportamenti siano conformi alle aspettative. Sono riconosciuti e valorizzati i vari stili di apprendimento e sono adottate le strategie di insegnamento più efficaci considerando le specificità di ogni studente. </a:t>
            </a:r>
            <a:endParaRPr lang="it-IT" sz="1200" b="0" i="0" u="none" strike="noStrike" baseline="0" dirty="0">
              <a:solidFill>
                <a:srgbClr val="00579B"/>
              </a:solidFill>
              <a:latin typeface="Calibri" panose="020F0502020204030204" pitchFamily="34" charset="0"/>
            </a:endParaRPr>
          </a:p>
          <a:p>
            <a:pPr algn="just"/>
            <a:r>
              <a:rPr lang="it-IT" sz="1200" b="0" i="0" u="none" strike="noStrike" baseline="0" dirty="0">
                <a:solidFill>
                  <a:srgbClr val="00579B"/>
                </a:solidFill>
                <a:latin typeface="Calibri" panose="020F0502020204030204" pitchFamily="34" charset="0"/>
              </a:rPr>
              <a:t>Sono programmati compiti per casa che prevedono la gestione collaborativa, al fine di promuovere la relazione e l’interazione con i pari.</a:t>
            </a:r>
            <a:endParaRPr lang="it-IT" sz="1200" b="0" i="0" u="none" strike="noStrike" baseline="0" dirty="0">
              <a:solidFill>
                <a:srgbClr val="00579B"/>
              </a:solidFill>
              <a:latin typeface="Calibri" panose="020F0502020204030204" pitchFamily="34" charset="0"/>
            </a:endParaRPr>
          </a:p>
          <a:p>
            <a:pPr algn="just"/>
            <a:r>
              <a:rPr lang="it-IT" sz="1200" b="0" i="0" u="none" strike="noStrike" baseline="0" dirty="0">
                <a:solidFill>
                  <a:srgbClr val="00579B"/>
                </a:solidFill>
                <a:latin typeface="Calibri" panose="020F0502020204030204" pitchFamily="34" charset="0"/>
              </a:rPr>
              <a:t>Talvolta gli studenti hanno la possibilità di scegliere il tipo di attività da svolgere anche in riferimento ad attività  extrascolastiche che sono programmate considerando la partecipazione attiva di tutti.</a:t>
            </a:r>
            <a:endParaRPr lang="it-IT" sz="1200" b="0" i="0" u="none" strike="noStrike" baseline="0" dirty="0">
              <a:solidFill>
                <a:srgbClr val="00579B"/>
              </a:solidFill>
              <a:latin typeface="Calibri" panose="020F0502020204030204" pitchFamily="34" charset="0"/>
            </a:endParaRPr>
          </a:p>
          <a:p>
            <a:pPr algn="l"/>
            <a:r>
              <a:rPr lang="it-IT" b="1" i="0" u="none" strike="noStrike" baseline="0" dirty="0">
                <a:solidFill>
                  <a:srgbClr val="00579B"/>
                </a:solidFill>
                <a:latin typeface="Calibri-Bold"/>
              </a:rPr>
              <a:t>Facilitatori individuali </a:t>
            </a:r>
            <a:r>
              <a:rPr lang="it-IT" b="0" i="0" u="none" strike="noStrike" baseline="0" dirty="0">
                <a:solidFill>
                  <a:srgbClr val="00579B"/>
                </a:solidFill>
                <a:latin typeface="Calibri" panose="020F0502020204030204" pitchFamily="34" charset="0"/>
              </a:rPr>
              <a:t>- </a:t>
            </a:r>
            <a:r>
              <a:rPr lang="it-IT" sz="1200" b="0" i="0" u="none" strike="noStrike" baseline="0" dirty="0">
                <a:solidFill>
                  <a:srgbClr val="00579B"/>
                </a:solidFill>
                <a:latin typeface="Calibri" panose="020F0502020204030204" pitchFamily="34" charset="0"/>
              </a:rPr>
              <a:t>Lo studente si relaziona in modo brillante con le persone. Disponibile all’ascolto e all’aiuto, esercita un grande fascino su chiunque gli stia intorno. Valido punto di riferimento per la classe.</a:t>
            </a:r>
            <a:endParaRPr lang="it-IT" sz="1200" dirty="0"/>
          </a:p>
        </p:txBody>
      </p:sp>
      <p:sp>
        <p:nvSpPr>
          <p:cNvPr id="5" name="Ovale 4"/>
          <p:cNvSpPr/>
          <p:nvPr/>
        </p:nvSpPr>
        <p:spPr>
          <a:xfrm>
            <a:off x="11608904" y="225287"/>
            <a:ext cx="1490661" cy="131493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ESEMPIO</a:t>
            </a:r>
            <a:endParaRPr lang="it-IT" b="1" dirty="0">
              <a:solidFill>
                <a:schemeClr val="tx1"/>
              </a:solidFill>
            </a:endParaRPr>
          </a:p>
        </p:txBody>
      </p:sp>
      <p:sp>
        <p:nvSpPr>
          <p:cNvPr id="3" name="Segnaposto piè di pagina 2"/>
          <p:cNvSpPr>
            <a:spLocks noGrp="1"/>
          </p:cNvSpPr>
          <p:nvPr>
            <p:ph type="ftr" sz="quarter" idx="5"/>
          </p:nvPr>
        </p:nvSpPr>
        <p:spPr>
          <a:xfrm>
            <a:off x="-1445113" y="6464666"/>
            <a:ext cx="1166817" cy="365125"/>
          </a:xfrm>
        </p:spPr>
        <p:txBody>
          <a:bodyPr/>
          <a:lstStyle/>
          <a:p>
            <a:r>
              <a:rPr lang="it-IT" dirty="0">
                <a:solidFill>
                  <a:schemeClr val="tx1"/>
                </a:solidFill>
              </a:rPr>
              <a:t>Roberta Tardi</a:t>
            </a:r>
            <a:endParaRPr lang="it-IT" dirty="0">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6402" y="755429"/>
            <a:ext cx="8798529" cy="455478"/>
          </a:xfrm>
          <a:prstGeom prst="rect">
            <a:avLst/>
          </a:prstGeom>
          <a:solidFill>
            <a:schemeClr val="accent2">
              <a:lumMod val="40000"/>
              <a:lumOff val="60000"/>
            </a:schemeClr>
          </a:solidFill>
        </p:spPr>
        <p:txBody>
          <a:bodyPr vert="horz" wrap="square" lIns="0" tIns="9049" rIns="0" bIns="0" rtlCol="0">
            <a:spAutoFit/>
          </a:bodyPr>
          <a:lstStyle/>
          <a:p>
            <a:pPr marL="9525" marR="3810">
              <a:spcBef>
                <a:spcPts val="70"/>
              </a:spcBef>
            </a:pPr>
            <a:r>
              <a:rPr lang="it-IT" sz="3200" dirty="0">
                <a:latin typeface="Garamond" panose="02020404030301010803" pitchFamily="18" charset="0"/>
              </a:rPr>
              <a:t>              </a:t>
            </a:r>
            <a:r>
              <a:rPr lang="it-IT" sz="3200" b="1" dirty="0">
                <a:solidFill>
                  <a:schemeClr val="accent1"/>
                </a:solidFill>
                <a:latin typeface="Californian FB" panose="0207040306080B030204" pitchFamily="18" charset="0"/>
              </a:rPr>
              <a:t>ATTEGGIAMENTI</a:t>
            </a:r>
            <a:endParaRPr sz="3000" b="1" dirty="0">
              <a:solidFill>
                <a:schemeClr val="accent1"/>
              </a:solidFill>
              <a:latin typeface="Californian FB" panose="0207040306080B030204" pitchFamily="18" charset="0"/>
              <a:cs typeface="Calibri Light" panose="020F0302020204030204"/>
            </a:endParaRPr>
          </a:p>
        </p:txBody>
      </p:sp>
      <p:sp>
        <p:nvSpPr>
          <p:cNvPr id="11" name="CasellaDiTesto 10"/>
          <p:cNvSpPr txBox="1"/>
          <p:nvPr/>
        </p:nvSpPr>
        <p:spPr>
          <a:xfrm>
            <a:off x="1004321" y="2400935"/>
            <a:ext cx="10183357" cy="2554545"/>
          </a:xfrm>
          <a:prstGeom prst="rect">
            <a:avLst/>
          </a:prstGeom>
          <a:solidFill>
            <a:schemeClr val="bg2">
              <a:lumMod val="40000"/>
              <a:lumOff val="60000"/>
            </a:schemeClr>
          </a:solidFill>
        </p:spPr>
        <p:txBody>
          <a:bodyPr wrap="square" rtlCol="0">
            <a:spAutoFit/>
          </a:bodyPr>
          <a:lstStyle/>
          <a:p>
            <a:pPr algn="just"/>
            <a:r>
              <a:rPr lang="it-IT" sz="2000" dirty="0">
                <a:solidFill>
                  <a:schemeClr val="tx2"/>
                </a:solidFill>
                <a:latin typeface="Californian FB" panose="0207040306080B030204" pitchFamily="18" charset="0"/>
              </a:rPr>
              <a:t>Quanto agli </a:t>
            </a:r>
            <a:r>
              <a:rPr lang="it-IT" sz="2000" b="1" dirty="0">
                <a:solidFill>
                  <a:schemeClr val="tx2"/>
                </a:solidFill>
                <a:latin typeface="Californian FB" panose="0207040306080B030204" pitchFamily="18" charset="0"/>
              </a:rPr>
              <a:t>atteggiamenti</a:t>
            </a:r>
            <a:r>
              <a:rPr lang="it-IT" sz="2000" dirty="0">
                <a:solidFill>
                  <a:schemeClr val="tx2"/>
                </a:solidFill>
                <a:latin typeface="Californian FB" panose="0207040306080B030204" pitchFamily="18" charset="0"/>
              </a:rPr>
              <a:t>, si devono considerare soprattutto i facilitatori che promuovono l’inclusione. Nei casi in cui si manifestino problemi di comportamento, tali da poter creare tensioni con il gruppo classe e le famiglie, è opportuno prevenire e  limitare quanto più possibile atteggiamenti di rifiuto o emarginazione.</a:t>
            </a:r>
            <a:endParaRPr lang="it-IT" sz="2000" dirty="0">
              <a:solidFill>
                <a:schemeClr val="tx2"/>
              </a:solidFill>
              <a:latin typeface="Californian FB" panose="0207040306080B030204" pitchFamily="18" charset="0"/>
            </a:endParaRPr>
          </a:p>
          <a:p>
            <a:pPr algn="just"/>
            <a:r>
              <a:rPr lang="it-IT" sz="2000" dirty="0">
                <a:solidFill>
                  <a:schemeClr val="tx2"/>
                </a:solidFill>
                <a:latin typeface="Californian FB" panose="0207040306080B030204" pitchFamily="18" charset="0"/>
              </a:rPr>
              <a:t>Partendo dalla constatazione che negli ambienti di apprendimento la diversità individuale è la regola non l’eccezione e che non ci si dovrebbe basare su livelli di apprendimento standard, si suggerisce di individuare non solo </a:t>
            </a:r>
            <a:r>
              <a:rPr lang="it-IT" sz="2000" b="1" dirty="0">
                <a:solidFill>
                  <a:schemeClr val="tx2"/>
                </a:solidFill>
                <a:latin typeface="Californian FB" panose="0207040306080B030204" pitchFamily="18" charset="0"/>
              </a:rPr>
              <a:t>facilitatori</a:t>
            </a:r>
            <a:r>
              <a:rPr lang="it-IT" sz="2000" dirty="0">
                <a:solidFill>
                  <a:schemeClr val="tx2"/>
                </a:solidFill>
                <a:latin typeface="Californian FB" panose="0207040306080B030204" pitchFamily="18" charset="0"/>
              </a:rPr>
              <a:t> </a:t>
            </a:r>
            <a:r>
              <a:rPr lang="it-IT" sz="2000" b="1" dirty="0">
                <a:solidFill>
                  <a:schemeClr val="tx2"/>
                </a:solidFill>
                <a:latin typeface="Californian FB" panose="0207040306080B030204" pitchFamily="18" charset="0"/>
              </a:rPr>
              <a:t>individuali </a:t>
            </a:r>
            <a:r>
              <a:rPr lang="it-IT" sz="2000" dirty="0">
                <a:solidFill>
                  <a:schemeClr val="tx2"/>
                </a:solidFill>
                <a:latin typeface="Californian FB" panose="0207040306080B030204" pitchFamily="18" charset="0"/>
              </a:rPr>
              <a:t>(rivolti al singolo) ma anche </a:t>
            </a:r>
            <a:r>
              <a:rPr lang="it-IT" sz="2000" b="1" dirty="0">
                <a:solidFill>
                  <a:schemeClr val="tx2"/>
                </a:solidFill>
                <a:latin typeface="Californian FB" panose="0207040306080B030204" pitchFamily="18" charset="0"/>
              </a:rPr>
              <a:t>facilitatori universali</a:t>
            </a:r>
            <a:r>
              <a:rPr lang="it-IT" sz="2000" dirty="0">
                <a:solidFill>
                  <a:schemeClr val="tx2"/>
                </a:solidFill>
                <a:latin typeface="Californian FB" panose="0207040306080B030204" pitchFamily="18" charset="0"/>
              </a:rPr>
              <a:t>. </a:t>
            </a:r>
            <a:endParaRPr lang="it-IT" sz="2000" dirty="0">
              <a:solidFill>
                <a:schemeClr val="tx2"/>
              </a:solidFill>
              <a:latin typeface="Californian FB" panose="0207040306080B030204" pitchFamily="18" charset="0"/>
            </a:endParaRPr>
          </a:p>
        </p:txBody>
      </p:sp>
      <p:sp>
        <p:nvSpPr>
          <p:cNvPr id="3" name="Segnaposto piè di pagina 2"/>
          <p:cNvSpPr>
            <a:spLocks noGrp="1"/>
          </p:cNvSpPr>
          <p:nvPr>
            <p:ph type="ftr" sz="quarter" idx="11"/>
          </p:nvPr>
        </p:nvSpPr>
        <p:spPr>
          <a:xfrm>
            <a:off x="0" y="6492875"/>
            <a:ext cx="980661" cy="365125"/>
          </a:xfrm>
        </p:spPr>
        <p:txBody>
          <a:bodyPr/>
          <a:lstStyle/>
          <a:p>
            <a:r>
              <a:rPr lang="en-US"/>
              <a:t>Roberta Tardi</a:t>
            </a:r>
            <a:endParaRPr lang="en-US" dirty="0"/>
          </a:p>
        </p:txBody>
      </p:sp>
      <p:pic>
        <p:nvPicPr>
          <p:cNvPr id="10242" name="Picture 2" descr="Scarica la scheda &quot;20 atteggiamenti da evitare nella comunicazione&quo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69422" y="4955480"/>
            <a:ext cx="2943225" cy="1552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650" y="-104493"/>
            <a:ext cx="11790045" cy="874598"/>
          </a:xfrm>
          <a:prstGeom prst="rect">
            <a:avLst/>
          </a:prstGeom>
        </p:spPr>
        <p:txBody>
          <a:bodyPr vert="horz" wrap="square" lIns="0" tIns="12700" rIns="0" bIns="0" rtlCol="0">
            <a:spAutoFit/>
          </a:bodyPr>
          <a:lstStyle/>
          <a:p>
            <a:pPr marL="12700">
              <a:lnSpc>
                <a:spcPct val="100000"/>
              </a:lnSpc>
              <a:spcBef>
                <a:spcPts val="100"/>
              </a:spcBef>
            </a:pPr>
            <a:br>
              <a:rPr lang="it-IT" spc="-5" dirty="0"/>
            </a:br>
            <a:r>
              <a:rPr sz="2400" spc="-5" dirty="0" err="1"/>
              <a:t>Capacità</a:t>
            </a:r>
            <a:r>
              <a:rPr sz="2400" spc="-25" dirty="0"/>
              <a:t> </a:t>
            </a:r>
            <a:r>
              <a:rPr sz="2400" dirty="0"/>
              <a:t>e</a:t>
            </a:r>
            <a:r>
              <a:rPr sz="2400" spc="5" dirty="0"/>
              <a:t> </a:t>
            </a:r>
            <a:r>
              <a:rPr sz="2400" spc="-5" dirty="0"/>
              <a:t>performance:</a:t>
            </a:r>
            <a:r>
              <a:rPr sz="2400" spc="-20" dirty="0"/>
              <a:t> </a:t>
            </a:r>
            <a:r>
              <a:rPr sz="2400" spc="-5" dirty="0"/>
              <a:t>esempi</a:t>
            </a:r>
            <a:r>
              <a:rPr sz="2400" spc="10" dirty="0"/>
              <a:t> </a:t>
            </a:r>
            <a:r>
              <a:rPr sz="2400" spc="-5" dirty="0"/>
              <a:t>dell’influenza</a:t>
            </a:r>
            <a:r>
              <a:rPr sz="2400" spc="-10" dirty="0"/>
              <a:t> </a:t>
            </a:r>
            <a:r>
              <a:rPr sz="2400" spc="-5" dirty="0"/>
              <a:t>di</a:t>
            </a:r>
            <a:r>
              <a:rPr sz="2400" spc="-35" dirty="0"/>
              <a:t> </a:t>
            </a:r>
            <a:r>
              <a:rPr sz="2400" spc="-15" dirty="0"/>
              <a:t>facilitatori</a:t>
            </a:r>
            <a:r>
              <a:rPr sz="2400" spc="-35" dirty="0"/>
              <a:t> </a:t>
            </a:r>
            <a:r>
              <a:rPr sz="2400" dirty="0"/>
              <a:t>e</a:t>
            </a:r>
            <a:r>
              <a:rPr sz="2400" spc="5" dirty="0"/>
              <a:t> </a:t>
            </a:r>
            <a:r>
              <a:rPr sz="2400" spc="-5" dirty="0"/>
              <a:t>barriere</a:t>
            </a:r>
            <a:endParaRPr sz="2400" spc="-5" dirty="0"/>
          </a:p>
        </p:txBody>
      </p:sp>
      <p:pic>
        <p:nvPicPr>
          <p:cNvPr id="3" name="object 3"/>
          <p:cNvPicPr/>
          <p:nvPr/>
        </p:nvPicPr>
        <p:blipFill>
          <a:blip r:embed="rId1" cstate="print"/>
          <a:stretch>
            <a:fillRect/>
          </a:stretch>
        </p:blipFill>
        <p:spPr>
          <a:xfrm>
            <a:off x="2406095" y="814922"/>
            <a:ext cx="7388604" cy="5287245"/>
          </a:xfrm>
          <a:prstGeom prst="rect">
            <a:avLst/>
          </a:prstGeom>
        </p:spPr>
      </p:pic>
      <p:sp>
        <p:nvSpPr>
          <p:cNvPr id="4" name="Segnaposto piè di pagina 3"/>
          <p:cNvSpPr>
            <a:spLocks noGrp="1"/>
          </p:cNvSpPr>
          <p:nvPr>
            <p:ph type="ftr" sz="quarter" idx="5"/>
          </p:nvPr>
        </p:nvSpPr>
        <p:spPr>
          <a:xfrm>
            <a:off x="0" y="6492875"/>
            <a:ext cx="809009" cy="365125"/>
          </a:xfrm>
        </p:spPr>
        <p:txBody>
          <a:bodyPr/>
          <a:lstStyle/>
          <a:p>
            <a:r>
              <a:rPr lang="it-IT" dirty="0">
                <a:solidFill>
                  <a:schemeClr val="tx1"/>
                </a:solidFill>
              </a:rPr>
              <a:t>Roberta Tardi</a:t>
            </a:r>
            <a:endParaRPr lang="it-IT" dirty="0">
              <a:solidFill>
                <a:schemeClr val="tx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24070" y="1299628"/>
            <a:ext cx="11145078" cy="5078313"/>
          </a:xfrm>
          <a:prstGeom prst="rect">
            <a:avLst/>
          </a:prstGeom>
          <a:solidFill>
            <a:schemeClr val="bg2">
              <a:lumMod val="20000"/>
              <a:lumOff val="80000"/>
            </a:schemeClr>
          </a:solidFill>
        </p:spPr>
        <p:txBody>
          <a:bodyPr wrap="square">
            <a:spAutoFit/>
          </a:bodyPr>
          <a:lstStyle/>
          <a:p>
            <a:pPr algn="just"/>
            <a:r>
              <a:rPr lang="it-IT" b="0" i="0" dirty="0">
                <a:solidFill>
                  <a:schemeClr val="tx2"/>
                </a:solidFill>
                <a:effectLst/>
                <a:latin typeface="Californian FB" panose="0207040306080B030204" pitchFamily="18" charset="0"/>
              </a:rPr>
              <a:t>Le barriere summenzionate, così come i facilitatori, sono costituite dai </a:t>
            </a:r>
            <a:r>
              <a:rPr lang="it-IT" b="1" i="0" dirty="0">
                <a:solidFill>
                  <a:schemeClr val="tx2"/>
                </a:solidFill>
                <a:effectLst/>
                <a:latin typeface="Californian FB" panose="0207040306080B030204" pitchFamily="18" charset="0"/>
              </a:rPr>
              <a:t>fattori contestuali,</a:t>
            </a:r>
            <a:r>
              <a:rPr lang="it-IT" b="0" i="0" dirty="0">
                <a:solidFill>
                  <a:schemeClr val="tx2"/>
                </a:solidFill>
                <a:effectLst/>
                <a:latin typeface="Californian FB" panose="0207040306080B030204" pitchFamily="18" charset="0"/>
              </a:rPr>
              <a:t> che si distinguono in </a:t>
            </a:r>
            <a:r>
              <a:rPr lang="it-IT" b="1" i="0" dirty="0">
                <a:solidFill>
                  <a:schemeClr val="tx2"/>
                </a:solidFill>
                <a:effectLst/>
                <a:latin typeface="Californian FB" panose="0207040306080B030204" pitchFamily="18" charset="0"/>
              </a:rPr>
              <a:t>fattori personali</a:t>
            </a:r>
            <a:r>
              <a:rPr lang="it-IT" b="0" i="0" dirty="0">
                <a:solidFill>
                  <a:schemeClr val="tx2"/>
                </a:solidFill>
                <a:effectLst/>
                <a:latin typeface="Californian FB" panose="0207040306080B030204" pitchFamily="18" charset="0"/>
              </a:rPr>
              <a:t> e </a:t>
            </a:r>
            <a:r>
              <a:rPr lang="it-IT" b="1" i="0" dirty="0">
                <a:solidFill>
                  <a:schemeClr val="tx2"/>
                </a:solidFill>
                <a:effectLst/>
                <a:latin typeface="Californian FB" panose="0207040306080B030204" pitchFamily="18" charset="0"/>
              </a:rPr>
              <a:t>fattori ambientali </a:t>
            </a:r>
            <a:r>
              <a:rPr lang="it-IT" b="0" i="0" dirty="0">
                <a:solidFill>
                  <a:schemeClr val="tx2"/>
                </a:solidFill>
                <a:effectLst/>
                <a:latin typeface="Californian FB" panose="0207040306080B030204" pitchFamily="18" charset="0"/>
              </a:rPr>
              <a:t>e sono in rapporto con le</a:t>
            </a:r>
            <a:r>
              <a:rPr lang="it-IT" b="0" i="1" dirty="0">
                <a:solidFill>
                  <a:schemeClr val="tx2"/>
                </a:solidFill>
                <a:effectLst/>
                <a:latin typeface="Californian FB" panose="0207040306080B030204" pitchFamily="18" charset="0"/>
              </a:rPr>
              <a:t> Funzioni del Corpo</a:t>
            </a:r>
            <a:r>
              <a:rPr lang="it-IT" b="0" i="0" dirty="0">
                <a:solidFill>
                  <a:schemeClr val="tx2"/>
                </a:solidFill>
                <a:effectLst/>
                <a:latin typeface="Californian FB" panose="0207040306080B030204" pitchFamily="18" charset="0"/>
              </a:rPr>
              <a:t>, le </a:t>
            </a:r>
            <a:r>
              <a:rPr lang="it-IT" b="0" i="1" dirty="0">
                <a:solidFill>
                  <a:schemeClr val="tx2"/>
                </a:solidFill>
                <a:effectLst/>
                <a:latin typeface="Californian FB" panose="0207040306080B030204" pitchFamily="18" charset="0"/>
              </a:rPr>
              <a:t>Attività Personali</a:t>
            </a:r>
            <a:r>
              <a:rPr lang="it-IT" b="0" i="0" dirty="0">
                <a:solidFill>
                  <a:schemeClr val="tx2"/>
                </a:solidFill>
                <a:effectLst/>
                <a:latin typeface="Californian FB" panose="0207040306080B030204" pitchFamily="18" charset="0"/>
              </a:rPr>
              <a:t> e la </a:t>
            </a:r>
            <a:r>
              <a:rPr lang="it-IT" b="0" i="1" dirty="0">
                <a:solidFill>
                  <a:schemeClr val="tx2"/>
                </a:solidFill>
                <a:effectLst/>
                <a:latin typeface="Californian FB" panose="0207040306080B030204" pitchFamily="18" charset="0"/>
              </a:rPr>
              <a:t>Partecipazione sociale, </a:t>
            </a:r>
            <a:r>
              <a:rPr lang="it-IT" b="0" i="0" dirty="0">
                <a:solidFill>
                  <a:schemeClr val="tx2"/>
                </a:solidFill>
                <a:effectLst/>
                <a:latin typeface="Californian FB" panose="0207040306080B030204" pitchFamily="18" charset="0"/>
              </a:rPr>
              <a:t>rendendone possibile il funzionamento ovvero migliorandolo (facilitatori) oppure ostacolandolo (barriere). Pertanto, è necessario svolgere (sezione 4 del PEI) l’osservazione del contesto, al fine di individuare elementi che rappresentano barriere da rimuovere e facilitatori da valorizzare nella progettazione degli interventi educativi e didattici. Nelle Linee Guida si suggerisce di individuare non solo facilitatori individuali, rivolti alla singola persona, ma anche</a:t>
            </a:r>
            <a:r>
              <a:rPr lang="it-IT" b="1" i="0" dirty="0">
                <a:solidFill>
                  <a:schemeClr val="tx2"/>
                </a:solidFill>
                <a:effectLst/>
                <a:latin typeface="Californian FB" panose="0207040306080B030204" pitchFamily="18" charset="0"/>
              </a:rPr>
              <a:t> facilitatori universali</a:t>
            </a:r>
            <a:r>
              <a:rPr lang="it-IT" b="0" i="0" dirty="0">
                <a:solidFill>
                  <a:schemeClr val="tx2"/>
                </a:solidFill>
                <a:effectLst/>
                <a:latin typeface="Californian FB" panose="0207040306080B030204" pitchFamily="18" charset="0"/>
              </a:rPr>
              <a:t>, come ad esempio le due seguenti strategie:</a:t>
            </a:r>
            <a:endParaRPr lang="it-IT" b="0" i="0" dirty="0">
              <a:solidFill>
                <a:schemeClr val="tx2"/>
              </a:solidFill>
              <a:effectLst/>
              <a:latin typeface="Californian FB" panose="0207040306080B030204" pitchFamily="18" charset="0"/>
            </a:endParaRPr>
          </a:p>
          <a:p>
            <a:pPr algn="just"/>
            <a:endParaRPr lang="it-IT" b="0" i="0" dirty="0">
              <a:solidFill>
                <a:schemeClr val="tx2"/>
              </a:solidFill>
              <a:effectLst/>
              <a:latin typeface="Californian FB" panose="0207040306080B030204" pitchFamily="18" charset="0"/>
            </a:endParaRPr>
          </a:p>
          <a:p>
            <a:pPr algn="just">
              <a:buFont typeface="Arial" panose="020B0604020202020204" pitchFamily="34" charset="0"/>
              <a:buChar char="•"/>
            </a:pPr>
            <a:r>
              <a:rPr lang="it-IT" b="1" i="0" dirty="0">
                <a:solidFill>
                  <a:schemeClr val="tx2"/>
                </a:solidFill>
                <a:effectLst/>
                <a:latin typeface="Californian FB" panose="0207040306080B030204" pitchFamily="18" charset="0"/>
              </a:rPr>
              <a:t>didattica flessibile</a:t>
            </a:r>
            <a:r>
              <a:rPr lang="it-IT" b="0" i="0" dirty="0">
                <a:solidFill>
                  <a:schemeClr val="tx2"/>
                </a:solidFill>
                <a:effectLst/>
                <a:latin typeface="Californian FB" panose="0207040306080B030204" pitchFamily="18" charset="0"/>
              </a:rPr>
              <a:t> : si propongono modalità di svolgimento delle attività didattiche adeguate alle esigenze di ciascuno studente, evitando una proposta unica per tutta la classe;</a:t>
            </a:r>
            <a:endParaRPr lang="it-IT" b="0" i="0" dirty="0">
              <a:solidFill>
                <a:schemeClr val="tx2"/>
              </a:solidFill>
              <a:effectLst/>
              <a:latin typeface="Californian FB" panose="0207040306080B030204" pitchFamily="18" charset="0"/>
            </a:endParaRPr>
          </a:p>
          <a:p>
            <a:pPr algn="just">
              <a:buFont typeface="Arial" panose="020B0604020202020204" pitchFamily="34" charset="0"/>
              <a:buChar char="•"/>
            </a:pPr>
            <a:endParaRPr lang="it-IT" b="0" i="0" dirty="0">
              <a:solidFill>
                <a:schemeClr val="tx2"/>
              </a:solidFill>
              <a:effectLst/>
              <a:latin typeface="Californian FB" panose="0207040306080B030204" pitchFamily="18" charset="0"/>
            </a:endParaRPr>
          </a:p>
          <a:p>
            <a:pPr algn="just">
              <a:buFont typeface="Arial" panose="020B0604020202020204" pitchFamily="34" charset="0"/>
              <a:buChar char="•"/>
            </a:pPr>
            <a:r>
              <a:rPr lang="it-IT" b="1" i="0" dirty="0">
                <a:solidFill>
                  <a:schemeClr val="tx2"/>
                </a:solidFill>
                <a:effectLst/>
                <a:latin typeface="Californian FB" panose="0207040306080B030204" pitchFamily="18" charset="0"/>
              </a:rPr>
              <a:t>proposte ridondanti e plurali</a:t>
            </a:r>
            <a:r>
              <a:rPr lang="it-IT" b="0" i="0" dirty="0">
                <a:solidFill>
                  <a:schemeClr val="tx2"/>
                </a:solidFill>
                <a:effectLst/>
                <a:latin typeface="Californian FB" panose="0207040306080B030204" pitchFamily="18" charset="0"/>
              </a:rPr>
              <a:t> : si propongono attività basate su molteplici forme di fruizione-somministrazione-valutazione, considerando canali comunicativi diversi, lasciando scegliere le modalità più efficaci per ogni studente e valorizzando varie possibilità di esprimere gli output dell’apprendimento. Ad esempio, l’uso del canale uditivo (esposizione orale dell’insegnante) potrebbe essere rafforzato o compensato utilizzando un rinforzo visivo sia verbale (testi scritti proiettati sulla LIM) sia non verbale (immagini o video). Sono preferibili, affinché l’attività svolta sia efficace, lezioni che prevedano attività operative capaci di coinvolgere tutti i sensi o altre funzioni corporee o cognitive.</a:t>
            </a:r>
            <a:endParaRPr lang="it-IT" b="0" i="0" dirty="0">
              <a:solidFill>
                <a:schemeClr val="tx2"/>
              </a:solidFill>
              <a:effectLst/>
              <a:latin typeface="Californian FB" panose="0207040306080B030204" pitchFamily="18" charset="0"/>
            </a:endParaRPr>
          </a:p>
        </p:txBody>
      </p:sp>
      <p:sp>
        <p:nvSpPr>
          <p:cNvPr id="4" name="CasellaDiTesto 3"/>
          <p:cNvSpPr txBox="1"/>
          <p:nvPr/>
        </p:nvSpPr>
        <p:spPr>
          <a:xfrm>
            <a:off x="424070" y="407076"/>
            <a:ext cx="11092069" cy="892552"/>
          </a:xfrm>
          <a:prstGeom prst="rect">
            <a:avLst/>
          </a:prstGeom>
          <a:solidFill>
            <a:schemeClr val="accent1">
              <a:lumMod val="20000"/>
              <a:lumOff val="80000"/>
            </a:schemeClr>
          </a:solidFill>
        </p:spPr>
        <p:txBody>
          <a:bodyPr wrap="square">
            <a:spAutoFit/>
          </a:bodyPr>
          <a:lstStyle/>
          <a:p>
            <a:r>
              <a:rPr lang="it-IT" sz="3200" b="1" dirty="0">
                <a:solidFill>
                  <a:srgbClr val="212529"/>
                </a:solidFill>
                <a:latin typeface="var(--highlight-font-family)"/>
              </a:rPr>
              <a:t>                                        </a:t>
            </a:r>
            <a:r>
              <a:rPr lang="it-IT" sz="3200" b="1" dirty="0">
                <a:solidFill>
                  <a:srgbClr val="212529"/>
                </a:solidFill>
                <a:latin typeface="Garamond" panose="02020404030301010803" pitchFamily="18" charset="0"/>
              </a:rPr>
              <a:t>Facilitatori universali</a:t>
            </a:r>
            <a:endParaRPr lang="it-IT" sz="3200" b="1" dirty="0">
              <a:solidFill>
                <a:srgbClr val="212529"/>
              </a:solidFill>
              <a:latin typeface="Garamond" panose="02020404030301010803" pitchFamily="18" charset="0"/>
            </a:endParaRPr>
          </a:p>
          <a:p>
            <a:pPr algn="l"/>
            <a:endParaRPr lang="it-IT" sz="2000" b="1" i="0" dirty="0">
              <a:solidFill>
                <a:schemeClr val="accent6">
                  <a:lumMod val="75000"/>
                </a:schemeClr>
              </a:solidFill>
              <a:effectLst/>
              <a:latin typeface="Garamond" panose="02020404030301010803" pitchFamily="18" charset="0"/>
            </a:endParaRPr>
          </a:p>
        </p:txBody>
      </p:sp>
      <p:sp>
        <p:nvSpPr>
          <p:cNvPr id="2" name="Segnaposto piè di pagina 1"/>
          <p:cNvSpPr>
            <a:spLocks noGrp="1"/>
          </p:cNvSpPr>
          <p:nvPr>
            <p:ph type="ftr" sz="quarter" idx="5"/>
          </p:nvPr>
        </p:nvSpPr>
        <p:spPr>
          <a:xfrm>
            <a:off x="-1286087" y="6530245"/>
            <a:ext cx="795757" cy="365125"/>
          </a:xfrm>
        </p:spPr>
        <p:txBody>
          <a:bodyPr/>
          <a:lstStyle/>
          <a:p>
            <a:r>
              <a:rPr lang="it-IT" dirty="0">
                <a:solidFill>
                  <a:schemeClr val="tx1"/>
                </a:solidFill>
              </a:rPr>
              <a:t>Roberta Tardi</a:t>
            </a:r>
            <a:endParaRPr lang="it-IT" dirty="0">
              <a:solidFill>
                <a:schemeClr val="tx1"/>
              </a:solidFill>
            </a:endParaRPr>
          </a:p>
        </p:txBody>
      </p:sp>
      <p:pic>
        <p:nvPicPr>
          <p:cNvPr id="12292" name="Picture 4" descr="Servizio civile per facilitatori digitali all'Asl Toscana Nord Oves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508776" y="407075"/>
            <a:ext cx="1683224" cy="8925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595086" y="703944"/>
          <a:ext cx="9796684" cy="507076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Immagine 3"/>
          <p:cNvPicPr>
            <a:picLocks noChangeAspect="1"/>
          </p:cNvPicPr>
          <p:nvPr/>
        </p:nvPicPr>
        <p:blipFill>
          <a:blip r:embed="rId6"/>
          <a:stretch>
            <a:fillRect/>
          </a:stretch>
        </p:blipFill>
        <p:spPr>
          <a:xfrm>
            <a:off x="7298191" y="1914149"/>
            <a:ext cx="4991460" cy="2650354"/>
          </a:xfrm>
          <a:prstGeom prst="rect">
            <a:avLst/>
          </a:prstGeom>
        </p:spPr>
      </p:pic>
      <p:grpSp>
        <p:nvGrpSpPr>
          <p:cNvPr id="8" name="Gruppo 7"/>
          <p:cNvGrpSpPr/>
          <p:nvPr/>
        </p:nvGrpSpPr>
        <p:grpSpPr>
          <a:xfrm>
            <a:off x="10391770" y="1"/>
            <a:ext cx="1800230" cy="1407886"/>
            <a:chOff x="6955842" y="0"/>
            <a:chExt cx="1800230" cy="2028305"/>
          </a:xfrm>
        </p:grpSpPr>
        <p:sp>
          <p:nvSpPr>
            <p:cNvPr id="9" name="Rettangolo con angoli arrotondati 8"/>
            <p:cNvSpPr/>
            <p:nvPr/>
          </p:nvSpPr>
          <p:spPr>
            <a:xfrm>
              <a:off x="6955842" y="0"/>
              <a:ext cx="1800230" cy="2028305"/>
            </a:xfrm>
            <a:prstGeom prst="roundRect">
              <a:avLst/>
            </a:prstGeom>
            <a:solidFill>
              <a:schemeClr val="accent3">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CasellaDiTesto 9"/>
            <p:cNvSpPr txBox="1"/>
            <p:nvPr/>
          </p:nvSpPr>
          <p:spPr>
            <a:xfrm>
              <a:off x="7043722" y="87880"/>
              <a:ext cx="1624470" cy="18525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it-IT" sz="6500" kern="1200" dirty="0">
                  <a:solidFill>
                    <a:schemeClr val="accent1"/>
                  </a:solidFill>
                </a:rPr>
                <a:t>ICF</a:t>
              </a:r>
              <a:endParaRPr lang="it-IT" sz="6500" kern="1200" dirty="0">
                <a:solidFill>
                  <a:schemeClr val="accent1"/>
                </a:solidFill>
              </a:endParaRPr>
            </a:p>
          </p:txBody>
        </p:sp>
      </p:grpSp>
      <p:sp>
        <p:nvSpPr>
          <p:cNvPr id="3" name="Segnaposto piè di pagina 2"/>
          <p:cNvSpPr>
            <a:spLocks noGrp="1"/>
          </p:cNvSpPr>
          <p:nvPr>
            <p:ph type="ftr" sz="quarter" idx="11"/>
          </p:nvPr>
        </p:nvSpPr>
        <p:spPr>
          <a:xfrm>
            <a:off x="158400" y="6405157"/>
            <a:ext cx="6672887" cy="365125"/>
          </a:xfrm>
        </p:spPr>
        <p:txBody>
          <a:bodyPr/>
          <a:lstStyle/>
          <a:p>
            <a:r>
              <a:rPr lang="en-US" dirty="0"/>
              <a:t>Roberta Tardi</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8" y="394379"/>
            <a:ext cx="9234451" cy="1121461"/>
          </a:xfrm>
          <a:prstGeom prst="rect">
            <a:avLst/>
          </a:prstGeom>
          <a:solidFill>
            <a:schemeClr val="accent2">
              <a:lumMod val="40000"/>
              <a:lumOff val="60000"/>
            </a:schemeClr>
          </a:solidFill>
        </p:spPr>
        <p:txBody>
          <a:bodyPr vert="horz" wrap="square" lIns="0" tIns="13335" rIns="0" bIns="0" rtlCol="0">
            <a:spAutoFit/>
          </a:bodyPr>
          <a:lstStyle/>
          <a:p>
            <a:pPr marL="12700">
              <a:lnSpc>
                <a:spcPct val="100000"/>
              </a:lnSpc>
              <a:spcBef>
                <a:spcPts val="105"/>
              </a:spcBef>
            </a:pPr>
            <a:r>
              <a:rPr b="1" spc="-20" dirty="0" err="1">
                <a:solidFill>
                  <a:schemeClr val="tx2"/>
                </a:solidFill>
                <a:latin typeface="Garamond" panose="02020404030301010803" pitchFamily="18" charset="0"/>
              </a:rPr>
              <a:t>Riflettere</a:t>
            </a:r>
            <a:r>
              <a:rPr b="1" spc="-35" dirty="0">
                <a:solidFill>
                  <a:schemeClr val="tx2"/>
                </a:solidFill>
                <a:latin typeface="Garamond" panose="02020404030301010803" pitchFamily="18" charset="0"/>
              </a:rPr>
              <a:t> </a:t>
            </a:r>
            <a:r>
              <a:rPr b="1" dirty="0">
                <a:solidFill>
                  <a:schemeClr val="tx2"/>
                </a:solidFill>
                <a:latin typeface="Garamond" panose="02020404030301010803" pitchFamily="18" charset="0"/>
              </a:rPr>
              <a:t>sui</a:t>
            </a:r>
            <a:r>
              <a:rPr b="1" spc="-15" dirty="0">
                <a:solidFill>
                  <a:schemeClr val="tx2"/>
                </a:solidFill>
                <a:latin typeface="Garamond" panose="02020404030301010803" pitchFamily="18" charset="0"/>
              </a:rPr>
              <a:t> </a:t>
            </a:r>
            <a:r>
              <a:rPr b="1" spc="-20" dirty="0">
                <a:solidFill>
                  <a:schemeClr val="tx2"/>
                </a:solidFill>
                <a:latin typeface="Garamond" panose="02020404030301010803" pitchFamily="18" charset="0"/>
              </a:rPr>
              <a:t>facilitatori</a:t>
            </a:r>
            <a:r>
              <a:rPr b="1" dirty="0">
                <a:solidFill>
                  <a:schemeClr val="tx2"/>
                </a:solidFill>
                <a:latin typeface="Garamond" panose="02020404030301010803" pitchFamily="18" charset="0"/>
              </a:rPr>
              <a:t> </a:t>
            </a:r>
            <a:r>
              <a:rPr b="1" spc="-15" dirty="0">
                <a:solidFill>
                  <a:schemeClr val="tx2"/>
                </a:solidFill>
                <a:latin typeface="Garamond" panose="02020404030301010803" pitchFamily="18" charset="0"/>
              </a:rPr>
              <a:t>universali</a:t>
            </a:r>
            <a:endParaRPr b="1" spc="-15" dirty="0">
              <a:solidFill>
                <a:schemeClr val="tx2"/>
              </a:solidFill>
              <a:latin typeface="Garamond" panose="02020404030301010803" pitchFamily="18" charset="0"/>
            </a:endParaRPr>
          </a:p>
        </p:txBody>
      </p:sp>
      <p:sp>
        <p:nvSpPr>
          <p:cNvPr id="3" name="object 3"/>
          <p:cNvSpPr txBox="1"/>
          <p:nvPr/>
        </p:nvSpPr>
        <p:spPr>
          <a:xfrm>
            <a:off x="847666" y="1864589"/>
            <a:ext cx="6548120" cy="422275"/>
          </a:xfrm>
          <a:prstGeom prst="rect">
            <a:avLst/>
          </a:prstGeom>
          <a:solidFill>
            <a:srgbClr val="A7E1D7"/>
          </a:solidFill>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527685" algn="l"/>
              </a:tabLst>
              <a:defRPr/>
            </a:pPr>
            <a:r>
              <a:rPr kumimoji="0" sz="2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1.	</a:t>
            </a:r>
            <a:r>
              <a:rPr kumimoji="0" sz="2600" b="0" i="0" u="none" strike="noStrike" kern="1200" cap="none" spc="-25" normalizeH="0" baseline="0" noProof="0" dirty="0">
                <a:ln>
                  <a:noFill/>
                </a:ln>
                <a:solidFill>
                  <a:prstClr val="black"/>
                </a:solidFill>
                <a:effectLst/>
                <a:uLnTx/>
                <a:uFillTx/>
                <a:latin typeface="Calibri" panose="020F0502020204030204"/>
                <a:ea typeface="+mn-ea"/>
                <a:cs typeface="Calibri" panose="020F0502020204030204"/>
              </a:rPr>
              <a:t>Vengono </a:t>
            </a:r>
            <a:r>
              <a:rPr kumimoji="0" sz="2600" b="0" i="0" u="none" strike="noStrike" kern="1200" cap="none" spc="-10" normalizeH="0" baseline="0" noProof="0" dirty="0">
                <a:ln>
                  <a:noFill/>
                </a:ln>
                <a:solidFill>
                  <a:prstClr val="black"/>
                </a:solidFill>
                <a:effectLst/>
                <a:uLnTx/>
                <a:uFillTx/>
                <a:latin typeface="Calibri" panose="020F0502020204030204"/>
                <a:ea typeface="+mn-ea"/>
                <a:cs typeface="Calibri" panose="020F0502020204030204"/>
              </a:rPr>
              <a:t>utilizzati diversi</a:t>
            </a:r>
            <a:r>
              <a:rPr kumimoji="0" sz="2600" b="0" i="0" u="none" strike="noStrike" kern="1200" cap="none" spc="-30" normalizeH="0" baseline="0" noProof="0" dirty="0">
                <a:ln>
                  <a:noFill/>
                </a:ln>
                <a:solidFill>
                  <a:prstClr val="black"/>
                </a:solidFill>
                <a:effectLst/>
                <a:uLnTx/>
                <a:uFillTx/>
                <a:latin typeface="Calibri" panose="020F0502020204030204"/>
                <a:ea typeface="+mn-ea"/>
                <a:cs typeface="Calibri" panose="020F0502020204030204"/>
              </a:rPr>
              <a:t> </a:t>
            </a:r>
            <a:r>
              <a:rPr kumimoji="0" sz="2600" b="0" i="0" u="none" strike="noStrike" kern="1200" cap="none" spc="-10" normalizeH="0" baseline="0" noProof="0" dirty="0">
                <a:ln>
                  <a:noFill/>
                </a:ln>
                <a:solidFill>
                  <a:prstClr val="black"/>
                </a:solidFill>
                <a:effectLst/>
                <a:uLnTx/>
                <a:uFillTx/>
                <a:latin typeface="Calibri" panose="020F0502020204030204"/>
                <a:ea typeface="+mn-ea"/>
                <a:cs typeface="Calibri" panose="020F0502020204030204"/>
              </a:rPr>
              <a:t>metodi</a:t>
            </a:r>
            <a:r>
              <a:rPr kumimoji="0" sz="2600" b="0" i="0" u="none" strike="noStrike" kern="1200" cap="none" spc="-15" normalizeH="0" baseline="0" noProof="0" dirty="0">
                <a:ln>
                  <a:noFill/>
                </a:ln>
                <a:solidFill>
                  <a:prstClr val="black"/>
                </a:solidFill>
                <a:effectLst/>
                <a:uLnTx/>
                <a:uFillTx/>
                <a:latin typeface="Calibri" panose="020F0502020204030204"/>
                <a:ea typeface="+mn-ea"/>
                <a:cs typeface="Calibri" panose="020F0502020204030204"/>
              </a:rPr>
              <a:t> </a:t>
            </a:r>
            <a:r>
              <a:rPr kumimoji="0" sz="2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e</a:t>
            </a:r>
            <a:r>
              <a:rPr kumimoji="0" sz="2600" b="0" i="0" u="none" strike="noStrike" kern="1200" cap="none" spc="-20" normalizeH="0" baseline="0" noProof="0" dirty="0">
                <a:ln>
                  <a:noFill/>
                </a:ln>
                <a:solidFill>
                  <a:prstClr val="black"/>
                </a:solidFill>
                <a:effectLst/>
                <a:uLnTx/>
                <a:uFillTx/>
                <a:latin typeface="Calibri" panose="020F0502020204030204"/>
                <a:ea typeface="+mn-ea"/>
                <a:cs typeface="Calibri" panose="020F0502020204030204"/>
              </a:rPr>
              <a:t> </a:t>
            </a:r>
            <a:r>
              <a:rPr kumimoji="0" sz="2600" b="0"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materiali?</a:t>
            </a:r>
            <a:endParaRPr kumimoji="0" sz="2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4" name="object 4"/>
          <p:cNvSpPr txBox="1"/>
          <p:nvPr/>
        </p:nvSpPr>
        <p:spPr>
          <a:xfrm>
            <a:off x="847666" y="2672309"/>
            <a:ext cx="7289165" cy="711477"/>
          </a:xfrm>
          <a:prstGeom prst="rect">
            <a:avLst/>
          </a:prstGeom>
          <a:solidFill>
            <a:srgbClr val="A7E1D7"/>
          </a:solidFill>
        </p:spPr>
        <p:txBody>
          <a:bodyPr vert="horz" wrap="square" lIns="0" tIns="132080" rIns="0" bIns="0" rtlCol="0">
            <a:spAutoFit/>
          </a:bodyPr>
          <a:lstStyle/>
          <a:p>
            <a:pPr marL="527685" marR="5080" lvl="0" indent="-515620" algn="l" defTabSz="914400" rtl="0" eaLnBrk="1" fontAlgn="auto" latinLnBrk="0" hangingPunct="1">
              <a:lnSpc>
                <a:spcPct val="70000"/>
              </a:lnSpc>
              <a:spcBef>
                <a:spcPts val="1040"/>
              </a:spcBef>
              <a:spcAft>
                <a:spcPts val="0"/>
              </a:spcAft>
              <a:buClrTx/>
              <a:buSzTx/>
              <a:buFontTx/>
              <a:buNone/>
              <a:tabLst>
                <a:tab pos="527685" algn="l"/>
              </a:tabLst>
              <a:defRPr/>
            </a:pPr>
            <a:r>
              <a:rPr kumimoji="0" sz="2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2.	</a:t>
            </a:r>
            <a:r>
              <a:rPr kumimoji="0" sz="2600" b="0" i="0" u="none" strike="noStrike" kern="1200" cap="none" spc="-10" normalizeH="0" baseline="0" noProof="0" dirty="0">
                <a:ln>
                  <a:noFill/>
                </a:ln>
                <a:solidFill>
                  <a:prstClr val="black"/>
                </a:solidFill>
                <a:effectLst/>
                <a:uLnTx/>
                <a:uFillTx/>
                <a:latin typeface="Calibri" panose="020F0502020204030204"/>
                <a:ea typeface="+mn-ea"/>
                <a:cs typeface="Calibri" panose="020F0502020204030204"/>
              </a:rPr>
              <a:t> </a:t>
            </a:r>
            <a:r>
              <a:rPr lang="it-IT" sz="2600" dirty="0">
                <a:solidFill>
                  <a:prstClr val="black"/>
                </a:solidFill>
                <a:latin typeface="Calibri" panose="020F0502020204030204"/>
                <a:cs typeface="Calibri" panose="020F0502020204030204"/>
              </a:rPr>
              <a:t>I </a:t>
            </a:r>
            <a:r>
              <a:rPr kumimoji="0" sz="2600" b="0" i="0" u="none" strike="noStrike" kern="1200" cap="none" spc="-15" normalizeH="0" baseline="0" noProof="0" dirty="0" err="1">
                <a:ln>
                  <a:noFill/>
                </a:ln>
                <a:solidFill>
                  <a:prstClr val="black"/>
                </a:solidFill>
                <a:effectLst/>
                <a:uLnTx/>
                <a:uFillTx/>
                <a:latin typeface="Calibri" panose="020F0502020204030204"/>
                <a:ea typeface="+mn-ea"/>
                <a:cs typeface="Calibri" panose="020F0502020204030204"/>
              </a:rPr>
              <a:t>ragazzi</a:t>
            </a:r>
            <a:r>
              <a:rPr kumimoji="0" sz="2600" b="0"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 sono</a:t>
            </a:r>
            <a:r>
              <a:rPr kumimoji="0" sz="2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 </a:t>
            </a:r>
            <a:r>
              <a:rPr kumimoji="0" sz="2600" b="0" i="0" u="none" strike="noStrike" kern="1200" cap="none" spc="-15" normalizeH="0" baseline="0" noProof="0" dirty="0">
                <a:ln>
                  <a:noFill/>
                </a:ln>
                <a:solidFill>
                  <a:prstClr val="black"/>
                </a:solidFill>
                <a:effectLst/>
                <a:uLnTx/>
                <a:uFillTx/>
                <a:latin typeface="Calibri" panose="020F0502020204030204"/>
                <a:ea typeface="+mn-ea"/>
                <a:cs typeface="Calibri" panose="020F0502020204030204"/>
              </a:rPr>
              <a:t>coinvolti</a:t>
            </a:r>
            <a:r>
              <a:rPr kumimoji="0" sz="2600" b="0" i="0" u="none" strike="noStrike" kern="1200" cap="none" spc="15" normalizeH="0" baseline="0" noProof="0" dirty="0">
                <a:ln>
                  <a:noFill/>
                </a:ln>
                <a:solidFill>
                  <a:prstClr val="black"/>
                </a:solidFill>
                <a:effectLst/>
                <a:uLnTx/>
                <a:uFillTx/>
                <a:latin typeface="Calibri" panose="020F0502020204030204"/>
                <a:ea typeface="+mn-ea"/>
                <a:cs typeface="Calibri" panose="020F0502020204030204"/>
              </a:rPr>
              <a:t> </a:t>
            </a:r>
            <a:r>
              <a:rPr kumimoji="0" sz="2600" b="0" i="0" u="none" strike="noStrike" kern="1200" cap="none" spc="-15" normalizeH="0" baseline="0" noProof="0" dirty="0">
                <a:ln>
                  <a:noFill/>
                </a:ln>
                <a:solidFill>
                  <a:prstClr val="black"/>
                </a:solidFill>
                <a:effectLst/>
                <a:uLnTx/>
                <a:uFillTx/>
                <a:latin typeface="Calibri" panose="020F0502020204030204"/>
                <a:ea typeface="+mn-ea"/>
                <a:cs typeface="Calibri" panose="020F0502020204030204"/>
              </a:rPr>
              <a:t>attivamente</a:t>
            </a:r>
            <a:r>
              <a:rPr kumimoji="0" sz="2600" b="0" i="0" u="none" strike="noStrike" kern="1200" cap="none" spc="-35" normalizeH="0" baseline="0" noProof="0" dirty="0">
                <a:ln>
                  <a:noFill/>
                </a:ln>
                <a:solidFill>
                  <a:prstClr val="black"/>
                </a:solidFill>
                <a:effectLst/>
                <a:uLnTx/>
                <a:uFillTx/>
                <a:latin typeface="Calibri" panose="020F0502020204030204"/>
                <a:ea typeface="+mn-ea"/>
                <a:cs typeface="Calibri" panose="020F0502020204030204"/>
              </a:rPr>
              <a:t> </a:t>
            </a:r>
            <a:r>
              <a:rPr kumimoji="0" sz="2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nel </a:t>
            </a:r>
            <a:r>
              <a:rPr kumimoji="0" sz="2600" b="0" i="0" u="none" strike="noStrike" kern="1200" cap="none" spc="-570" normalizeH="0" baseline="0" noProof="0" dirty="0">
                <a:ln>
                  <a:noFill/>
                </a:ln>
                <a:solidFill>
                  <a:prstClr val="black"/>
                </a:solidFill>
                <a:effectLst/>
                <a:uLnTx/>
                <a:uFillTx/>
                <a:latin typeface="Calibri" panose="020F0502020204030204"/>
                <a:ea typeface="+mn-ea"/>
                <a:cs typeface="Calibri" panose="020F0502020204030204"/>
              </a:rPr>
              <a:t> </a:t>
            </a:r>
            <a:r>
              <a:rPr kumimoji="0" sz="2600" b="0" i="0" u="none" strike="noStrike" kern="1200" cap="none" spc="-10" normalizeH="0" baseline="0" noProof="0" dirty="0">
                <a:ln>
                  <a:noFill/>
                </a:ln>
                <a:solidFill>
                  <a:prstClr val="black"/>
                </a:solidFill>
                <a:effectLst/>
                <a:uLnTx/>
                <a:uFillTx/>
                <a:latin typeface="Calibri" panose="020F0502020204030204"/>
                <a:ea typeface="+mn-ea"/>
                <a:cs typeface="Calibri" panose="020F0502020204030204"/>
              </a:rPr>
              <a:t>loro</a:t>
            </a:r>
            <a:r>
              <a:rPr kumimoji="0" sz="2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 </a:t>
            </a:r>
            <a:r>
              <a:rPr kumimoji="0" sz="2600" b="0"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processo</a:t>
            </a:r>
            <a:r>
              <a:rPr kumimoji="0" sz="2600" b="0" i="0" u="none" strike="noStrike" kern="1200" cap="none" spc="-30" normalizeH="0" baseline="0" noProof="0" dirty="0">
                <a:ln>
                  <a:noFill/>
                </a:ln>
                <a:solidFill>
                  <a:prstClr val="black"/>
                </a:solidFill>
                <a:effectLst/>
                <a:uLnTx/>
                <a:uFillTx/>
                <a:latin typeface="Calibri" panose="020F0502020204030204"/>
                <a:ea typeface="+mn-ea"/>
                <a:cs typeface="Calibri" panose="020F0502020204030204"/>
              </a:rPr>
              <a:t> </a:t>
            </a:r>
            <a:r>
              <a:rPr kumimoji="0" sz="2600" b="0"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di</a:t>
            </a:r>
            <a:r>
              <a:rPr kumimoji="0" sz="2600" b="0" i="0" u="none" strike="noStrike" kern="1200" cap="none" spc="-10" normalizeH="0" baseline="0" noProof="0" dirty="0">
                <a:ln>
                  <a:noFill/>
                </a:ln>
                <a:solidFill>
                  <a:prstClr val="black"/>
                </a:solidFill>
                <a:effectLst/>
                <a:uLnTx/>
                <a:uFillTx/>
                <a:latin typeface="Calibri" panose="020F0502020204030204"/>
                <a:ea typeface="+mn-ea"/>
                <a:cs typeface="Calibri" panose="020F0502020204030204"/>
              </a:rPr>
              <a:t> apprendimento?</a:t>
            </a:r>
            <a:endParaRPr kumimoji="0" sz="2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5" name="object 5"/>
          <p:cNvSpPr txBox="1"/>
          <p:nvPr/>
        </p:nvSpPr>
        <p:spPr>
          <a:xfrm>
            <a:off x="847666" y="3758921"/>
            <a:ext cx="6396355" cy="711477"/>
          </a:xfrm>
          <a:prstGeom prst="rect">
            <a:avLst/>
          </a:prstGeom>
          <a:solidFill>
            <a:srgbClr val="A7E1D7"/>
          </a:solidFill>
        </p:spPr>
        <p:txBody>
          <a:bodyPr vert="horz" wrap="square" lIns="0" tIns="132080" rIns="0" bIns="0" rtlCol="0">
            <a:spAutoFit/>
          </a:bodyPr>
          <a:lstStyle/>
          <a:p>
            <a:pPr marL="527685" marR="5080" lvl="0" indent="-515620" algn="l" defTabSz="914400" rtl="0" eaLnBrk="1" fontAlgn="auto" latinLnBrk="0" hangingPunct="1">
              <a:lnSpc>
                <a:spcPct val="70000"/>
              </a:lnSpc>
              <a:spcBef>
                <a:spcPts val="1040"/>
              </a:spcBef>
              <a:spcAft>
                <a:spcPts val="0"/>
              </a:spcAft>
              <a:buClrTx/>
              <a:buSzTx/>
              <a:buFontTx/>
              <a:buNone/>
              <a:tabLst>
                <a:tab pos="527685" algn="l"/>
              </a:tabLst>
              <a:defRPr/>
            </a:pPr>
            <a:r>
              <a:rPr kumimoji="0" sz="2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3.	</a:t>
            </a:r>
            <a:r>
              <a:rPr lang="it-IT" sz="2600" spc="-5" dirty="0">
                <a:solidFill>
                  <a:prstClr val="black"/>
                </a:solidFill>
                <a:latin typeface="Calibri" panose="020F0502020204030204"/>
                <a:cs typeface="Calibri" panose="020F0502020204030204"/>
              </a:rPr>
              <a:t>I </a:t>
            </a:r>
            <a:r>
              <a:rPr kumimoji="0" sz="2600" b="0" i="0" u="none" strike="noStrike" kern="1200" cap="none" spc="-25" normalizeH="0" baseline="0" noProof="0" dirty="0" err="1">
                <a:ln>
                  <a:noFill/>
                </a:ln>
                <a:solidFill>
                  <a:prstClr val="black"/>
                </a:solidFill>
                <a:effectLst/>
                <a:uLnTx/>
                <a:uFillTx/>
                <a:latin typeface="Calibri" panose="020F0502020204030204"/>
                <a:ea typeface="+mn-ea"/>
                <a:cs typeface="Calibri" panose="020F0502020204030204"/>
              </a:rPr>
              <a:t>ragazz</a:t>
            </a:r>
            <a:r>
              <a:rPr kumimoji="0" lang="it-IT" sz="2600" b="0" i="0" u="none" strike="noStrike" kern="1200" cap="none" spc="-25" normalizeH="0" baseline="0" noProof="0" dirty="0">
                <a:ln>
                  <a:noFill/>
                </a:ln>
                <a:solidFill>
                  <a:prstClr val="black"/>
                </a:solidFill>
                <a:effectLst/>
                <a:uLnTx/>
                <a:uFillTx/>
                <a:latin typeface="Calibri" panose="020F0502020204030204"/>
                <a:ea typeface="+mn-ea"/>
                <a:cs typeface="Calibri" panose="020F0502020204030204"/>
              </a:rPr>
              <a:t>i</a:t>
            </a:r>
            <a:r>
              <a:rPr kumimoji="0" sz="2600" b="0" i="0" u="none" strike="noStrike" kern="1200" cap="none" spc="-25" normalizeH="0" baseline="0" noProof="0" dirty="0">
                <a:ln>
                  <a:noFill/>
                </a:ln>
                <a:solidFill>
                  <a:prstClr val="black"/>
                </a:solidFill>
                <a:effectLst/>
                <a:uLnTx/>
                <a:uFillTx/>
                <a:latin typeface="Calibri" panose="020F0502020204030204"/>
                <a:ea typeface="+mn-ea"/>
                <a:cs typeface="Calibri" panose="020F0502020204030204"/>
              </a:rPr>
              <a:t> </a:t>
            </a:r>
            <a:r>
              <a:rPr kumimoji="0" sz="2600" b="0"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sono </a:t>
            </a:r>
            <a:r>
              <a:rPr kumimoji="0" sz="2600" b="0" i="0" u="none" strike="noStrike" kern="1200" cap="none" spc="-10" normalizeH="0" baseline="0" noProof="0" dirty="0">
                <a:ln>
                  <a:noFill/>
                </a:ln>
                <a:solidFill>
                  <a:prstClr val="black"/>
                </a:solidFill>
                <a:effectLst/>
                <a:uLnTx/>
                <a:uFillTx/>
                <a:latin typeface="Calibri" panose="020F0502020204030204"/>
                <a:ea typeface="+mn-ea"/>
                <a:cs typeface="Calibri" panose="020F0502020204030204"/>
              </a:rPr>
              <a:t>incoraggiate </a:t>
            </a:r>
            <a:r>
              <a:rPr kumimoji="0" sz="2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a </a:t>
            </a:r>
            <a:r>
              <a:rPr kumimoji="0" sz="2600" b="0" i="0" u="none" strike="noStrike" kern="1200" cap="none" spc="-575" normalizeH="0" baseline="0" noProof="0" dirty="0">
                <a:ln>
                  <a:noFill/>
                </a:ln>
                <a:solidFill>
                  <a:prstClr val="black"/>
                </a:solidFill>
                <a:effectLst/>
                <a:uLnTx/>
                <a:uFillTx/>
                <a:latin typeface="Calibri" panose="020F0502020204030204"/>
                <a:ea typeface="+mn-ea"/>
                <a:cs typeface="Calibri" panose="020F0502020204030204"/>
              </a:rPr>
              <a:t> </a:t>
            </a:r>
            <a:r>
              <a:rPr kumimoji="0" sz="2600" b="0" i="0" u="none" strike="noStrike" kern="1200" cap="none" spc="-15" normalizeH="0" baseline="0" noProof="0" dirty="0">
                <a:ln>
                  <a:noFill/>
                </a:ln>
                <a:solidFill>
                  <a:prstClr val="black"/>
                </a:solidFill>
                <a:effectLst/>
                <a:uLnTx/>
                <a:uFillTx/>
                <a:latin typeface="Calibri" panose="020F0502020204030204"/>
                <a:ea typeface="+mn-ea"/>
                <a:cs typeface="Calibri" panose="020F0502020204030204"/>
              </a:rPr>
              <a:t>sostenersi</a:t>
            </a:r>
            <a:r>
              <a:rPr kumimoji="0" sz="2600" b="0" i="0" u="none" strike="noStrike" kern="1200" cap="none" spc="-40" normalizeH="0" baseline="0" noProof="0" dirty="0">
                <a:ln>
                  <a:noFill/>
                </a:ln>
                <a:solidFill>
                  <a:prstClr val="black"/>
                </a:solidFill>
                <a:effectLst/>
                <a:uLnTx/>
                <a:uFillTx/>
                <a:latin typeface="Calibri" panose="020F0502020204030204"/>
                <a:ea typeface="+mn-ea"/>
                <a:cs typeface="Calibri" panose="020F0502020204030204"/>
              </a:rPr>
              <a:t> </a:t>
            </a:r>
            <a:r>
              <a:rPr kumimoji="0" sz="2600" b="0" i="0" u="none" strike="noStrike" kern="1200" cap="none" spc="-10" normalizeH="0" baseline="0" noProof="0" dirty="0">
                <a:ln>
                  <a:noFill/>
                </a:ln>
                <a:solidFill>
                  <a:prstClr val="black"/>
                </a:solidFill>
                <a:effectLst/>
                <a:uLnTx/>
                <a:uFillTx/>
                <a:latin typeface="Calibri" panose="020F0502020204030204"/>
                <a:ea typeface="+mn-ea"/>
                <a:cs typeface="Calibri" panose="020F0502020204030204"/>
              </a:rPr>
              <a:t>reciprocamente?</a:t>
            </a:r>
            <a:endParaRPr kumimoji="0" sz="2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6" name="object 6"/>
          <p:cNvSpPr txBox="1"/>
          <p:nvPr/>
        </p:nvSpPr>
        <p:spPr>
          <a:xfrm>
            <a:off x="847666" y="5865090"/>
            <a:ext cx="6566534" cy="574040"/>
          </a:xfrm>
          <a:prstGeom prst="rect">
            <a:avLst/>
          </a:prstGeom>
        </p:spPr>
        <p:txBody>
          <a:bodyPr vert="horz" wrap="square" lIns="0" tIns="81280" rIns="0" bIns="0" rtlCol="0">
            <a:spAutoFit/>
          </a:bodyPr>
          <a:lstStyle/>
          <a:p>
            <a:pPr marL="12700" marR="5080" lvl="0" indent="0" algn="l" defTabSz="914400" rtl="0" eaLnBrk="1" fontAlgn="auto" latinLnBrk="0" hangingPunct="1">
              <a:lnSpc>
                <a:spcPct val="70000"/>
              </a:lnSpc>
              <a:spcBef>
                <a:spcPts val="640"/>
              </a:spcBef>
              <a:spcAft>
                <a:spcPts val="0"/>
              </a:spcAft>
              <a:buClrTx/>
              <a:buSzTx/>
              <a:buFontTx/>
              <a:buNone/>
              <a:defRPr/>
            </a:pPr>
            <a:r>
              <a:rPr kumimoji="0" sz="1500" b="0" i="0" u="none" strike="noStrike" kern="1200" cap="none" spc="-15" normalizeH="0" baseline="0" noProof="0" dirty="0">
                <a:ln>
                  <a:noFill/>
                </a:ln>
                <a:solidFill>
                  <a:prstClr val="black"/>
                </a:solidFill>
                <a:effectLst/>
                <a:uLnTx/>
                <a:uFillTx/>
                <a:latin typeface="Calibri" panose="020F0502020204030204"/>
                <a:ea typeface="+mn-ea"/>
                <a:cs typeface="Calibri" panose="020F0502020204030204"/>
              </a:rPr>
              <a:t>UNESCO-Training </a:t>
            </a:r>
            <a:r>
              <a:rPr kumimoji="0" sz="1500" b="0" i="0" u="none" strike="noStrike" kern="1200" cap="none" spc="-30" normalizeH="0" baseline="0" noProof="0" dirty="0">
                <a:ln>
                  <a:noFill/>
                </a:ln>
                <a:solidFill>
                  <a:prstClr val="black"/>
                </a:solidFill>
                <a:effectLst/>
                <a:uLnTx/>
                <a:uFillTx/>
                <a:latin typeface="Calibri" panose="020F0502020204030204"/>
                <a:ea typeface="+mn-ea"/>
                <a:cs typeface="Calibri" panose="020F0502020204030204"/>
              </a:rPr>
              <a:t>Tools </a:t>
            </a:r>
            <a:r>
              <a:rPr kumimoji="0" sz="1500" b="0" i="0" u="none" strike="noStrike" kern="1200" cap="none" spc="-15" normalizeH="0" baseline="0" noProof="0" dirty="0">
                <a:ln>
                  <a:noFill/>
                </a:ln>
                <a:solidFill>
                  <a:prstClr val="black"/>
                </a:solidFill>
                <a:effectLst/>
                <a:uLnTx/>
                <a:uFillTx/>
                <a:latin typeface="Calibri" panose="020F0502020204030204"/>
                <a:ea typeface="+mn-ea"/>
                <a:cs typeface="Calibri" panose="020F0502020204030204"/>
              </a:rPr>
              <a:t>for </a:t>
            </a:r>
            <a:r>
              <a:rPr kumimoji="0" sz="15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Curriculum </a:t>
            </a:r>
            <a:r>
              <a:rPr kumimoji="0" sz="1500" b="0" i="0" u="none" strike="noStrike" kern="1200" cap="none" spc="-10" normalizeH="0" baseline="0" noProof="0" dirty="0">
                <a:ln>
                  <a:noFill/>
                </a:ln>
                <a:solidFill>
                  <a:prstClr val="black"/>
                </a:solidFill>
                <a:effectLst/>
                <a:uLnTx/>
                <a:uFillTx/>
                <a:latin typeface="Calibri" panose="020F0502020204030204"/>
                <a:ea typeface="+mn-ea"/>
                <a:cs typeface="Calibri" panose="020F0502020204030204"/>
              </a:rPr>
              <a:t>Development </a:t>
            </a:r>
            <a:r>
              <a:rPr kumimoji="0" sz="1500" b="0"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 </a:t>
            </a:r>
            <a:r>
              <a:rPr kumimoji="0" sz="1500" b="0" i="0" u="sng" strike="noStrike" kern="1200" cap="none" spc="-5" normalizeH="0" baseline="0" noProof="0" dirty="0">
                <a:ln>
                  <a:noFill/>
                </a:ln>
                <a:solidFill>
                  <a:srgbClr val="0562C1"/>
                </a:solidFill>
                <a:effectLst/>
                <a:uLnTx/>
                <a:uFill>
                  <a:solidFill>
                    <a:srgbClr val="0562C1"/>
                  </a:solidFill>
                </a:uFill>
                <a:latin typeface="Calibri" panose="020F0502020204030204"/>
                <a:ea typeface="+mn-ea"/>
                <a:cs typeface="Calibri" panose="020F0502020204030204"/>
                <a:hlinkClick r:id="rId1"/>
              </a:rPr>
              <a:t>http://www.ibe.unesco.org/sites/default/files/resources/ibe-crp-inclusiveeducation- </a:t>
            </a:r>
            <a:r>
              <a:rPr kumimoji="0" sz="1500" b="0" i="0" u="none" strike="noStrike" kern="1200" cap="none" spc="-325" normalizeH="0" baseline="0" noProof="0" dirty="0">
                <a:ln>
                  <a:noFill/>
                </a:ln>
                <a:solidFill>
                  <a:srgbClr val="0562C1"/>
                </a:solidFill>
                <a:effectLst/>
                <a:uLnTx/>
                <a:uFillTx/>
                <a:latin typeface="Calibri" panose="020F0502020204030204"/>
                <a:ea typeface="+mn-ea"/>
                <a:cs typeface="Calibri" panose="020F0502020204030204"/>
                <a:hlinkClick r:id="rId1"/>
              </a:rPr>
              <a:t> </a:t>
            </a:r>
            <a:r>
              <a:rPr kumimoji="0" sz="1500" b="0" i="0" u="sng" strike="noStrike" kern="1200" cap="none" spc="-5" normalizeH="0" baseline="0" noProof="0" dirty="0">
                <a:ln>
                  <a:noFill/>
                </a:ln>
                <a:solidFill>
                  <a:srgbClr val="0562C1"/>
                </a:solidFill>
                <a:effectLst/>
                <a:uLnTx/>
                <a:uFill>
                  <a:solidFill>
                    <a:srgbClr val="0562C1"/>
                  </a:solidFill>
                </a:uFill>
                <a:latin typeface="Calibri" panose="020F0502020204030204"/>
                <a:ea typeface="+mn-ea"/>
                <a:cs typeface="Calibri" panose="020F0502020204030204"/>
                <a:hlinkClick r:id="rId1"/>
              </a:rPr>
              <a:t>2016_eng.pdf</a:t>
            </a:r>
            <a:endParaRPr kumimoji="0" sz="15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grpSp>
        <p:nvGrpSpPr>
          <p:cNvPr id="7" name="object 7"/>
          <p:cNvGrpSpPr/>
          <p:nvPr/>
        </p:nvGrpSpPr>
        <p:grpSpPr>
          <a:xfrm>
            <a:off x="8459468" y="1843788"/>
            <a:ext cx="3197860" cy="608965"/>
            <a:chOff x="8459468" y="1843788"/>
            <a:chExt cx="3197860" cy="608965"/>
          </a:xfrm>
        </p:grpSpPr>
        <p:sp>
          <p:nvSpPr>
            <p:cNvPr id="8" name="object 8"/>
            <p:cNvSpPr/>
            <p:nvPr/>
          </p:nvSpPr>
          <p:spPr>
            <a:xfrm>
              <a:off x="8465820" y="1850138"/>
              <a:ext cx="3185160" cy="596265"/>
            </a:xfrm>
            <a:custGeom>
              <a:avLst/>
              <a:gdLst/>
              <a:ahLst/>
              <a:cxnLst/>
              <a:rect l="l" t="t" r="r" b="b"/>
              <a:pathLst>
                <a:path w="3185159" h="596264">
                  <a:moveTo>
                    <a:pt x="3085846" y="0"/>
                  </a:moveTo>
                  <a:lnTo>
                    <a:pt x="99314" y="0"/>
                  </a:lnTo>
                  <a:lnTo>
                    <a:pt x="60655" y="7804"/>
                  </a:lnTo>
                  <a:lnTo>
                    <a:pt x="29087" y="29087"/>
                  </a:lnTo>
                  <a:lnTo>
                    <a:pt x="7804" y="60655"/>
                  </a:lnTo>
                  <a:lnTo>
                    <a:pt x="0" y="99313"/>
                  </a:lnTo>
                  <a:lnTo>
                    <a:pt x="0" y="496569"/>
                  </a:lnTo>
                  <a:lnTo>
                    <a:pt x="7804" y="535228"/>
                  </a:lnTo>
                  <a:lnTo>
                    <a:pt x="29087" y="566796"/>
                  </a:lnTo>
                  <a:lnTo>
                    <a:pt x="60655" y="588079"/>
                  </a:lnTo>
                  <a:lnTo>
                    <a:pt x="99314" y="595883"/>
                  </a:lnTo>
                  <a:lnTo>
                    <a:pt x="3085846" y="595883"/>
                  </a:lnTo>
                  <a:lnTo>
                    <a:pt x="3124504" y="588079"/>
                  </a:lnTo>
                  <a:lnTo>
                    <a:pt x="3156072" y="566796"/>
                  </a:lnTo>
                  <a:lnTo>
                    <a:pt x="3177355" y="535228"/>
                  </a:lnTo>
                  <a:lnTo>
                    <a:pt x="3185160" y="496569"/>
                  </a:lnTo>
                  <a:lnTo>
                    <a:pt x="3185160" y="99313"/>
                  </a:lnTo>
                  <a:lnTo>
                    <a:pt x="3177355" y="60655"/>
                  </a:lnTo>
                  <a:lnTo>
                    <a:pt x="3156072" y="29087"/>
                  </a:lnTo>
                  <a:lnTo>
                    <a:pt x="3124504" y="7804"/>
                  </a:lnTo>
                  <a:lnTo>
                    <a:pt x="3085846" y="0"/>
                  </a:lnTo>
                  <a:close/>
                </a:path>
              </a:pathLst>
            </a:custGeom>
            <a:solidFill>
              <a:srgbClr val="FAE4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9"/>
            <p:cNvSpPr/>
            <p:nvPr/>
          </p:nvSpPr>
          <p:spPr>
            <a:xfrm>
              <a:off x="8465818" y="1850138"/>
              <a:ext cx="3185160" cy="596265"/>
            </a:xfrm>
            <a:custGeom>
              <a:avLst/>
              <a:gdLst/>
              <a:ahLst/>
              <a:cxnLst/>
              <a:rect l="l" t="t" r="r" b="b"/>
              <a:pathLst>
                <a:path w="3185159" h="596264">
                  <a:moveTo>
                    <a:pt x="0" y="99313"/>
                  </a:moveTo>
                  <a:lnTo>
                    <a:pt x="7804" y="60655"/>
                  </a:lnTo>
                  <a:lnTo>
                    <a:pt x="29087" y="29087"/>
                  </a:lnTo>
                  <a:lnTo>
                    <a:pt x="60655" y="7804"/>
                  </a:lnTo>
                  <a:lnTo>
                    <a:pt x="99314" y="0"/>
                  </a:lnTo>
                  <a:lnTo>
                    <a:pt x="3085846" y="0"/>
                  </a:lnTo>
                  <a:lnTo>
                    <a:pt x="3124504" y="7804"/>
                  </a:lnTo>
                  <a:lnTo>
                    <a:pt x="3156072" y="29087"/>
                  </a:lnTo>
                  <a:lnTo>
                    <a:pt x="3177355" y="60655"/>
                  </a:lnTo>
                  <a:lnTo>
                    <a:pt x="3185160" y="99313"/>
                  </a:lnTo>
                  <a:lnTo>
                    <a:pt x="3185160" y="496569"/>
                  </a:lnTo>
                  <a:lnTo>
                    <a:pt x="3177355" y="535228"/>
                  </a:lnTo>
                  <a:lnTo>
                    <a:pt x="3156072" y="566796"/>
                  </a:lnTo>
                  <a:lnTo>
                    <a:pt x="3124504" y="588079"/>
                  </a:lnTo>
                  <a:lnTo>
                    <a:pt x="3085846" y="595883"/>
                  </a:lnTo>
                  <a:lnTo>
                    <a:pt x="99314" y="595883"/>
                  </a:lnTo>
                  <a:lnTo>
                    <a:pt x="60655" y="588079"/>
                  </a:lnTo>
                  <a:lnTo>
                    <a:pt x="29087" y="566796"/>
                  </a:lnTo>
                  <a:lnTo>
                    <a:pt x="7804" y="535228"/>
                  </a:lnTo>
                  <a:lnTo>
                    <a:pt x="0" y="496569"/>
                  </a:lnTo>
                  <a:lnTo>
                    <a:pt x="0" y="99313"/>
                  </a:lnTo>
                  <a:close/>
                </a:path>
              </a:pathLst>
            </a:custGeom>
            <a:ln w="12700">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object 10"/>
          <p:cNvSpPr txBox="1"/>
          <p:nvPr/>
        </p:nvSpPr>
        <p:spPr>
          <a:xfrm>
            <a:off x="8841517" y="1982354"/>
            <a:ext cx="2433320"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800" b="0" i="0" u="none" strike="noStrike" kern="1200" cap="none" spc="-30" normalizeH="0" baseline="0" noProof="0" dirty="0">
                <a:ln>
                  <a:noFill/>
                </a:ln>
                <a:solidFill>
                  <a:prstClr val="black"/>
                </a:solidFill>
                <a:effectLst/>
                <a:uLnTx/>
                <a:uFillTx/>
                <a:latin typeface="Calibri" panose="020F0502020204030204"/>
                <a:ea typeface="+mn-ea"/>
                <a:cs typeface="Calibri" panose="020F0502020204030204"/>
              </a:rPr>
              <a:t>PLURALITA’</a:t>
            </a:r>
            <a:r>
              <a:rPr kumimoji="0" sz="1800" b="0" i="0" u="none" strike="noStrike" kern="1200" cap="none" spc="-15" normalizeH="0" baseline="0" noProof="0" dirty="0">
                <a:ln>
                  <a:noFill/>
                </a:ln>
                <a:solidFill>
                  <a:prstClr val="black"/>
                </a:solidFill>
                <a:effectLst/>
                <a:uLnTx/>
                <a:uFillTx/>
                <a:latin typeface="Calibri" panose="020F0502020204030204"/>
                <a:ea typeface="+mn-ea"/>
                <a:cs typeface="Calibri" panose="020F0502020204030204"/>
              </a:rPr>
              <a:t> </a:t>
            </a:r>
            <a:r>
              <a:rPr kumimoji="0" sz="1800" b="0"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DI</a:t>
            </a:r>
            <a:r>
              <a:rPr kumimoji="0" sz="1800" b="0" i="0" u="none" strike="noStrike" kern="1200" cap="none" spc="-15" normalizeH="0" baseline="0" noProof="0" dirty="0">
                <a:ln>
                  <a:noFill/>
                </a:ln>
                <a:solidFill>
                  <a:prstClr val="black"/>
                </a:solidFill>
                <a:effectLst/>
                <a:uLnTx/>
                <a:uFillTx/>
                <a:latin typeface="Calibri" panose="020F0502020204030204"/>
                <a:ea typeface="+mn-ea"/>
                <a:cs typeface="Calibri" panose="020F0502020204030204"/>
              </a:rPr>
              <a:t> </a:t>
            </a:r>
            <a:r>
              <a:rPr kumimoji="0" sz="1800" b="0" i="0" u="none" strike="noStrike" kern="1200" cap="none" spc="-10" normalizeH="0" baseline="0" noProof="0" dirty="0">
                <a:ln>
                  <a:noFill/>
                </a:ln>
                <a:solidFill>
                  <a:prstClr val="black"/>
                </a:solidFill>
                <a:effectLst/>
                <a:uLnTx/>
                <a:uFillTx/>
                <a:latin typeface="Calibri" panose="020F0502020204030204"/>
                <a:ea typeface="+mn-ea"/>
                <a:cs typeface="Calibri" panose="020F0502020204030204"/>
              </a:rPr>
              <a:t>LINGUAGGI</a:t>
            </a:r>
            <a:endParaRPr kumimoji="0" sz="1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p:txBody>
      </p:sp>
      <p:grpSp>
        <p:nvGrpSpPr>
          <p:cNvPr id="11" name="object 11"/>
          <p:cNvGrpSpPr/>
          <p:nvPr/>
        </p:nvGrpSpPr>
        <p:grpSpPr>
          <a:xfrm>
            <a:off x="8459468" y="2944116"/>
            <a:ext cx="3197860" cy="608965"/>
            <a:chOff x="8459468" y="2944116"/>
            <a:chExt cx="3197860" cy="608965"/>
          </a:xfrm>
        </p:grpSpPr>
        <p:sp>
          <p:nvSpPr>
            <p:cNvPr id="12" name="object 12"/>
            <p:cNvSpPr/>
            <p:nvPr/>
          </p:nvSpPr>
          <p:spPr>
            <a:xfrm>
              <a:off x="8465820" y="2950466"/>
              <a:ext cx="3185160" cy="596265"/>
            </a:xfrm>
            <a:custGeom>
              <a:avLst/>
              <a:gdLst/>
              <a:ahLst/>
              <a:cxnLst/>
              <a:rect l="l" t="t" r="r" b="b"/>
              <a:pathLst>
                <a:path w="3185159" h="596264">
                  <a:moveTo>
                    <a:pt x="3085846" y="0"/>
                  </a:moveTo>
                  <a:lnTo>
                    <a:pt x="99314" y="0"/>
                  </a:lnTo>
                  <a:lnTo>
                    <a:pt x="60655" y="7804"/>
                  </a:lnTo>
                  <a:lnTo>
                    <a:pt x="29087" y="29087"/>
                  </a:lnTo>
                  <a:lnTo>
                    <a:pt x="7804" y="60655"/>
                  </a:lnTo>
                  <a:lnTo>
                    <a:pt x="0" y="99313"/>
                  </a:lnTo>
                  <a:lnTo>
                    <a:pt x="0" y="496569"/>
                  </a:lnTo>
                  <a:lnTo>
                    <a:pt x="7804" y="535228"/>
                  </a:lnTo>
                  <a:lnTo>
                    <a:pt x="29087" y="566796"/>
                  </a:lnTo>
                  <a:lnTo>
                    <a:pt x="60655" y="588079"/>
                  </a:lnTo>
                  <a:lnTo>
                    <a:pt x="99314" y="595883"/>
                  </a:lnTo>
                  <a:lnTo>
                    <a:pt x="3085846" y="595883"/>
                  </a:lnTo>
                  <a:lnTo>
                    <a:pt x="3124504" y="588079"/>
                  </a:lnTo>
                  <a:lnTo>
                    <a:pt x="3156072" y="566796"/>
                  </a:lnTo>
                  <a:lnTo>
                    <a:pt x="3177355" y="535228"/>
                  </a:lnTo>
                  <a:lnTo>
                    <a:pt x="3185160" y="496569"/>
                  </a:lnTo>
                  <a:lnTo>
                    <a:pt x="3185160" y="99313"/>
                  </a:lnTo>
                  <a:lnTo>
                    <a:pt x="3177355" y="60655"/>
                  </a:lnTo>
                  <a:lnTo>
                    <a:pt x="3156072" y="29087"/>
                  </a:lnTo>
                  <a:lnTo>
                    <a:pt x="3124504" y="7804"/>
                  </a:lnTo>
                  <a:lnTo>
                    <a:pt x="3085846" y="0"/>
                  </a:lnTo>
                  <a:close/>
                </a:path>
              </a:pathLst>
            </a:custGeom>
            <a:solidFill>
              <a:srgbClr val="FAE4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bject 13"/>
            <p:cNvSpPr/>
            <p:nvPr/>
          </p:nvSpPr>
          <p:spPr>
            <a:xfrm>
              <a:off x="8465818" y="2950466"/>
              <a:ext cx="3185160" cy="596265"/>
            </a:xfrm>
            <a:custGeom>
              <a:avLst/>
              <a:gdLst/>
              <a:ahLst/>
              <a:cxnLst/>
              <a:rect l="l" t="t" r="r" b="b"/>
              <a:pathLst>
                <a:path w="3185159" h="596264">
                  <a:moveTo>
                    <a:pt x="0" y="99313"/>
                  </a:moveTo>
                  <a:lnTo>
                    <a:pt x="7804" y="60655"/>
                  </a:lnTo>
                  <a:lnTo>
                    <a:pt x="29087" y="29087"/>
                  </a:lnTo>
                  <a:lnTo>
                    <a:pt x="60655" y="7804"/>
                  </a:lnTo>
                  <a:lnTo>
                    <a:pt x="99314" y="0"/>
                  </a:lnTo>
                  <a:lnTo>
                    <a:pt x="3085846" y="0"/>
                  </a:lnTo>
                  <a:lnTo>
                    <a:pt x="3124504" y="7804"/>
                  </a:lnTo>
                  <a:lnTo>
                    <a:pt x="3156072" y="29087"/>
                  </a:lnTo>
                  <a:lnTo>
                    <a:pt x="3177355" y="60655"/>
                  </a:lnTo>
                  <a:lnTo>
                    <a:pt x="3185160" y="99313"/>
                  </a:lnTo>
                  <a:lnTo>
                    <a:pt x="3185160" y="496569"/>
                  </a:lnTo>
                  <a:lnTo>
                    <a:pt x="3177355" y="535228"/>
                  </a:lnTo>
                  <a:lnTo>
                    <a:pt x="3156072" y="566796"/>
                  </a:lnTo>
                  <a:lnTo>
                    <a:pt x="3124504" y="588079"/>
                  </a:lnTo>
                  <a:lnTo>
                    <a:pt x="3085846" y="595883"/>
                  </a:lnTo>
                  <a:lnTo>
                    <a:pt x="99314" y="595883"/>
                  </a:lnTo>
                  <a:lnTo>
                    <a:pt x="60655" y="588079"/>
                  </a:lnTo>
                  <a:lnTo>
                    <a:pt x="29087" y="566796"/>
                  </a:lnTo>
                  <a:lnTo>
                    <a:pt x="7804" y="535228"/>
                  </a:lnTo>
                  <a:lnTo>
                    <a:pt x="0" y="496569"/>
                  </a:lnTo>
                  <a:lnTo>
                    <a:pt x="0" y="99313"/>
                  </a:lnTo>
                  <a:close/>
                </a:path>
              </a:pathLst>
            </a:custGeom>
            <a:ln w="12700">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object 14"/>
          <p:cNvSpPr txBox="1"/>
          <p:nvPr/>
        </p:nvSpPr>
        <p:spPr>
          <a:xfrm>
            <a:off x="8926862" y="2946629"/>
            <a:ext cx="2263140" cy="574040"/>
          </a:xfrm>
          <a:prstGeom prst="rect">
            <a:avLst/>
          </a:prstGeom>
        </p:spPr>
        <p:txBody>
          <a:bodyPr vert="horz" wrap="square" lIns="0" tIns="12700" rIns="0" bIns="0" rtlCol="0">
            <a:spAutoFit/>
          </a:bodyPr>
          <a:lstStyle/>
          <a:p>
            <a:pPr marL="12700" marR="5080" lvl="0" indent="429260" algn="l" defTabSz="914400" rtl="0" eaLnBrk="1" fontAlgn="auto" latinLnBrk="0" hangingPunct="1">
              <a:lnSpc>
                <a:spcPct val="100000"/>
              </a:lnSpc>
              <a:spcBef>
                <a:spcPts val="100"/>
              </a:spcBef>
              <a:spcAft>
                <a:spcPts val="0"/>
              </a:spcAft>
              <a:buClrTx/>
              <a:buSzTx/>
              <a:buFontTx/>
              <a:buNone/>
              <a:defRPr/>
            </a:pPr>
            <a:r>
              <a:rPr kumimoji="0" sz="1800" b="0" i="0" u="none" strike="noStrike" kern="1200" cap="none" spc="-15" normalizeH="0" baseline="0" noProof="0" dirty="0">
                <a:ln>
                  <a:noFill/>
                </a:ln>
                <a:solidFill>
                  <a:prstClr val="black"/>
                </a:solidFill>
                <a:effectLst/>
                <a:uLnTx/>
                <a:uFillTx/>
                <a:latin typeface="Calibri" panose="020F0502020204030204"/>
                <a:ea typeface="+mn-ea"/>
                <a:cs typeface="Calibri" panose="020F0502020204030204"/>
              </a:rPr>
              <a:t>AUTONOMIA </a:t>
            </a:r>
            <a:r>
              <a:rPr kumimoji="0"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E </a:t>
            </a:r>
            <a:r>
              <a:rPr kumimoji="0" sz="1800" b="0"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 </a:t>
            </a:r>
            <a:r>
              <a:rPr kumimoji="0" sz="1800" b="0" i="0" u="none" strike="noStrike" kern="1200" cap="none" spc="-25" normalizeH="0" baseline="0" noProof="0" dirty="0">
                <a:ln>
                  <a:noFill/>
                </a:ln>
                <a:solidFill>
                  <a:prstClr val="black"/>
                </a:solidFill>
                <a:effectLst/>
                <a:uLnTx/>
                <a:uFillTx/>
                <a:latin typeface="Calibri" panose="020F0502020204030204"/>
                <a:ea typeface="+mn-ea"/>
                <a:cs typeface="Calibri" panose="020F0502020204030204"/>
              </a:rPr>
              <a:t>A</a:t>
            </a:r>
            <a:r>
              <a:rPr kumimoji="0" sz="1800" b="0"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U</a:t>
            </a:r>
            <a:r>
              <a:rPr kumimoji="0" sz="1800" b="0" i="0" u="none" strike="noStrike" kern="1200" cap="none" spc="-50" normalizeH="0" baseline="0" noProof="0" dirty="0">
                <a:ln>
                  <a:noFill/>
                </a:ln>
                <a:solidFill>
                  <a:prstClr val="black"/>
                </a:solidFill>
                <a:effectLst/>
                <a:uLnTx/>
                <a:uFillTx/>
                <a:latin typeface="Calibri" panose="020F0502020204030204"/>
                <a:ea typeface="+mn-ea"/>
                <a:cs typeface="Calibri" panose="020F0502020204030204"/>
              </a:rPr>
              <a:t>T</a:t>
            </a:r>
            <a:r>
              <a:rPr kumimoji="0" sz="1800" b="0"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ODETE</a:t>
            </a:r>
            <a:r>
              <a:rPr kumimoji="0" sz="1800" b="0" i="0" u="none" strike="noStrike" kern="1200" cap="none" spc="-10" normalizeH="0" baseline="0" noProof="0" dirty="0">
                <a:ln>
                  <a:noFill/>
                </a:ln>
                <a:solidFill>
                  <a:prstClr val="black"/>
                </a:solidFill>
                <a:effectLst/>
                <a:uLnTx/>
                <a:uFillTx/>
                <a:latin typeface="Calibri" panose="020F0502020204030204"/>
                <a:ea typeface="+mn-ea"/>
                <a:cs typeface="Calibri" panose="020F0502020204030204"/>
              </a:rPr>
              <a:t>R</a:t>
            </a:r>
            <a:r>
              <a:rPr kumimoji="0" sz="1800" b="0"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M</a:t>
            </a:r>
            <a:r>
              <a:rPr kumimoji="0"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INA</a:t>
            </a:r>
            <a:r>
              <a:rPr kumimoji="0" sz="1800" b="0"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Z</a:t>
            </a:r>
            <a:r>
              <a:rPr kumimoji="0"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I</a:t>
            </a:r>
            <a:r>
              <a:rPr kumimoji="0" sz="1800" b="0"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O</a:t>
            </a:r>
            <a:r>
              <a:rPr kumimoji="0"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NE</a:t>
            </a:r>
            <a:endParaRPr kumimoji="0" sz="1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p:txBody>
      </p:sp>
      <p:grpSp>
        <p:nvGrpSpPr>
          <p:cNvPr id="15" name="object 15"/>
          <p:cNvGrpSpPr/>
          <p:nvPr/>
        </p:nvGrpSpPr>
        <p:grpSpPr>
          <a:xfrm>
            <a:off x="8459468" y="4148076"/>
            <a:ext cx="3197860" cy="607060"/>
            <a:chOff x="8459468" y="4148076"/>
            <a:chExt cx="3197860" cy="607060"/>
          </a:xfrm>
        </p:grpSpPr>
        <p:sp>
          <p:nvSpPr>
            <p:cNvPr id="16" name="object 16"/>
            <p:cNvSpPr/>
            <p:nvPr/>
          </p:nvSpPr>
          <p:spPr>
            <a:xfrm>
              <a:off x="8465820" y="4154426"/>
              <a:ext cx="3185160" cy="594360"/>
            </a:xfrm>
            <a:custGeom>
              <a:avLst/>
              <a:gdLst/>
              <a:ahLst/>
              <a:cxnLst/>
              <a:rect l="l" t="t" r="r" b="b"/>
              <a:pathLst>
                <a:path w="3185159" h="594360">
                  <a:moveTo>
                    <a:pt x="3086100" y="0"/>
                  </a:moveTo>
                  <a:lnTo>
                    <a:pt x="99060" y="0"/>
                  </a:lnTo>
                  <a:lnTo>
                    <a:pt x="60500" y="7784"/>
                  </a:lnTo>
                  <a:lnTo>
                    <a:pt x="29013" y="29013"/>
                  </a:lnTo>
                  <a:lnTo>
                    <a:pt x="7784" y="60500"/>
                  </a:lnTo>
                  <a:lnTo>
                    <a:pt x="0" y="99060"/>
                  </a:lnTo>
                  <a:lnTo>
                    <a:pt x="0" y="495300"/>
                  </a:lnTo>
                  <a:lnTo>
                    <a:pt x="7784" y="533854"/>
                  </a:lnTo>
                  <a:lnTo>
                    <a:pt x="29013" y="565342"/>
                  </a:lnTo>
                  <a:lnTo>
                    <a:pt x="60500" y="586573"/>
                  </a:lnTo>
                  <a:lnTo>
                    <a:pt x="99060" y="594360"/>
                  </a:lnTo>
                  <a:lnTo>
                    <a:pt x="3086100" y="594360"/>
                  </a:lnTo>
                  <a:lnTo>
                    <a:pt x="3124659" y="586573"/>
                  </a:lnTo>
                  <a:lnTo>
                    <a:pt x="3156146" y="565342"/>
                  </a:lnTo>
                  <a:lnTo>
                    <a:pt x="3177375" y="533854"/>
                  </a:lnTo>
                  <a:lnTo>
                    <a:pt x="3185160" y="495300"/>
                  </a:lnTo>
                  <a:lnTo>
                    <a:pt x="3185160" y="99060"/>
                  </a:lnTo>
                  <a:lnTo>
                    <a:pt x="3177375" y="60500"/>
                  </a:lnTo>
                  <a:lnTo>
                    <a:pt x="3156146" y="29013"/>
                  </a:lnTo>
                  <a:lnTo>
                    <a:pt x="3124659" y="7784"/>
                  </a:lnTo>
                  <a:lnTo>
                    <a:pt x="3086100" y="0"/>
                  </a:lnTo>
                  <a:close/>
                </a:path>
              </a:pathLst>
            </a:custGeom>
            <a:solidFill>
              <a:srgbClr val="FAE4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object 17"/>
            <p:cNvSpPr/>
            <p:nvPr/>
          </p:nvSpPr>
          <p:spPr>
            <a:xfrm>
              <a:off x="8465818" y="4154426"/>
              <a:ext cx="3185160" cy="594360"/>
            </a:xfrm>
            <a:custGeom>
              <a:avLst/>
              <a:gdLst/>
              <a:ahLst/>
              <a:cxnLst/>
              <a:rect l="l" t="t" r="r" b="b"/>
              <a:pathLst>
                <a:path w="3185159" h="594360">
                  <a:moveTo>
                    <a:pt x="0" y="99060"/>
                  </a:moveTo>
                  <a:lnTo>
                    <a:pt x="7784" y="60500"/>
                  </a:lnTo>
                  <a:lnTo>
                    <a:pt x="29013" y="29013"/>
                  </a:lnTo>
                  <a:lnTo>
                    <a:pt x="60500" y="7784"/>
                  </a:lnTo>
                  <a:lnTo>
                    <a:pt x="99060" y="0"/>
                  </a:lnTo>
                  <a:lnTo>
                    <a:pt x="3086100" y="0"/>
                  </a:lnTo>
                  <a:lnTo>
                    <a:pt x="3124659" y="7784"/>
                  </a:lnTo>
                  <a:lnTo>
                    <a:pt x="3156146" y="29013"/>
                  </a:lnTo>
                  <a:lnTo>
                    <a:pt x="3177375" y="60500"/>
                  </a:lnTo>
                  <a:lnTo>
                    <a:pt x="3185160" y="99060"/>
                  </a:lnTo>
                  <a:lnTo>
                    <a:pt x="3185160" y="495300"/>
                  </a:lnTo>
                  <a:lnTo>
                    <a:pt x="3177375" y="533854"/>
                  </a:lnTo>
                  <a:lnTo>
                    <a:pt x="3156146" y="565342"/>
                  </a:lnTo>
                  <a:lnTo>
                    <a:pt x="3124659" y="586573"/>
                  </a:lnTo>
                  <a:lnTo>
                    <a:pt x="3086100" y="594360"/>
                  </a:lnTo>
                  <a:lnTo>
                    <a:pt x="99060" y="594360"/>
                  </a:lnTo>
                  <a:lnTo>
                    <a:pt x="60500" y="586573"/>
                  </a:lnTo>
                  <a:lnTo>
                    <a:pt x="29013" y="565342"/>
                  </a:lnTo>
                  <a:lnTo>
                    <a:pt x="7784" y="533854"/>
                  </a:lnTo>
                  <a:lnTo>
                    <a:pt x="0" y="495300"/>
                  </a:lnTo>
                  <a:lnTo>
                    <a:pt x="0" y="99060"/>
                  </a:lnTo>
                  <a:close/>
                </a:path>
              </a:pathLst>
            </a:custGeom>
            <a:ln w="12700">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 name="object 18"/>
          <p:cNvSpPr txBox="1"/>
          <p:nvPr/>
        </p:nvSpPr>
        <p:spPr>
          <a:xfrm>
            <a:off x="9304813" y="4286465"/>
            <a:ext cx="150685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sz="1800" b="0" i="0" u="none" strike="noStrike" kern="1200" cap="none" spc="-15" normalizeH="0" baseline="0" noProof="0" dirty="0">
                <a:ln>
                  <a:noFill/>
                </a:ln>
                <a:solidFill>
                  <a:prstClr val="black"/>
                </a:solidFill>
                <a:effectLst/>
                <a:uLnTx/>
                <a:uFillTx/>
                <a:latin typeface="Calibri" panose="020F0502020204030204"/>
                <a:ea typeface="+mn-ea"/>
                <a:cs typeface="Calibri" panose="020F0502020204030204"/>
              </a:rPr>
              <a:t>C</a:t>
            </a:r>
            <a:r>
              <a:rPr kumimoji="0" sz="1800" b="0"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OO</a:t>
            </a:r>
            <a:r>
              <a:rPr kumimoji="0" sz="1800" b="0" i="0" u="none" strike="noStrike" kern="1200" cap="none" spc="-10" normalizeH="0" baseline="0" noProof="0" dirty="0">
                <a:ln>
                  <a:noFill/>
                </a:ln>
                <a:solidFill>
                  <a:prstClr val="black"/>
                </a:solidFill>
                <a:effectLst/>
                <a:uLnTx/>
                <a:uFillTx/>
                <a:latin typeface="Calibri" panose="020F0502020204030204"/>
                <a:ea typeface="+mn-ea"/>
                <a:cs typeface="Calibri" panose="020F0502020204030204"/>
              </a:rPr>
              <a:t>P</a:t>
            </a:r>
            <a:r>
              <a:rPr kumimoji="0" sz="1800" b="0"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E</a:t>
            </a:r>
            <a:r>
              <a:rPr kumimoji="0" sz="1800" b="0" i="0" u="none" strike="noStrike" kern="1200" cap="none" spc="-10" normalizeH="0" baseline="0" noProof="0" dirty="0">
                <a:ln>
                  <a:noFill/>
                </a:ln>
                <a:solidFill>
                  <a:prstClr val="black"/>
                </a:solidFill>
                <a:effectLst/>
                <a:uLnTx/>
                <a:uFillTx/>
                <a:latin typeface="Calibri" panose="020F0502020204030204"/>
                <a:ea typeface="+mn-ea"/>
                <a:cs typeface="Calibri" panose="020F0502020204030204"/>
              </a:rPr>
              <a:t>R</a:t>
            </a:r>
            <a:r>
              <a:rPr kumimoji="0"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A</a:t>
            </a:r>
            <a:r>
              <a:rPr kumimoji="0" sz="1800" b="0"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Z</a:t>
            </a:r>
            <a:r>
              <a:rPr kumimoji="0"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I</a:t>
            </a:r>
            <a:r>
              <a:rPr kumimoji="0" sz="1800" b="0"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O</a:t>
            </a:r>
            <a:r>
              <a:rPr kumimoji="0"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NE</a:t>
            </a:r>
            <a:endParaRPr kumimoji="0" sz="1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p:txBody>
      </p:sp>
      <p:grpSp>
        <p:nvGrpSpPr>
          <p:cNvPr id="19" name="object 19"/>
          <p:cNvGrpSpPr/>
          <p:nvPr/>
        </p:nvGrpSpPr>
        <p:grpSpPr>
          <a:xfrm>
            <a:off x="8975323" y="5185518"/>
            <a:ext cx="2896379" cy="630137"/>
            <a:chOff x="8465818" y="5356862"/>
            <a:chExt cx="3190990" cy="630137"/>
          </a:xfrm>
        </p:grpSpPr>
        <p:sp>
          <p:nvSpPr>
            <p:cNvPr id="20" name="object 20"/>
            <p:cNvSpPr/>
            <p:nvPr/>
          </p:nvSpPr>
          <p:spPr>
            <a:xfrm>
              <a:off x="8471648" y="5390734"/>
              <a:ext cx="3185160" cy="596265"/>
            </a:xfrm>
            <a:custGeom>
              <a:avLst/>
              <a:gdLst/>
              <a:ahLst/>
              <a:cxnLst/>
              <a:rect l="l" t="t" r="r" b="b"/>
              <a:pathLst>
                <a:path w="3185159" h="596264">
                  <a:moveTo>
                    <a:pt x="3085846" y="0"/>
                  </a:moveTo>
                  <a:lnTo>
                    <a:pt x="99314" y="0"/>
                  </a:lnTo>
                  <a:lnTo>
                    <a:pt x="60655" y="7804"/>
                  </a:lnTo>
                  <a:lnTo>
                    <a:pt x="29087" y="29087"/>
                  </a:lnTo>
                  <a:lnTo>
                    <a:pt x="7804" y="60655"/>
                  </a:lnTo>
                  <a:lnTo>
                    <a:pt x="0" y="99313"/>
                  </a:lnTo>
                  <a:lnTo>
                    <a:pt x="0" y="496569"/>
                  </a:lnTo>
                  <a:lnTo>
                    <a:pt x="7804" y="535228"/>
                  </a:lnTo>
                  <a:lnTo>
                    <a:pt x="29087" y="566796"/>
                  </a:lnTo>
                  <a:lnTo>
                    <a:pt x="60655" y="588079"/>
                  </a:lnTo>
                  <a:lnTo>
                    <a:pt x="99314" y="595883"/>
                  </a:lnTo>
                  <a:lnTo>
                    <a:pt x="3085846" y="595883"/>
                  </a:lnTo>
                  <a:lnTo>
                    <a:pt x="3124504" y="588079"/>
                  </a:lnTo>
                  <a:lnTo>
                    <a:pt x="3156072" y="566796"/>
                  </a:lnTo>
                  <a:lnTo>
                    <a:pt x="3177355" y="535228"/>
                  </a:lnTo>
                  <a:lnTo>
                    <a:pt x="3185160" y="496569"/>
                  </a:lnTo>
                  <a:lnTo>
                    <a:pt x="3185160" y="99313"/>
                  </a:lnTo>
                  <a:lnTo>
                    <a:pt x="3177355" y="60655"/>
                  </a:lnTo>
                  <a:lnTo>
                    <a:pt x="3156072" y="29087"/>
                  </a:lnTo>
                  <a:lnTo>
                    <a:pt x="3124504" y="7804"/>
                  </a:lnTo>
                  <a:lnTo>
                    <a:pt x="3085846" y="0"/>
                  </a:lnTo>
                  <a:close/>
                </a:path>
              </a:pathLst>
            </a:custGeom>
            <a:solidFill>
              <a:srgbClr val="FAE4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SOSTEGNO DIFFUSO    </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object 21"/>
            <p:cNvSpPr/>
            <p:nvPr/>
          </p:nvSpPr>
          <p:spPr>
            <a:xfrm>
              <a:off x="8465818" y="5356862"/>
              <a:ext cx="3185160" cy="596265"/>
            </a:xfrm>
            <a:custGeom>
              <a:avLst/>
              <a:gdLst/>
              <a:ahLst/>
              <a:cxnLst/>
              <a:rect l="l" t="t" r="r" b="b"/>
              <a:pathLst>
                <a:path w="3185159" h="596264">
                  <a:moveTo>
                    <a:pt x="0" y="99313"/>
                  </a:moveTo>
                  <a:lnTo>
                    <a:pt x="7804" y="60655"/>
                  </a:lnTo>
                  <a:lnTo>
                    <a:pt x="29087" y="29087"/>
                  </a:lnTo>
                  <a:lnTo>
                    <a:pt x="60655" y="7804"/>
                  </a:lnTo>
                  <a:lnTo>
                    <a:pt x="99314" y="0"/>
                  </a:lnTo>
                  <a:lnTo>
                    <a:pt x="3085846" y="0"/>
                  </a:lnTo>
                  <a:lnTo>
                    <a:pt x="3124504" y="7804"/>
                  </a:lnTo>
                  <a:lnTo>
                    <a:pt x="3156072" y="29087"/>
                  </a:lnTo>
                  <a:lnTo>
                    <a:pt x="3177355" y="60655"/>
                  </a:lnTo>
                  <a:lnTo>
                    <a:pt x="3185160" y="99313"/>
                  </a:lnTo>
                  <a:lnTo>
                    <a:pt x="3185160" y="496569"/>
                  </a:lnTo>
                  <a:lnTo>
                    <a:pt x="3177355" y="535228"/>
                  </a:lnTo>
                  <a:lnTo>
                    <a:pt x="3156072" y="566796"/>
                  </a:lnTo>
                  <a:lnTo>
                    <a:pt x="3124504" y="588079"/>
                  </a:lnTo>
                  <a:lnTo>
                    <a:pt x="3085846" y="595883"/>
                  </a:lnTo>
                  <a:lnTo>
                    <a:pt x="99314" y="595883"/>
                  </a:lnTo>
                  <a:lnTo>
                    <a:pt x="60655" y="588079"/>
                  </a:lnTo>
                  <a:lnTo>
                    <a:pt x="29087" y="566796"/>
                  </a:lnTo>
                  <a:lnTo>
                    <a:pt x="7804" y="535228"/>
                  </a:lnTo>
                  <a:lnTo>
                    <a:pt x="0" y="496569"/>
                  </a:lnTo>
                  <a:lnTo>
                    <a:pt x="0" y="99313"/>
                  </a:lnTo>
                  <a:close/>
                </a:path>
              </a:pathLst>
            </a:custGeom>
            <a:ln w="12700">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 name="object 22"/>
          <p:cNvSpPr txBox="1"/>
          <p:nvPr/>
        </p:nvSpPr>
        <p:spPr>
          <a:xfrm>
            <a:off x="847666" y="4845533"/>
            <a:ext cx="8079195" cy="991553"/>
          </a:xfrm>
          <a:prstGeom prst="rect">
            <a:avLst/>
          </a:prstGeom>
          <a:solidFill>
            <a:srgbClr val="A7E1D7"/>
          </a:solidFill>
        </p:spPr>
        <p:txBody>
          <a:bodyPr vert="horz" wrap="square" lIns="0" tIns="132080" rIns="0" bIns="0" rtlCol="0">
            <a:spAutoFit/>
          </a:bodyPr>
          <a:lstStyle/>
          <a:p>
            <a:pPr marL="527685" marR="3000375" lvl="0" indent="-515620" algn="just" defTabSz="914400" rtl="0" eaLnBrk="1" fontAlgn="auto" latinLnBrk="0" hangingPunct="1">
              <a:lnSpc>
                <a:spcPct val="70000"/>
              </a:lnSpc>
              <a:spcBef>
                <a:spcPts val="1040"/>
              </a:spcBef>
              <a:spcAft>
                <a:spcPts val="0"/>
              </a:spcAft>
              <a:buClrTx/>
              <a:buSzTx/>
              <a:buFontTx/>
              <a:buNone/>
              <a:tabLst>
                <a:tab pos="527685" algn="l"/>
              </a:tabLst>
              <a:defRPr/>
            </a:pPr>
            <a:r>
              <a:rPr kumimoji="0" sz="2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4.Viene </a:t>
            </a:r>
            <a:r>
              <a:rPr kumimoji="0" sz="2600" b="0" i="0" u="none" strike="noStrike" kern="1200" cap="none" spc="-15" normalizeH="0" baseline="0" noProof="0" dirty="0">
                <a:ln>
                  <a:noFill/>
                </a:ln>
                <a:solidFill>
                  <a:prstClr val="black"/>
                </a:solidFill>
                <a:effectLst/>
                <a:uLnTx/>
                <a:uFillTx/>
                <a:latin typeface="Calibri" panose="020F0502020204030204"/>
                <a:ea typeface="+mn-ea"/>
                <a:cs typeface="Calibri" panose="020F0502020204030204"/>
              </a:rPr>
              <a:t>fornito </a:t>
            </a:r>
            <a:r>
              <a:rPr kumimoji="0" sz="2600" b="0"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un </a:t>
            </a:r>
            <a:r>
              <a:rPr kumimoji="0" sz="2600" b="0" i="0" u="none" strike="noStrike" kern="1200" cap="none" spc="-5" normalizeH="0" baseline="0" noProof="0" dirty="0" err="1">
                <a:ln>
                  <a:noFill/>
                </a:ln>
                <a:solidFill>
                  <a:prstClr val="black"/>
                </a:solidFill>
                <a:effectLst/>
                <a:uLnTx/>
                <a:uFillTx/>
                <a:latin typeface="Calibri" panose="020F0502020204030204"/>
                <a:ea typeface="+mn-ea"/>
                <a:cs typeface="Calibri" panose="020F0502020204030204"/>
              </a:rPr>
              <a:t>supporto</a:t>
            </a:r>
            <a:r>
              <a:rPr kumimoji="0" lang="it-IT" sz="2600" b="0"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 </a:t>
            </a:r>
            <a:r>
              <a:rPr lang="it-IT" sz="2600" spc="-5" dirty="0">
                <a:solidFill>
                  <a:prstClr val="black"/>
                </a:solidFill>
                <a:latin typeface="Calibri" panose="020F0502020204030204"/>
                <a:cs typeface="Calibri" panose="020F0502020204030204"/>
              </a:rPr>
              <a:t> </a:t>
            </a:r>
            <a:r>
              <a:rPr kumimoji="0" sz="2600" b="0" i="0" u="none" strike="noStrike" kern="1200" cap="none" spc="-5" normalizeH="0" baseline="0" noProof="0" dirty="0" err="1">
                <a:ln>
                  <a:noFill/>
                </a:ln>
                <a:solidFill>
                  <a:prstClr val="black"/>
                </a:solidFill>
                <a:effectLst/>
                <a:uLnTx/>
                <a:uFillTx/>
                <a:latin typeface="Calibri" panose="020F0502020204030204"/>
                <a:ea typeface="+mn-ea"/>
                <a:cs typeface="Calibri" panose="020F0502020204030204"/>
              </a:rPr>
              <a:t>quando</a:t>
            </a:r>
            <a:r>
              <a:rPr kumimoji="0" sz="2600" b="0"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 </a:t>
            </a:r>
            <a:r>
              <a:rPr kumimoji="0" sz="2600" b="0" i="0" u="none" strike="noStrike" kern="1200" cap="none" spc="-25" normalizeH="0" baseline="0" noProof="0" dirty="0" err="1">
                <a:ln>
                  <a:noFill/>
                </a:ln>
                <a:solidFill>
                  <a:prstClr val="black"/>
                </a:solidFill>
                <a:effectLst/>
                <a:uLnTx/>
                <a:uFillTx/>
                <a:latin typeface="Calibri" panose="020F0502020204030204"/>
                <a:ea typeface="+mn-ea"/>
                <a:cs typeface="Calibri" panose="020F0502020204030204"/>
              </a:rPr>
              <a:t>un’alunna</a:t>
            </a:r>
            <a:r>
              <a:rPr kumimoji="0" sz="2600" b="0" i="0" u="none" strike="noStrike" kern="1200" cap="none" spc="-25" normalizeH="0" baseline="0" noProof="0" dirty="0">
                <a:ln>
                  <a:noFill/>
                </a:ln>
                <a:solidFill>
                  <a:prstClr val="black"/>
                </a:solidFill>
                <a:effectLst/>
                <a:uLnTx/>
                <a:uFillTx/>
                <a:latin typeface="Calibri" panose="020F0502020204030204"/>
                <a:ea typeface="+mn-ea"/>
                <a:cs typeface="Calibri" panose="020F0502020204030204"/>
              </a:rPr>
              <a:t> </a:t>
            </a:r>
            <a:r>
              <a:rPr kumimoji="0" sz="2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o</a:t>
            </a:r>
            <a:r>
              <a:rPr kumimoji="0" lang="it-IT" sz="2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 </a:t>
            </a:r>
            <a:r>
              <a:rPr kumimoji="0" sz="2600" b="0"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un </a:t>
            </a:r>
            <a:r>
              <a:rPr kumimoji="0" sz="2600" b="0" i="0" u="none" strike="noStrike" kern="1200" cap="none" spc="-575" normalizeH="0" baseline="0" noProof="0" dirty="0">
                <a:ln>
                  <a:noFill/>
                </a:ln>
                <a:solidFill>
                  <a:prstClr val="black"/>
                </a:solidFill>
                <a:effectLst/>
                <a:uLnTx/>
                <a:uFillTx/>
                <a:latin typeface="Calibri" panose="020F0502020204030204"/>
                <a:ea typeface="+mn-ea"/>
                <a:cs typeface="Calibri" panose="020F0502020204030204"/>
              </a:rPr>
              <a:t> </a:t>
            </a:r>
            <a:r>
              <a:rPr kumimoji="0" sz="2600" b="0"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alunno</a:t>
            </a:r>
            <a:r>
              <a:rPr kumimoji="0" sz="2600" b="0" i="0" u="none" strike="noStrike" kern="1200" cap="none" spc="-20" normalizeH="0" baseline="0" noProof="0" dirty="0">
                <a:ln>
                  <a:noFill/>
                </a:ln>
                <a:solidFill>
                  <a:prstClr val="black"/>
                </a:solidFill>
                <a:effectLst/>
                <a:uLnTx/>
                <a:uFillTx/>
                <a:latin typeface="Calibri" panose="020F0502020204030204"/>
                <a:ea typeface="+mn-ea"/>
                <a:cs typeface="Calibri" panose="020F0502020204030204"/>
              </a:rPr>
              <a:t> </a:t>
            </a:r>
            <a:r>
              <a:rPr kumimoji="0" sz="2600" b="0" i="0" u="none" strike="noStrike" kern="1200" cap="none" spc="-5" normalizeH="0" baseline="0" noProof="0" dirty="0" err="1">
                <a:ln>
                  <a:noFill/>
                </a:ln>
                <a:solidFill>
                  <a:prstClr val="black"/>
                </a:solidFill>
                <a:effectLst/>
                <a:uLnTx/>
                <a:uFillTx/>
                <a:latin typeface="Calibri" panose="020F0502020204030204"/>
                <a:ea typeface="+mn-ea"/>
                <a:cs typeface="Calibri" panose="020F0502020204030204"/>
              </a:rPr>
              <a:t>vivono</a:t>
            </a:r>
            <a:r>
              <a:rPr kumimoji="0" sz="2600" b="0"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 </a:t>
            </a:r>
            <a:r>
              <a:rPr kumimoji="0" sz="2600" b="0"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una</a:t>
            </a:r>
            <a:r>
              <a:rPr lang="it-IT" sz="2600" spc="-15" dirty="0">
                <a:solidFill>
                  <a:prstClr val="black"/>
                </a:solidFill>
                <a:latin typeface="Calibri" panose="020F0502020204030204"/>
                <a:cs typeface="Calibri" panose="020F0502020204030204"/>
              </a:rPr>
              <a:t> </a:t>
            </a:r>
            <a:r>
              <a:rPr kumimoji="0" sz="2600" b="0" i="0" u="none" strike="noStrike" kern="1200" cap="none" spc="-5" normalizeH="0" baseline="0" noProof="0" dirty="0" err="1">
                <a:ln>
                  <a:noFill/>
                </a:ln>
                <a:solidFill>
                  <a:prstClr val="black"/>
                </a:solidFill>
                <a:effectLst/>
                <a:uLnTx/>
                <a:uFillTx/>
                <a:latin typeface="Calibri" panose="020F0502020204030204"/>
                <a:ea typeface="+mn-ea"/>
                <a:cs typeface="Calibri" panose="020F0502020204030204"/>
              </a:rPr>
              <a:t>situazione</a:t>
            </a:r>
            <a:r>
              <a:rPr kumimoji="0" sz="2600" b="0" i="0" u="none" strike="noStrike" kern="1200" cap="none" spc="-30" normalizeH="0" baseline="0" noProof="0" dirty="0">
                <a:ln>
                  <a:noFill/>
                </a:ln>
                <a:solidFill>
                  <a:prstClr val="black"/>
                </a:solidFill>
                <a:effectLst/>
                <a:uLnTx/>
                <a:uFillTx/>
                <a:latin typeface="Calibri" panose="020F0502020204030204"/>
                <a:ea typeface="+mn-ea"/>
                <a:cs typeface="Calibri" panose="020F0502020204030204"/>
              </a:rPr>
              <a:t> </a:t>
            </a:r>
            <a:r>
              <a:rPr kumimoji="0" sz="2600" b="0" i="0" u="none" strike="noStrike" kern="1200" cap="none" spc="-5" normalizeH="0" baseline="0" noProof="0" dirty="0">
                <a:ln>
                  <a:noFill/>
                </a:ln>
                <a:solidFill>
                  <a:prstClr val="black"/>
                </a:solidFill>
                <a:effectLst/>
                <a:uLnTx/>
                <a:uFillTx/>
                <a:latin typeface="Calibri" panose="020F0502020204030204"/>
                <a:ea typeface="+mn-ea"/>
                <a:cs typeface="Calibri" panose="020F0502020204030204"/>
              </a:rPr>
              <a:t>di</a:t>
            </a:r>
            <a:r>
              <a:rPr kumimoji="0" sz="2600" b="0" i="0" u="none" strike="noStrike" kern="1200" cap="none" spc="-10" normalizeH="0" baseline="0" noProof="0" dirty="0">
                <a:ln>
                  <a:noFill/>
                </a:ln>
                <a:solidFill>
                  <a:prstClr val="black"/>
                </a:solidFill>
                <a:effectLst/>
                <a:uLnTx/>
                <a:uFillTx/>
                <a:latin typeface="Calibri" panose="020F0502020204030204"/>
                <a:ea typeface="+mn-ea"/>
                <a:cs typeface="Calibri" panose="020F0502020204030204"/>
              </a:rPr>
              <a:t> </a:t>
            </a:r>
            <a:r>
              <a:rPr kumimoji="0" sz="2600" b="0" i="0" u="none" strike="noStrike" kern="1200" cap="none" spc="-10" normalizeH="0" baseline="0" noProof="0" dirty="0" err="1">
                <a:ln>
                  <a:noFill/>
                </a:ln>
                <a:solidFill>
                  <a:prstClr val="black"/>
                </a:solidFill>
                <a:effectLst/>
                <a:uLnTx/>
                <a:uFillTx/>
                <a:latin typeface="Calibri" panose="020F0502020204030204"/>
                <a:ea typeface="+mn-ea"/>
                <a:cs typeface="Calibri" panose="020F0502020204030204"/>
              </a:rPr>
              <a:t>difficoltà</a:t>
            </a:r>
            <a:r>
              <a:rPr kumimoji="0" sz="2600" b="0" i="0" u="none" strike="noStrike" kern="1200" cap="none" spc="-10" normalizeH="0" baseline="0" noProof="0" dirty="0">
                <a:ln>
                  <a:noFill/>
                </a:ln>
                <a:solidFill>
                  <a:prstClr val="black"/>
                </a:solidFill>
                <a:effectLst/>
                <a:uLnTx/>
                <a:uFillTx/>
                <a:latin typeface="Calibri" panose="020F0502020204030204"/>
                <a:ea typeface="+mn-ea"/>
                <a:cs typeface="Calibri" panose="020F0502020204030204"/>
              </a:rPr>
              <a:t>?</a:t>
            </a:r>
            <a:endParaRPr kumimoji="0" sz="2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24" name="Segnaposto piè di pagina 23"/>
          <p:cNvSpPr>
            <a:spLocks noGrp="1"/>
          </p:cNvSpPr>
          <p:nvPr>
            <p:ph type="ftr" sz="quarter" idx="11"/>
          </p:nvPr>
        </p:nvSpPr>
        <p:spPr>
          <a:xfrm>
            <a:off x="1" y="6439130"/>
            <a:ext cx="916938" cy="365125"/>
          </a:xfrm>
        </p:spPr>
        <p:txBody>
          <a:bodyPr/>
          <a:lstStyle/>
          <a:p>
            <a:r>
              <a:rPr lang="en-US"/>
              <a:t>Roberta Tardi</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2"/>
          <p:cNvSpPr txBox="1">
            <a:spLocks noGrp="1"/>
          </p:cNvSpPr>
          <p:nvPr>
            <p:ph type="title"/>
          </p:nvPr>
        </p:nvSpPr>
        <p:spPr>
          <a:xfrm>
            <a:off x="916939" y="674388"/>
            <a:ext cx="10358122" cy="567463"/>
          </a:xfrm>
          <a:prstGeom prst="rect">
            <a:avLst/>
          </a:prstGeom>
          <a:solidFill>
            <a:schemeClr val="accent2">
              <a:lumMod val="40000"/>
              <a:lumOff val="60000"/>
            </a:schemeClr>
          </a:solidFill>
        </p:spPr>
        <p:txBody>
          <a:bodyPr vert="horz" wrap="square" lIns="0" tIns="13335" rIns="0" bIns="0" rtlCol="0">
            <a:spAutoFit/>
          </a:bodyPr>
          <a:lstStyle/>
          <a:p>
            <a:pPr marL="12700">
              <a:lnSpc>
                <a:spcPct val="100000"/>
              </a:lnSpc>
              <a:spcBef>
                <a:spcPts val="105"/>
              </a:spcBef>
            </a:pPr>
            <a:r>
              <a:rPr lang="it-IT" spc="-10" dirty="0">
                <a:latin typeface="Garamond" panose="02020404030301010803" pitchFamily="18" charset="0"/>
              </a:rPr>
              <a:t>Cambiamento dell’azione educativa</a:t>
            </a:r>
            <a:endParaRPr spc="-10" dirty="0">
              <a:latin typeface="Garamond" panose="02020404030301010803" pitchFamily="18" charset="0"/>
            </a:endParaRPr>
          </a:p>
        </p:txBody>
      </p:sp>
      <p:sp>
        <p:nvSpPr>
          <p:cNvPr id="3" name="object 3"/>
          <p:cNvSpPr txBox="1"/>
          <p:nvPr/>
        </p:nvSpPr>
        <p:spPr>
          <a:xfrm>
            <a:off x="2419464" y="1610189"/>
            <a:ext cx="7217569" cy="931923"/>
          </a:xfrm>
          <a:prstGeom prst="rect">
            <a:avLst/>
          </a:prstGeom>
          <a:solidFill>
            <a:srgbClr val="A7E1D7"/>
          </a:solidFill>
        </p:spPr>
        <p:txBody>
          <a:bodyPr vert="horz" wrap="square" lIns="0" tIns="44768" rIns="0" bIns="0" rtlCol="0">
            <a:spAutoFit/>
          </a:bodyPr>
          <a:lstStyle/>
          <a:p>
            <a:pPr marL="9525" marR="3810" algn="just" defTabSz="685800">
              <a:lnSpc>
                <a:spcPts val="2275"/>
              </a:lnSpc>
              <a:spcBef>
                <a:spcPts val="355"/>
              </a:spcBef>
              <a:defRPr/>
            </a:pPr>
            <a:r>
              <a:rPr sz="2100" spc="-11" dirty="0">
                <a:solidFill>
                  <a:prstClr val="black"/>
                </a:solidFill>
                <a:latin typeface="Garamond" panose="02020404030301010803" pitchFamily="18" charset="0"/>
                <a:cs typeface="Calibri" panose="020F0502020204030204"/>
              </a:rPr>
              <a:t>Inserire</a:t>
            </a:r>
            <a:r>
              <a:rPr sz="2100" spc="11" dirty="0">
                <a:solidFill>
                  <a:prstClr val="black"/>
                </a:solidFill>
                <a:latin typeface="Garamond" panose="02020404030301010803" pitchFamily="18" charset="0"/>
                <a:cs typeface="Calibri" panose="020F0502020204030204"/>
              </a:rPr>
              <a:t> </a:t>
            </a:r>
            <a:r>
              <a:rPr sz="2100" spc="-8" dirty="0">
                <a:solidFill>
                  <a:prstClr val="black"/>
                </a:solidFill>
                <a:latin typeface="Garamond" panose="02020404030301010803" pitchFamily="18" charset="0"/>
                <a:cs typeface="Calibri" panose="020F0502020204030204"/>
              </a:rPr>
              <a:t>le</a:t>
            </a:r>
            <a:r>
              <a:rPr sz="2100" dirty="0">
                <a:solidFill>
                  <a:prstClr val="black"/>
                </a:solidFill>
                <a:latin typeface="Garamond" panose="02020404030301010803" pitchFamily="18" charset="0"/>
                <a:cs typeface="Calibri" panose="020F0502020204030204"/>
              </a:rPr>
              <a:t> </a:t>
            </a:r>
            <a:r>
              <a:rPr sz="2100" spc="-11" dirty="0">
                <a:solidFill>
                  <a:prstClr val="black"/>
                </a:solidFill>
                <a:latin typeface="Garamond" panose="02020404030301010803" pitchFamily="18" charset="0"/>
                <a:cs typeface="Calibri" panose="020F0502020204030204"/>
              </a:rPr>
              <a:t>misure</a:t>
            </a:r>
            <a:r>
              <a:rPr sz="2100" spc="19" dirty="0">
                <a:solidFill>
                  <a:prstClr val="black"/>
                </a:solidFill>
                <a:latin typeface="Garamond" panose="02020404030301010803" pitchFamily="18" charset="0"/>
                <a:cs typeface="Calibri" panose="020F0502020204030204"/>
              </a:rPr>
              <a:t> </a:t>
            </a:r>
            <a:r>
              <a:rPr sz="2100" spc="-11" dirty="0">
                <a:solidFill>
                  <a:prstClr val="black"/>
                </a:solidFill>
                <a:latin typeface="Garamond" panose="02020404030301010803" pitchFamily="18" charset="0"/>
                <a:cs typeface="Calibri" panose="020F0502020204030204"/>
              </a:rPr>
              <a:t>individualizzate</a:t>
            </a:r>
            <a:r>
              <a:rPr sz="2100" spc="19" dirty="0">
                <a:solidFill>
                  <a:prstClr val="black"/>
                </a:solidFill>
                <a:latin typeface="Garamond" panose="02020404030301010803" pitchFamily="18" charset="0"/>
                <a:cs typeface="Calibri" panose="020F0502020204030204"/>
              </a:rPr>
              <a:t> </a:t>
            </a:r>
            <a:r>
              <a:rPr sz="2100" spc="-4" dirty="0">
                <a:solidFill>
                  <a:prstClr val="black"/>
                </a:solidFill>
                <a:latin typeface="Garamond" panose="02020404030301010803" pitchFamily="18" charset="0"/>
                <a:cs typeface="Calibri" panose="020F0502020204030204"/>
              </a:rPr>
              <a:t>del</a:t>
            </a:r>
            <a:r>
              <a:rPr sz="2100" spc="4" dirty="0">
                <a:solidFill>
                  <a:prstClr val="black"/>
                </a:solidFill>
                <a:latin typeface="Garamond" panose="02020404030301010803" pitchFamily="18" charset="0"/>
                <a:cs typeface="Calibri" panose="020F0502020204030204"/>
              </a:rPr>
              <a:t> </a:t>
            </a:r>
            <a:r>
              <a:rPr sz="2100" spc="-4" dirty="0">
                <a:solidFill>
                  <a:prstClr val="black"/>
                </a:solidFill>
                <a:latin typeface="Garamond" panose="02020404030301010803" pitchFamily="18" charset="0"/>
                <a:cs typeface="Calibri" panose="020F0502020204030204"/>
              </a:rPr>
              <a:t>PEI</a:t>
            </a:r>
            <a:r>
              <a:rPr sz="2100" spc="4" dirty="0">
                <a:solidFill>
                  <a:prstClr val="black"/>
                </a:solidFill>
                <a:latin typeface="Garamond" panose="02020404030301010803" pitchFamily="18" charset="0"/>
                <a:cs typeface="Calibri" panose="020F0502020204030204"/>
              </a:rPr>
              <a:t> </a:t>
            </a:r>
            <a:r>
              <a:rPr sz="2100" spc="-8" dirty="0">
                <a:solidFill>
                  <a:prstClr val="black"/>
                </a:solidFill>
                <a:latin typeface="Garamond" panose="02020404030301010803" pitchFamily="18" charset="0"/>
                <a:cs typeface="Calibri" panose="020F0502020204030204"/>
              </a:rPr>
              <a:t>in</a:t>
            </a:r>
            <a:r>
              <a:rPr sz="2100" spc="8" dirty="0">
                <a:solidFill>
                  <a:prstClr val="black"/>
                </a:solidFill>
                <a:latin typeface="Garamond" panose="02020404030301010803" pitchFamily="18" charset="0"/>
                <a:cs typeface="Calibri" panose="020F0502020204030204"/>
              </a:rPr>
              <a:t> </a:t>
            </a:r>
            <a:r>
              <a:rPr sz="2100" spc="-4" dirty="0">
                <a:solidFill>
                  <a:prstClr val="black"/>
                </a:solidFill>
                <a:latin typeface="Garamond" panose="02020404030301010803" pitchFamily="18" charset="0"/>
                <a:cs typeface="Calibri" panose="020F0502020204030204"/>
              </a:rPr>
              <a:t>un</a:t>
            </a:r>
            <a:r>
              <a:rPr sz="2100" spc="15" dirty="0">
                <a:solidFill>
                  <a:prstClr val="black"/>
                </a:solidFill>
                <a:latin typeface="Garamond" panose="02020404030301010803" pitchFamily="18" charset="0"/>
                <a:cs typeface="Calibri" panose="020F0502020204030204"/>
              </a:rPr>
              <a:t> </a:t>
            </a:r>
            <a:r>
              <a:rPr sz="2100" spc="-15" dirty="0">
                <a:solidFill>
                  <a:prstClr val="black"/>
                </a:solidFill>
                <a:latin typeface="Garamond" panose="02020404030301010803" pitchFamily="18" charset="0"/>
                <a:cs typeface="Calibri" panose="020F0502020204030204"/>
              </a:rPr>
              <a:t>contesto</a:t>
            </a:r>
            <a:r>
              <a:rPr sz="2100" spc="15" dirty="0">
                <a:solidFill>
                  <a:prstClr val="black"/>
                </a:solidFill>
                <a:latin typeface="Garamond" panose="02020404030301010803" pitchFamily="18" charset="0"/>
                <a:cs typeface="Calibri" panose="020F0502020204030204"/>
              </a:rPr>
              <a:t> </a:t>
            </a:r>
            <a:r>
              <a:rPr sz="2100" spc="-4" dirty="0">
                <a:solidFill>
                  <a:prstClr val="black"/>
                </a:solidFill>
                <a:latin typeface="Garamond" panose="02020404030301010803" pitchFamily="18" charset="0"/>
                <a:cs typeface="Calibri" panose="020F0502020204030204"/>
              </a:rPr>
              <a:t>di </a:t>
            </a:r>
            <a:r>
              <a:rPr sz="2100" dirty="0">
                <a:solidFill>
                  <a:prstClr val="black"/>
                </a:solidFill>
                <a:latin typeface="Garamond" panose="02020404030301010803" pitchFamily="18" charset="0"/>
                <a:cs typeface="Calibri" panose="020F0502020204030204"/>
              </a:rPr>
              <a:t> </a:t>
            </a:r>
            <a:r>
              <a:rPr sz="2100" spc="-11" dirty="0">
                <a:solidFill>
                  <a:prstClr val="black"/>
                </a:solidFill>
                <a:latin typeface="Garamond" panose="02020404030301010803" pitchFamily="18" charset="0"/>
                <a:cs typeface="Calibri" panose="020F0502020204030204"/>
              </a:rPr>
              <a:t>apprendimento</a:t>
            </a:r>
            <a:r>
              <a:rPr sz="2100" spc="41" dirty="0">
                <a:solidFill>
                  <a:prstClr val="black"/>
                </a:solidFill>
                <a:latin typeface="Garamond" panose="02020404030301010803" pitchFamily="18" charset="0"/>
                <a:cs typeface="Calibri" panose="020F0502020204030204"/>
              </a:rPr>
              <a:t> </a:t>
            </a:r>
            <a:r>
              <a:rPr sz="2100" spc="-11" dirty="0">
                <a:solidFill>
                  <a:prstClr val="black"/>
                </a:solidFill>
                <a:latin typeface="Garamond" panose="02020404030301010803" pitchFamily="18" charset="0"/>
                <a:cs typeface="Calibri" panose="020F0502020204030204"/>
              </a:rPr>
              <a:t>inclusivo</a:t>
            </a:r>
            <a:r>
              <a:rPr sz="2100" spc="38" dirty="0">
                <a:solidFill>
                  <a:prstClr val="black"/>
                </a:solidFill>
                <a:latin typeface="Garamond" panose="02020404030301010803" pitchFamily="18" charset="0"/>
                <a:cs typeface="Calibri" panose="020F0502020204030204"/>
              </a:rPr>
              <a:t> </a:t>
            </a:r>
            <a:r>
              <a:rPr sz="2100" spc="-4" dirty="0">
                <a:solidFill>
                  <a:prstClr val="black"/>
                </a:solidFill>
                <a:latin typeface="Garamond" panose="02020404030301010803" pitchFamily="18" charset="0"/>
                <a:cs typeface="Calibri" panose="020F0502020204030204"/>
              </a:rPr>
              <a:t>per</a:t>
            </a:r>
            <a:r>
              <a:rPr sz="2100" spc="15" dirty="0">
                <a:solidFill>
                  <a:prstClr val="black"/>
                </a:solidFill>
                <a:latin typeface="Garamond" panose="02020404030301010803" pitchFamily="18" charset="0"/>
                <a:cs typeface="Calibri" panose="020F0502020204030204"/>
              </a:rPr>
              <a:t> </a:t>
            </a:r>
            <a:r>
              <a:rPr sz="2100" spc="-15" dirty="0">
                <a:solidFill>
                  <a:prstClr val="black"/>
                </a:solidFill>
                <a:latin typeface="Garamond" panose="02020404030301010803" pitchFamily="18" charset="0"/>
                <a:cs typeface="Calibri" panose="020F0502020204030204"/>
              </a:rPr>
              <a:t>tutte</a:t>
            </a:r>
            <a:r>
              <a:rPr sz="2100" spc="8" dirty="0">
                <a:solidFill>
                  <a:prstClr val="black"/>
                </a:solidFill>
                <a:latin typeface="Garamond" panose="02020404030301010803" pitchFamily="18" charset="0"/>
                <a:cs typeface="Calibri" panose="020F0502020204030204"/>
              </a:rPr>
              <a:t> </a:t>
            </a:r>
            <a:r>
              <a:rPr sz="2100" spc="-4" dirty="0">
                <a:solidFill>
                  <a:prstClr val="black"/>
                </a:solidFill>
                <a:latin typeface="Garamond" panose="02020404030301010803" pitchFamily="18" charset="0"/>
                <a:cs typeface="Calibri" panose="020F0502020204030204"/>
              </a:rPr>
              <a:t>e</a:t>
            </a:r>
            <a:r>
              <a:rPr sz="2100" spc="8" dirty="0">
                <a:solidFill>
                  <a:prstClr val="black"/>
                </a:solidFill>
                <a:latin typeface="Garamond" panose="02020404030301010803" pitchFamily="18" charset="0"/>
                <a:cs typeface="Calibri" panose="020F0502020204030204"/>
              </a:rPr>
              <a:t> </a:t>
            </a:r>
            <a:r>
              <a:rPr sz="2100" spc="-11" dirty="0">
                <a:solidFill>
                  <a:prstClr val="black"/>
                </a:solidFill>
                <a:latin typeface="Garamond" panose="02020404030301010803" pitchFamily="18" charset="0"/>
                <a:cs typeface="Calibri" panose="020F0502020204030204"/>
              </a:rPr>
              <a:t>tutti</a:t>
            </a:r>
            <a:r>
              <a:rPr sz="2100" spc="8" dirty="0">
                <a:solidFill>
                  <a:prstClr val="black"/>
                </a:solidFill>
                <a:latin typeface="Garamond" panose="02020404030301010803" pitchFamily="18" charset="0"/>
                <a:cs typeface="Calibri" panose="020F0502020204030204"/>
              </a:rPr>
              <a:t> </a:t>
            </a:r>
            <a:r>
              <a:rPr sz="2100" spc="-8" dirty="0">
                <a:solidFill>
                  <a:prstClr val="black"/>
                </a:solidFill>
                <a:latin typeface="Garamond" panose="02020404030301010803" pitchFamily="18" charset="0"/>
                <a:cs typeface="Calibri" panose="020F0502020204030204"/>
              </a:rPr>
              <a:t>cambia</a:t>
            </a:r>
            <a:r>
              <a:rPr sz="2100" spc="11" dirty="0">
                <a:solidFill>
                  <a:prstClr val="black"/>
                </a:solidFill>
                <a:latin typeface="Garamond" panose="02020404030301010803" pitchFamily="18" charset="0"/>
                <a:cs typeface="Calibri" panose="020F0502020204030204"/>
              </a:rPr>
              <a:t> </a:t>
            </a:r>
            <a:r>
              <a:rPr sz="2100" spc="-15" dirty="0">
                <a:solidFill>
                  <a:prstClr val="black"/>
                </a:solidFill>
                <a:latin typeface="Garamond" panose="02020404030301010803" pitchFamily="18" charset="0"/>
                <a:cs typeface="Calibri" panose="020F0502020204030204"/>
              </a:rPr>
              <a:t>profondamente</a:t>
            </a:r>
            <a:r>
              <a:rPr sz="2100" spc="34" dirty="0">
                <a:solidFill>
                  <a:prstClr val="black"/>
                </a:solidFill>
                <a:latin typeface="Garamond" panose="02020404030301010803" pitchFamily="18" charset="0"/>
                <a:cs typeface="Calibri" panose="020F0502020204030204"/>
              </a:rPr>
              <a:t> </a:t>
            </a:r>
            <a:r>
              <a:rPr sz="2100" spc="-11" dirty="0">
                <a:solidFill>
                  <a:prstClr val="black"/>
                </a:solidFill>
                <a:latin typeface="Garamond" panose="02020404030301010803" pitchFamily="18" charset="0"/>
                <a:cs typeface="Calibri" panose="020F0502020204030204"/>
              </a:rPr>
              <a:t>il </a:t>
            </a:r>
            <a:r>
              <a:rPr sz="2100" spc="-465" dirty="0">
                <a:solidFill>
                  <a:prstClr val="black"/>
                </a:solidFill>
                <a:latin typeface="Garamond" panose="02020404030301010803" pitchFamily="18" charset="0"/>
                <a:cs typeface="Calibri" panose="020F0502020204030204"/>
              </a:rPr>
              <a:t> </a:t>
            </a:r>
            <a:r>
              <a:rPr sz="2100" spc="-11" dirty="0">
                <a:solidFill>
                  <a:prstClr val="black"/>
                </a:solidFill>
                <a:latin typeface="Garamond" panose="02020404030301010803" pitchFamily="18" charset="0"/>
                <a:cs typeface="Calibri" panose="020F0502020204030204"/>
              </a:rPr>
              <a:t>significato</a:t>
            </a:r>
            <a:r>
              <a:rPr sz="2100" spc="-4" dirty="0">
                <a:solidFill>
                  <a:prstClr val="black"/>
                </a:solidFill>
                <a:latin typeface="Garamond" panose="02020404030301010803" pitchFamily="18" charset="0"/>
                <a:cs typeface="Calibri" panose="020F0502020204030204"/>
              </a:rPr>
              <a:t> </a:t>
            </a:r>
            <a:r>
              <a:rPr sz="2100" spc="-19" dirty="0">
                <a:solidFill>
                  <a:prstClr val="black"/>
                </a:solidFill>
                <a:latin typeface="Garamond" panose="02020404030301010803" pitchFamily="18" charset="0"/>
                <a:cs typeface="Calibri" panose="020F0502020204030204"/>
              </a:rPr>
              <a:t>dell’azione</a:t>
            </a:r>
            <a:r>
              <a:rPr sz="2100" spc="11" dirty="0">
                <a:solidFill>
                  <a:prstClr val="black"/>
                </a:solidFill>
                <a:latin typeface="Garamond" panose="02020404030301010803" pitchFamily="18" charset="0"/>
                <a:cs typeface="Calibri" panose="020F0502020204030204"/>
              </a:rPr>
              <a:t> </a:t>
            </a:r>
            <a:r>
              <a:rPr sz="2100" spc="-11" dirty="0">
                <a:solidFill>
                  <a:prstClr val="black"/>
                </a:solidFill>
                <a:latin typeface="Garamond" panose="02020404030301010803" pitchFamily="18" charset="0"/>
                <a:cs typeface="Calibri" panose="020F0502020204030204"/>
              </a:rPr>
              <a:t>educativa.</a:t>
            </a:r>
            <a:endParaRPr sz="2100" dirty="0">
              <a:solidFill>
                <a:prstClr val="black"/>
              </a:solidFill>
              <a:latin typeface="Garamond" panose="02020404030301010803" pitchFamily="18" charset="0"/>
              <a:cs typeface="Calibri" panose="020F0502020204030204"/>
            </a:endParaRPr>
          </a:p>
        </p:txBody>
      </p:sp>
      <p:sp>
        <p:nvSpPr>
          <p:cNvPr id="4" name="object 4"/>
          <p:cNvSpPr/>
          <p:nvPr/>
        </p:nvSpPr>
        <p:spPr>
          <a:xfrm>
            <a:off x="3004093" y="3853106"/>
            <a:ext cx="2526030" cy="812959"/>
          </a:xfrm>
          <a:custGeom>
            <a:avLst/>
            <a:gdLst/>
            <a:ahLst/>
            <a:cxnLst/>
            <a:rect l="l" t="t" r="r" b="b"/>
            <a:pathLst>
              <a:path w="3368040" h="1083945">
                <a:moveTo>
                  <a:pt x="3368040" y="0"/>
                </a:moveTo>
                <a:lnTo>
                  <a:pt x="180632" y="0"/>
                </a:lnTo>
                <a:lnTo>
                  <a:pt x="132613" y="6452"/>
                </a:lnTo>
                <a:lnTo>
                  <a:pt x="89464" y="24661"/>
                </a:lnTo>
                <a:lnTo>
                  <a:pt x="52906" y="52906"/>
                </a:lnTo>
                <a:lnTo>
                  <a:pt x="24661" y="89464"/>
                </a:lnTo>
                <a:lnTo>
                  <a:pt x="6452" y="132613"/>
                </a:lnTo>
                <a:lnTo>
                  <a:pt x="0" y="180632"/>
                </a:lnTo>
                <a:lnTo>
                  <a:pt x="0" y="902931"/>
                </a:lnTo>
                <a:lnTo>
                  <a:pt x="6452" y="950950"/>
                </a:lnTo>
                <a:lnTo>
                  <a:pt x="24661" y="994099"/>
                </a:lnTo>
                <a:lnTo>
                  <a:pt x="52906" y="1030657"/>
                </a:lnTo>
                <a:lnTo>
                  <a:pt x="89464" y="1058902"/>
                </a:lnTo>
                <a:lnTo>
                  <a:pt x="132613" y="1077111"/>
                </a:lnTo>
                <a:lnTo>
                  <a:pt x="180632" y="1083564"/>
                </a:lnTo>
                <a:lnTo>
                  <a:pt x="3368040" y="1083564"/>
                </a:lnTo>
                <a:lnTo>
                  <a:pt x="3368040" y="0"/>
                </a:lnTo>
                <a:close/>
              </a:path>
            </a:pathLst>
          </a:custGeom>
          <a:solidFill>
            <a:srgbClr val="F6CCBD"/>
          </a:solidFill>
        </p:spPr>
        <p:txBody>
          <a:bodyPr wrap="square" lIns="0" tIns="0" rIns="0" bIns="0" rtlCol="0"/>
          <a:lstStyle/>
          <a:p>
            <a:pPr defTabSz="685800">
              <a:defRPr/>
            </a:pPr>
            <a:endParaRPr sz="1350">
              <a:solidFill>
                <a:prstClr val="black"/>
              </a:solidFill>
              <a:latin typeface="Calibri" panose="020F0502020204030204"/>
            </a:endParaRPr>
          </a:p>
        </p:txBody>
      </p:sp>
      <p:sp>
        <p:nvSpPr>
          <p:cNvPr id="5" name="object 5"/>
          <p:cNvSpPr txBox="1"/>
          <p:nvPr/>
        </p:nvSpPr>
        <p:spPr>
          <a:xfrm>
            <a:off x="3312868" y="4093433"/>
            <a:ext cx="1692593" cy="332303"/>
          </a:xfrm>
          <a:prstGeom prst="rect">
            <a:avLst/>
          </a:prstGeom>
        </p:spPr>
        <p:txBody>
          <a:bodyPr vert="horz" wrap="square" lIns="0" tIns="9049" rIns="0" bIns="0" rtlCol="0">
            <a:spAutoFit/>
          </a:bodyPr>
          <a:lstStyle/>
          <a:p>
            <a:pPr marL="9525" defTabSz="685800">
              <a:spcBef>
                <a:spcPts val="70"/>
              </a:spcBef>
              <a:defRPr/>
            </a:pPr>
            <a:r>
              <a:rPr sz="2100" spc="-41" dirty="0">
                <a:solidFill>
                  <a:prstClr val="black"/>
                </a:solidFill>
                <a:latin typeface="Calibri" panose="020F0502020204030204"/>
                <a:cs typeface="Calibri" panose="020F0502020204030204"/>
              </a:rPr>
              <a:t>ADATTAMENTO</a:t>
            </a:r>
            <a:endParaRPr sz="2100" dirty="0">
              <a:solidFill>
                <a:prstClr val="black"/>
              </a:solidFill>
              <a:latin typeface="Calibri" panose="020F0502020204030204"/>
              <a:cs typeface="Calibri" panose="020F0502020204030204"/>
            </a:endParaRPr>
          </a:p>
        </p:txBody>
      </p:sp>
      <p:sp>
        <p:nvSpPr>
          <p:cNvPr id="6" name="object 6"/>
          <p:cNvSpPr/>
          <p:nvPr/>
        </p:nvSpPr>
        <p:spPr>
          <a:xfrm>
            <a:off x="6332417" y="3801671"/>
            <a:ext cx="2342198" cy="864394"/>
          </a:xfrm>
          <a:custGeom>
            <a:avLst/>
            <a:gdLst/>
            <a:ahLst/>
            <a:cxnLst/>
            <a:rect l="l" t="t" r="r" b="b"/>
            <a:pathLst>
              <a:path w="3122929" h="1152525">
                <a:moveTo>
                  <a:pt x="2930613" y="0"/>
                </a:moveTo>
                <a:lnTo>
                  <a:pt x="0" y="0"/>
                </a:lnTo>
                <a:lnTo>
                  <a:pt x="0" y="1152143"/>
                </a:lnTo>
                <a:lnTo>
                  <a:pt x="2930613" y="1152143"/>
                </a:lnTo>
                <a:lnTo>
                  <a:pt x="2974651" y="1147071"/>
                </a:lnTo>
                <a:lnTo>
                  <a:pt x="3015076" y="1132622"/>
                </a:lnTo>
                <a:lnTo>
                  <a:pt x="3050737" y="1109949"/>
                </a:lnTo>
                <a:lnTo>
                  <a:pt x="3080481" y="1080205"/>
                </a:lnTo>
                <a:lnTo>
                  <a:pt x="3103154" y="1044544"/>
                </a:lnTo>
                <a:lnTo>
                  <a:pt x="3117603" y="1004119"/>
                </a:lnTo>
                <a:lnTo>
                  <a:pt x="3122676" y="960081"/>
                </a:lnTo>
                <a:lnTo>
                  <a:pt x="3122676" y="192062"/>
                </a:lnTo>
                <a:lnTo>
                  <a:pt x="3117603" y="148024"/>
                </a:lnTo>
                <a:lnTo>
                  <a:pt x="3103154" y="107599"/>
                </a:lnTo>
                <a:lnTo>
                  <a:pt x="3080481" y="71938"/>
                </a:lnTo>
                <a:lnTo>
                  <a:pt x="3050737" y="42194"/>
                </a:lnTo>
                <a:lnTo>
                  <a:pt x="3015076" y="19521"/>
                </a:lnTo>
                <a:lnTo>
                  <a:pt x="2974651" y="5072"/>
                </a:lnTo>
                <a:lnTo>
                  <a:pt x="2930613" y="0"/>
                </a:lnTo>
                <a:close/>
              </a:path>
            </a:pathLst>
          </a:custGeom>
          <a:solidFill>
            <a:srgbClr val="F6CCBD"/>
          </a:solidFill>
        </p:spPr>
        <p:txBody>
          <a:bodyPr wrap="square" lIns="0" tIns="0" rIns="0" bIns="0" rtlCol="0"/>
          <a:lstStyle/>
          <a:p>
            <a:pPr defTabSz="685800">
              <a:defRPr/>
            </a:pPr>
            <a:endParaRPr sz="1350">
              <a:solidFill>
                <a:prstClr val="black"/>
              </a:solidFill>
              <a:latin typeface="Calibri" panose="020F0502020204030204"/>
            </a:endParaRPr>
          </a:p>
        </p:txBody>
      </p:sp>
      <p:sp>
        <p:nvSpPr>
          <p:cNvPr id="7" name="object 7"/>
          <p:cNvSpPr txBox="1"/>
          <p:nvPr/>
        </p:nvSpPr>
        <p:spPr>
          <a:xfrm>
            <a:off x="6791046" y="3853106"/>
            <a:ext cx="1424940" cy="632224"/>
          </a:xfrm>
          <a:prstGeom prst="rect">
            <a:avLst/>
          </a:prstGeom>
        </p:spPr>
        <p:txBody>
          <a:bodyPr vert="horz" wrap="square" lIns="0" tIns="41910" rIns="0" bIns="0" rtlCol="0">
            <a:spAutoFit/>
          </a:bodyPr>
          <a:lstStyle/>
          <a:p>
            <a:pPr marL="9525" marR="3810" defTabSz="685800">
              <a:lnSpc>
                <a:spcPts val="2305"/>
              </a:lnSpc>
              <a:spcBef>
                <a:spcPts val="330"/>
              </a:spcBef>
              <a:defRPr/>
            </a:pPr>
            <a:r>
              <a:rPr sz="2100" spc="-30" dirty="0">
                <a:solidFill>
                  <a:prstClr val="black"/>
                </a:solidFill>
                <a:latin typeface="Calibri" panose="020F0502020204030204"/>
                <a:cs typeface="Calibri" panose="020F0502020204030204"/>
              </a:rPr>
              <a:t>PLURALITA’</a:t>
            </a:r>
            <a:r>
              <a:rPr sz="2100" spc="-83" dirty="0">
                <a:solidFill>
                  <a:prstClr val="black"/>
                </a:solidFill>
                <a:latin typeface="Calibri" panose="020F0502020204030204"/>
                <a:cs typeface="Calibri" panose="020F0502020204030204"/>
              </a:rPr>
              <a:t> </a:t>
            </a:r>
            <a:r>
              <a:rPr sz="2100" spc="-4" dirty="0">
                <a:solidFill>
                  <a:prstClr val="black"/>
                </a:solidFill>
                <a:latin typeface="Calibri" panose="020F0502020204030204"/>
                <a:cs typeface="Calibri" panose="020F0502020204030204"/>
              </a:rPr>
              <a:t>e </a:t>
            </a:r>
            <a:r>
              <a:rPr sz="2100" spc="-461" dirty="0">
                <a:solidFill>
                  <a:prstClr val="black"/>
                </a:solidFill>
                <a:latin typeface="Calibri" panose="020F0502020204030204"/>
                <a:cs typeface="Calibri" panose="020F0502020204030204"/>
              </a:rPr>
              <a:t> </a:t>
            </a:r>
            <a:r>
              <a:rPr sz="2100" spc="-23" dirty="0">
                <a:solidFill>
                  <a:prstClr val="black"/>
                </a:solidFill>
                <a:latin typeface="Calibri" panose="020F0502020204030204"/>
                <a:cs typeface="Calibri" panose="020F0502020204030204"/>
              </a:rPr>
              <a:t>FLESSIBILITA’</a:t>
            </a:r>
            <a:endParaRPr sz="2100" dirty="0">
              <a:solidFill>
                <a:prstClr val="black"/>
              </a:solidFill>
              <a:latin typeface="Calibri" panose="020F0502020204030204"/>
              <a:cs typeface="Calibri" panose="020F0502020204030204"/>
            </a:endParaRPr>
          </a:p>
        </p:txBody>
      </p:sp>
      <p:grpSp>
        <p:nvGrpSpPr>
          <p:cNvPr id="8" name="object 8"/>
          <p:cNvGrpSpPr/>
          <p:nvPr/>
        </p:nvGrpSpPr>
        <p:grpSpPr>
          <a:xfrm>
            <a:off x="5184707" y="2910450"/>
            <a:ext cx="1540192" cy="739616"/>
            <a:chOff x="5116195" y="3487039"/>
            <a:chExt cx="2053589" cy="986155"/>
          </a:xfrm>
        </p:grpSpPr>
        <p:sp>
          <p:nvSpPr>
            <p:cNvPr id="9" name="object 9"/>
            <p:cNvSpPr/>
            <p:nvPr/>
          </p:nvSpPr>
          <p:spPr>
            <a:xfrm>
              <a:off x="5122545" y="3493389"/>
              <a:ext cx="2040889" cy="973455"/>
            </a:xfrm>
            <a:custGeom>
              <a:avLst/>
              <a:gdLst/>
              <a:ahLst/>
              <a:cxnLst/>
              <a:rect l="l" t="t" r="r" b="b"/>
              <a:pathLst>
                <a:path w="2040890" h="973454">
                  <a:moveTo>
                    <a:pt x="973455" y="0"/>
                  </a:moveTo>
                  <a:lnTo>
                    <a:pt x="924869" y="1191"/>
                  </a:lnTo>
                  <a:lnTo>
                    <a:pt x="876900" y="4728"/>
                  </a:lnTo>
                  <a:lnTo>
                    <a:pt x="829603" y="10554"/>
                  </a:lnTo>
                  <a:lnTo>
                    <a:pt x="783035" y="18615"/>
                  </a:lnTo>
                  <a:lnTo>
                    <a:pt x="737251" y="28853"/>
                  </a:lnTo>
                  <a:lnTo>
                    <a:pt x="692306" y="41214"/>
                  </a:lnTo>
                  <a:lnTo>
                    <a:pt x="648257" y="55642"/>
                  </a:lnTo>
                  <a:lnTo>
                    <a:pt x="605159" y="72080"/>
                  </a:lnTo>
                  <a:lnTo>
                    <a:pt x="563068" y="90474"/>
                  </a:lnTo>
                  <a:lnTo>
                    <a:pt x="522040" y="110767"/>
                  </a:lnTo>
                  <a:lnTo>
                    <a:pt x="482131" y="132904"/>
                  </a:lnTo>
                  <a:lnTo>
                    <a:pt x="443396" y="156828"/>
                  </a:lnTo>
                  <a:lnTo>
                    <a:pt x="405891" y="182484"/>
                  </a:lnTo>
                  <a:lnTo>
                    <a:pt x="369672" y="209817"/>
                  </a:lnTo>
                  <a:lnTo>
                    <a:pt x="334795" y="238770"/>
                  </a:lnTo>
                  <a:lnTo>
                    <a:pt x="301315" y="269288"/>
                  </a:lnTo>
                  <a:lnTo>
                    <a:pt x="269288" y="301315"/>
                  </a:lnTo>
                  <a:lnTo>
                    <a:pt x="238770" y="334795"/>
                  </a:lnTo>
                  <a:lnTo>
                    <a:pt x="209817" y="369672"/>
                  </a:lnTo>
                  <a:lnTo>
                    <a:pt x="182484" y="405891"/>
                  </a:lnTo>
                  <a:lnTo>
                    <a:pt x="156828" y="443396"/>
                  </a:lnTo>
                  <a:lnTo>
                    <a:pt x="132904" y="482131"/>
                  </a:lnTo>
                  <a:lnTo>
                    <a:pt x="110767" y="522040"/>
                  </a:lnTo>
                  <a:lnTo>
                    <a:pt x="90474" y="563068"/>
                  </a:lnTo>
                  <a:lnTo>
                    <a:pt x="72080" y="605159"/>
                  </a:lnTo>
                  <a:lnTo>
                    <a:pt x="55642" y="648257"/>
                  </a:lnTo>
                  <a:lnTo>
                    <a:pt x="41214" y="692306"/>
                  </a:lnTo>
                  <a:lnTo>
                    <a:pt x="28853" y="737251"/>
                  </a:lnTo>
                  <a:lnTo>
                    <a:pt x="18615" y="783035"/>
                  </a:lnTo>
                  <a:lnTo>
                    <a:pt x="10554" y="829603"/>
                  </a:lnTo>
                  <a:lnTo>
                    <a:pt x="4728" y="876900"/>
                  </a:lnTo>
                  <a:lnTo>
                    <a:pt x="1191" y="924869"/>
                  </a:lnTo>
                  <a:lnTo>
                    <a:pt x="0" y="973455"/>
                  </a:lnTo>
                  <a:lnTo>
                    <a:pt x="278130" y="973455"/>
                  </a:lnTo>
                  <a:lnTo>
                    <a:pt x="279843" y="924553"/>
                  </a:lnTo>
                  <a:lnTo>
                    <a:pt x="284921" y="876352"/>
                  </a:lnTo>
                  <a:lnTo>
                    <a:pt x="293270" y="828995"/>
                  </a:lnTo>
                  <a:lnTo>
                    <a:pt x="304796" y="782620"/>
                  </a:lnTo>
                  <a:lnTo>
                    <a:pt x="319407" y="737372"/>
                  </a:lnTo>
                  <a:lnTo>
                    <a:pt x="337008" y="693390"/>
                  </a:lnTo>
                  <a:lnTo>
                    <a:pt x="357507" y="650815"/>
                  </a:lnTo>
                  <a:lnTo>
                    <a:pt x="380809" y="609791"/>
                  </a:lnTo>
                  <a:lnTo>
                    <a:pt x="406821" y="570457"/>
                  </a:lnTo>
                  <a:lnTo>
                    <a:pt x="435450" y="532955"/>
                  </a:lnTo>
                  <a:lnTo>
                    <a:pt x="466602" y="497426"/>
                  </a:lnTo>
                  <a:lnTo>
                    <a:pt x="500184" y="464013"/>
                  </a:lnTo>
                  <a:lnTo>
                    <a:pt x="536102" y="432855"/>
                  </a:lnTo>
                  <a:lnTo>
                    <a:pt x="574263" y="404096"/>
                  </a:lnTo>
                  <a:lnTo>
                    <a:pt x="614574" y="377875"/>
                  </a:lnTo>
                  <a:lnTo>
                    <a:pt x="656940" y="354334"/>
                  </a:lnTo>
                  <a:lnTo>
                    <a:pt x="701268" y="333616"/>
                  </a:lnTo>
                  <a:lnTo>
                    <a:pt x="745704" y="316457"/>
                  </a:lnTo>
                  <a:lnTo>
                    <a:pt x="790576" y="302524"/>
                  </a:lnTo>
                  <a:lnTo>
                    <a:pt x="835749" y="291762"/>
                  </a:lnTo>
                  <a:lnTo>
                    <a:pt x="881086" y="284117"/>
                  </a:lnTo>
                  <a:lnTo>
                    <a:pt x="926453" y="279532"/>
                  </a:lnTo>
                  <a:lnTo>
                    <a:pt x="971713" y="277954"/>
                  </a:lnTo>
                  <a:lnTo>
                    <a:pt x="1016730" y="279329"/>
                  </a:lnTo>
                  <a:lnTo>
                    <a:pt x="1061369" y="283600"/>
                  </a:lnTo>
                  <a:lnTo>
                    <a:pt x="1105494" y="290714"/>
                  </a:lnTo>
                  <a:lnTo>
                    <a:pt x="1148968" y="300615"/>
                  </a:lnTo>
                  <a:lnTo>
                    <a:pt x="1191657" y="313249"/>
                  </a:lnTo>
                  <a:lnTo>
                    <a:pt x="1233424" y="328561"/>
                  </a:lnTo>
                  <a:lnTo>
                    <a:pt x="1274133" y="346497"/>
                  </a:lnTo>
                  <a:lnTo>
                    <a:pt x="1313649" y="367001"/>
                  </a:lnTo>
                  <a:lnTo>
                    <a:pt x="1351836" y="390019"/>
                  </a:lnTo>
                  <a:lnTo>
                    <a:pt x="1388557" y="415496"/>
                  </a:lnTo>
                  <a:lnTo>
                    <a:pt x="1423678" y="443377"/>
                  </a:lnTo>
                  <a:lnTo>
                    <a:pt x="1457063" y="473608"/>
                  </a:lnTo>
                  <a:lnTo>
                    <a:pt x="1488574" y="506134"/>
                  </a:lnTo>
                  <a:lnTo>
                    <a:pt x="1518078" y="540900"/>
                  </a:lnTo>
                  <a:lnTo>
                    <a:pt x="1545437" y="577851"/>
                  </a:lnTo>
                  <a:lnTo>
                    <a:pt x="1570517" y="616932"/>
                  </a:lnTo>
                  <a:lnTo>
                    <a:pt x="1593181" y="658090"/>
                  </a:lnTo>
                  <a:lnTo>
                    <a:pt x="1613293" y="701268"/>
                  </a:lnTo>
                  <a:lnTo>
                    <a:pt x="1484071" y="701268"/>
                  </a:lnTo>
                  <a:lnTo>
                    <a:pt x="1807845" y="973455"/>
                  </a:lnTo>
                  <a:lnTo>
                    <a:pt x="2040331" y="701268"/>
                  </a:lnTo>
                  <a:lnTo>
                    <a:pt x="1908086" y="701268"/>
                  </a:lnTo>
                  <a:lnTo>
                    <a:pt x="1892981" y="653907"/>
                  </a:lnTo>
                  <a:lnTo>
                    <a:pt x="1875641" y="607751"/>
                  </a:lnTo>
                  <a:lnTo>
                    <a:pt x="1856137" y="562854"/>
                  </a:lnTo>
                  <a:lnTo>
                    <a:pt x="1834540" y="519268"/>
                  </a:lnTo>
                  <a:lnTo>
                    <a:pt x="1810921" y="477048"/>
                  </a:lnTo>
                  <a:lnTo>
                    <a:pt x="1785351" y="436245"/>
                  </a:lnTo>
                  <a:lnTo>
                    <a:pt x="1757900" y="396914"/>
                  </a:lnTo>
                  <a:lnTo>
                    <a:pt x="1728640" y="359108"/>
                  </a:lnTo>
                  <a:lnTo>
                    <a:pt x="1697642" y="322880"/>
                  </a:lnTo>
                  <a:lnTo>
                    <a:pt x="1664976" y="288282"/>
                  </a:lnTo>
                  <a:lnTo>
                    <a:pt x="1630714" y="255369"/>
                  </a:lnTo>
                  <a:lnTo>
                    <a:pt x="1594927" y="224194"/>
                  </a:lnTo>
                  <a:lnTo>
                    <a:pt x="1557685" y="194810"/>
                  </a:lnTo>
                  <a:lnTo>
                    <a:pt x="1519059" y="167269"/>
                  </a:lnTo>
                  <a:lnTo>
                    <a:pt x="1479121" y="141626"/>
                  </a:lnTo>
                  <a:lnTo>
                    <a:pt x="1437940" y="117933"/>
                  </a:lnTo>
                  <a:lnTo>
                    <a:pt x="1395590" y="96245"/>
                  </a:lnTo>
                  <a:lnTo>
                    <a:pt x="1352139" y="76613"/>
                  </a:lnTo>
                  <a:lnTo>
                    <a:pt x="1307659" y="59091"/>
                  </a:lnTo>
                  <a:lnTo>
                    <a:pt x="1262222" y="43733"/>
                  </a:lnTo>
                  <a:lnTo>
                    <a:pt x="1215898" y="30592"/>
                  </a:lnTo>
                  <a:lnTo>
                    <a:pt x="1168757" y="19721"/>
                  </a:lnTo>
                  <a:lnTo>
                    <a:pt x="1120872" y="11173"/>
                  </a:lnTo>
                  <a:lnTo>
                    <a:pt x="1072312" y="5001"/>
                  </a:lnTo>
                  <a:lnTo>
                    <a:pt x="1023149" y="1259"/>
                  </a:lnTo>
                  <a:lnTo>
                    <a:pt x="973455" y="0"/>
                  </a:lnTo>
                  <a:close/>
                </a:path>
              </a:pathLst>
            </a:custGeom>
            <a:solidFill>
              <a:srgbClr val="EC7C30"/>
            </a:solidFill>
          </p:spPr>
          <p:txBody>
            <a:bodyPr wrap="square" lIns="0" tIns="0" rIns="0" bIns="0" rtlCol="0"/>
            <a:lstStyle/>
            <a:p>
              <a:pPr defTabSz="685800">
                <a:defRPr/>
              </a:pPr>
              <a:endParaRPr sz="1350">
                <a:solidFill>
                  <a:prstClr val="black"/>
                </a:solidFill>
                <a:latin typeface="Calibri" panose="020F0502020204030204"/>
              </a:endParaRPr>
            </a:p>
          </p:txBody>
        </p:sp>
        <p:sp>
          <p:nvSpPr>
            <p:cNvPr id="10" name="object 10"/>
            <p:cNvSpPr/>
            <p:nvPr/>
          </p:nvSpPr>
          <p:spPr>
            <a:xfrm>
              <a:off x="5122545" y="3493389"/>
              <a:ext cx="2040889" cy="973455"/>
            </a:xfrm>
            <a:custGeom>
              <a:avLst/>
              <a:gdLst/>
              <a:ahLst/>
              <a:cxnLst/>
              <a:rect l="l" t="t" r="r" b="b"/>
              <a:pathLst>
                <a:path w="2040890" h="973454">
                  <a:moveTo>
                    <a:pt x="0" y="973455"/>
                  </a:moveTo>
                  <a:lnTo>
                    <a:pt x="1191" y="924869"/>
                  </a:lnTo>
                  <a:lnTo>
                    <a:pt x="4728" y="876900"/>
                  </a:lnTo>
                  <a:lnTo>
                    <a:pt x="10554" y="829603"/>
                  </a:lnTo>
                  <a:lnTo>
                    <a:pt x="18615" y="783035"/>
                  </a:lnTo>
                  <a:lnTo>
                    <a:pt x="28853" y="737251"/>
                  </a:lnTo>
                  <a:lnTo>
                    <a:pt x="41214" y="692306"/>
                  </a:lnTo>
                  <a:lnTo>
                    <a:pt x="55642" y="648257"/>
                  </a:lnTo>
                  <a:lnTo>
                    <a:pt x="72080" y="605159"/>
                  </a:lnTo>
                  <a:lnTo>
                    <a:pt x="90474" y="563068"/>
                  </a:lnTo>
                  <a:lnTo>
                    <a:pt x="110767" y="522040"/>
                  </a:lnTo>
                  <a:lnTo>
                    <a:pt x="132904" y="482131"/>
                  </a:lnTo>
                  <a:lnTo>
                    <a:pt x="156828" y="443396"/>
                  </a:lnTo>
                  <a:lnTo>
                    <a:pt x="182484" y="405891"/>
                  </a:lnTo>
                  <a:lnTo>
                    <a:pt x="209817" y="369672"/>
                  </a:lnTo>
                  <a:lnTo>
                    <a:pt x="238770" y="334795"/>
                  </a:lnTo>
                  <a:lnTo>
                    <a:pt x="269288" y="301315"/>
                  </a:lnTo>
                  <a:lnTo>
                    <a:pt x="301315" y="269288"/>
                  </a:lnTo>
                  <a:lnTo>
                    <a:pt x="334795" y="238770"/>
                  </a:lnTo>
                  <a:lnTo>
                    <a:pt x="369672" y="209817"/>
                  </a:lnTo>
                  <a:lnTo>
                    <a:pt x="405891" y="182484"/>
                  </a:lnTo>
                  <a:lnTo>
                    <a:pt x="443396" y="156828"/>
                  </a:lnTo>
                  <a:lnTo>
                    <a:pt x="482131" y="132904"/>
                  </a:lnTo>
                  <a:lnTo>
                    <a:pt x="522040" y="110767"/>
                  </a:lnTo>
                  <a:lnTo>
                    <a:pt x="563068" y="90474"/>
                  </a:lnTo>
                  <a:lnTo>
                    <a:pt x="605159" y="72080"/>
                  </a:lnTo>
                  <a:lnTo>
                    <a:pt x="648257" y="55642"/>
                  </a:lnTo>
                  <a:lnTo>
                    <a:pt x="692306" y="41214"/>
                  </a:lnTo>
                  <a:lnTo>
                    <a:pt x="737251" y="28853"/>
                  </a:lnTo>
                  <a:lnTo>
                    <a:pt x="783035" y="18615"/>
                  </a:lnTo>
                  <a:lnTo>
                    <a:pt x="829603" y="10554"/>
                  </a:lnTo>
                  <a:lnTo>
                    <a:pt x="876900" y="4728"/>
                  </a:lnTo>
                  <a:lnTo>
                    <a:pt x="924869" y="1191"/>
                  </a:lnTo>
                  <a:lnTo>
                    <a:pt x="973455" y="0"/>
                  </a:lnTo>
                  <a:lnTo>
                    <a:pt x="1023149" y="1259"/>
                  </a:lnTo>
                  <a:lnTo>
                    <a:pt x="1072312" y="5001"/>
                  </a:lnTo>
                  <a:lnTo>
                    <a:pt x="1120872" y="11173"/>
                  </a:lnTo>
                  <a:lnTo>
                    <a:pt x="1168757" y="19721"/>
                  </a:lnTo>
                  <a:lnTo>
                    <a:pt x="1215898" y="30592"/>
                  </a:lnTo>
                  <a:lnTo>
                    <a:pt x="1262222" y="43733"/>
                  </a:lnTo>
                  <a:lnTo>
                    <a:pt x="1307659" y="59091"/>
                  </a:lnTo>
                  <a:lnTo>
                    <a:pt x="1352139" y="76613"/>
                  </a:lnTo>
                  <a:lnTo>
                    <a:pt x="1395590" y="96245"/>
                  </a:lnTo>
                  <a:lnTo>
                    <a:pt x="1437940" y="117933"/>
                  </a:lnTo>
                  <a:lnTo>
                    <a:pt x="1479121" y="141626"/>
                  </a:lnTo>
                  <a:lnTo>
                    <a:pt x="1519059" y="167269"/>
                  </a:lnTo>
                  <a:lnTo>
                    <a:pt x="1557685" y="194810"/>
                  </a:lnTo>
                  <a:lnTo>
                    <a:pt x="1594927" y="224194"/>
                  </a:lnTo>
                  <a:lnTo>
                    <a:pt x="1630714" y="255369"/>
                  </a:lnTo>
                  <a:lnTo>
                    <a:pt x="1664976" y="288282"/>
                  </a:lnTo>
                  <a:lnTo>
                    <a:pt x="1697642" y="322880"/>
                  </a:lnTo>
                  <a:lnTo>
                    <a:pt x="1728640" y="359108"/>
                  </a:lnTo>
                  <a:lnTo>
                    <a:pt x="1757900" y="396914"/>
                  </a:lnTo>
                  <a:lnTo>
                    <a:pt x="1785351" y="436245"/>
                  </a:lnTo>
                  <a:lnTo>
                    <a:pt x="1810921" y="477048"/>
                  </a:lnTo>
                  <a:lnTo>
                    <a:pt x="1834540" y="519268"/>
                  </a:lnTo>
                  <a:lnTo>
                    <a:pt x="1856137" y="562854"/>
                  </a:lnTo>
                  <a:lnTo>
                    <a:pt x="1875641" y="607751"/>
                  </a:lnTo>
                  <a:lnTo>
                    <a:pt x="1892981" y="653907"/>
                  </a:lnTo>
                  <a:lnTo>
                    <a:pt x="1908086" y="701268"/>
                  </a:lnTo>
                  <a:lnTo>
                    <a:pt x="2040331" y="701268"/>
                  </a:lnTo>
                  <a:lnTo>
                    <a:pt x="1807845" y="973455"/>
                  </a:lnTo>
                  <a:lnTo>
                    <a:pt x="1484071" y="701268"/>
                  </a:lnTo>
                  <a:lnTo>
                    <a:pt x="1613293" y="701268"/>
                  </a:lnTo>
                  <a:lnTo>
                    <a:pt x="1593181" y="658090"/>
                  </a:lnTo>
                  <a:lnTo>
                    <a:pt x="1570517" y="616932"/>
                  </a:lnTo>
                  <a:lnTo>
                    <a:pt x="1545437" y="577851"/>
                  </a:lnTo>
                  <a:lnTo>
                    <a:pt x="1518078" y="540900"/>
                  </a:lnTo>
                  <a:lnTo>
                    <a:pt x="1488574" y="506134"/>
                  </a:lnTo>
                  <a:lnTo>
                    <a:pt x="1457063" y="473608"/>
                  </a:lnTo>
                  <a:lnTo>
                    <a:pt x="1423678" y="443377"/>
                  </a:lnTo>
                  <a:lnTo>
                    <a:pt x="1388557" y="415496"/>
                  </a:lnTo>
                  <a:lnTo>
                    <a:pt x="1351836" y="390019"/>
                  </a:lnTo>
                  <a:lnTo>
                    <a:pt x="1313649" y="367001"/>
                  </a:lnTo>
                  <a:lnTo>
                    <a:pt x="1274133" y="346497"/>
                  </a:lnTo>
                  <a:lnTo>
                    <a:pt x="1233424" y="328561"/>
                  </a:lnTo>
                  <a:lnTo>
                    <a:pt x="1191657" y="313249"/>
                  </a:lnTo>
                  <a:lnTo>
                    <a:pt x="1148968" y="300615"/>
                  </a:lnTo>
                  <a:lnTo>
                    <a:pt x="1105494" y="290714"/>
                  </a:lnTo>
                  <a:lnTo>
                    <a:pt x="1061369" y="283600"/>
                  </a:lnTo>
                  <a:lnTo>
                    <a:pt x="1016730" y="279329"/>
                  </a:lnTo>
                  <a:lnTo>
                    <a:pt x="971713" y="277954"/>
                  </a:lnTo>
                  <a:lnTo>
                    <a:pt x="926453" y="279532"/>
                  </a:lnTo>
                  <a:lnTo>
                    <a:pt x="881086" y="284117"/>
                  </a:lnTo>
                  <a:lnTo>
                    <a:pt x="835749" y="291762"/>
                  </a:lnTo>
                  <a:lnTo>
                    <a:pt x="790576" y="302524"/>
                  </a:lnTo>
                  <a:lnTo>
                    <a:pt x="745704" y="316457"/>
                  </a:lnTo>
                  <a:lnTo>
                    <a:pt x="701268" y="333616"/>
                  </a:lnTo>
                  <a:lnTo>
                    <a:pt x="656940" y="354334"/>
                  </a:lnTo>
                  <a:lnTo>
                    <a:pt x="614574" y="377875"/>
                  </a:lnTo>
                  <a:lnTo>
                    <a:pt x="574263" y="404096"/>
                  </a:lnTo>
                  <a:lnTo>
                    <a:pt x="536102" y="432855"/>
                  </a:lnTo>
                  <a:lnTo>
                    <a:pt x="500184" y="464013"/>
                  </a:lnTo>
                  <a:lnTo>
                    <a:pt x="466602" y="497426"/>
                  </a:lnTo>
                  <a:lnTo>
                    <a:pt x="435450" y="532955"/>
                  </a:lnTo>
                  <a:lnTo>
                    <a:pt x="406821" y="570457"/>
                  </a:lnTo>
                  <a:lnTo>
                    <a:pt x="380809" y="609791"/>
                  </a:lnTo>
                  <a:lnTo>
                    <a:pt x="357507" y="650815"/>
                  </a:lnTo>
                  <a:lnTo>
                    <a:pt x="337008" y="693390"/>
                  </a:lnTo>
                  <a:lnTo>
                    <a:pt x="319407" y="737372"/>
                  </a:lnTo>
                  <a:lnTo>
                    <a:pt x="304796" y="782620"/>
                  </a:lnTo>
                  <a:lnTo>
                    <a:pt x="293270" y="828995"/>
                  </a:lnTo>
                  <a:lnTo>
                    <a:pt x="284921" y="876352"/>
                  </a:lnTo>
                  <a:lnTo>
                    <a:pt x="279843" y="924553"/>
                  </a:lnTo>
                  <a:lnTo>
                    <a:pt x="278130" y="973455"/>
                  </a:lnTo>
                  <a:lnTo>
                    <a:pt x="0" y="973455"/>
                  </a:lnTo>
                  <a:close/>
                </a:path>
              </a:pathLst>
            </a:custGeom>
            <a:ln w="12700">
              <a:solidFill>
                <a:srgbClr val="FFFFFF"/>
              </a:solidFill>
            </a:ln>
          </p:spPr>
          <p:txBody>
            <a:bodyPr wrap="square" lIns="0" tIns="0" rIns="0" bIns="0" rtlCol="0"/>
            <a:lstStyle/>
            <a:p>
              <a:pPr defTabSz="685800">
                <a:defRPr/>
              </a:pPr>
              <a:endParaRPr sz="1350">
                <a:solidFill>
                  <a:prstClr val="black"/>
                </a:solidFill>
                <a:latin typeface="Calibri" panose="020F0502020204030204"/>
              </a:endParaRPr>
            </a:p>
          </p:txBody>
        </p:sp>
      </p:grpSp>
      <p:sp>
        <p:nvSpPr>
          <p:cNvPr id="2" name="Segnaposto piè di pagina 1"/>
          <p:cNvSpPr>
            <a:spLocks noGrp="1"/>
          </p:cNvSpPr>
          <p:nvPr>
            <p:ph type="ftr" sz="quarter" idx="11"/>
          </p:nvPr>
        </p:nvSpPr>
        <p:spPr>
          <a:xfrm>
            <a:off x="64525" y="6492875"/>
            <a:ext cx="982398" cy="365125"/>
          </a:xfrm>
        </p:spPr>
        <p:txBody>
          <a:bodyPr/>
          <a:lstStyle/>
          <a:p>
            <a:r>
              <a:rPr lang="en-US"/>
              <a:t>Roberta Tardi</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4801" y="1219200"/>
            <a:ext cx="11237842" cy="5161722"/>
          </a:xfrm>
          <a:prstGeom prst="rect">
            <a:avLst/>
          </a:prstGeom>
          <a:noFill/>
          <a:extLst>
            <a:ext uri="{909E8E84-426E-40DD-AFC4-6F175D3DCCD1}">
              <a14:hiddenFill xmlns:a14="http://schemas.microsoft.com/office/drawing/2010/main">
                <a:solidFill>
                  <a:srgbClr val="FFFFFF"/>
                </a:solidFill>
              </a14:hiddenFill>
            </a:ext>
          </a:extLst>
        </p:spPr>
      </p:pic>
      <p:sp>
        <p:nvSpPr>
          <p:cNvPr id="7" name="Ovale 6"/>
          <p:cNvSpPr/>
          <p:nvPr/>
        </p:nvSpPr>
        <p:spPr>
          <a:xfrm>
            <a:off x="7765774" y="5161722"/>
            <a:ext cx="3286537" cy="169862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it-IT" sz="1600" b="0" i="0" dirty="0">
              <a:solidFill>
                <a:srgbClr val="212529"/>
              </a:solidFill>
              <a:effectLst/>
              <a:latin typeface="Garamond" panose="02020404030301010803" pitchFamily="18" charset="0"/>
            </a:endParaRPr>
          </a:p>
          <a:p>
            <a:pPr algn="l"/>
            <a:endParaRPr lang="it-IT" sz="1600" dirty="0">
              <a:solidFill>
                <a:srgbClr val="212529"/>
              </a:solidFill>
              <a:latin typeface="Garamond" panose="02020404030301010803" pitchFamily="18" charset="0"/>
            </a:endParaRPr>
          </a:p>
          <a:p>
            <a:pPr algn="l"/>
            <a:r>
              <a:rPr lang="it-IT" sz="1600" b="1" i="0" dirty="0">
                <a:solidFill>
                  <a:srgbClr val="212529"/>
                </a:solidFill>
                <a:effectLst/>
                <a:latin typeface="Garamond" panose="02020404030301010803" pitchFamily="18" charset="0"/>
              </a:rPr>
              <a:t>E’ prevista la verifica conclusiva degli esiti, per cui occorre inserire i relativi risultati.</a:t>
            </a:r>
            <a:endParaRPr lang="it-IT" sz="1600" b="1" i="0" dirty="0">
              <a:solidFill>
                <a:srgbClr val="212529"/>
              </a:solidFill>
              <a:effectLst/>
              <a:latin typeface="Garamond" panose="02020404030301010803" pitchFamily="18" charset="0"/>
            </a:endParaRPr>
          </a:p>
          <a:p>
            <a:br>
              <a:rPr lang="it-IT" b="1" dirty="0"/>
            </a:br>
            <a:endParaRPr lang="it-IT" b="1" dirty="0"/>
          </a:p>
        </p:txBody>
      </p:sp>
      <p:sp>
        <p:nvSpPr>
          <p:cNvPr id="8" name="Freccia a destra 7"/>
          <p:cNvSpPr/>
          <p:nvPr/>
        </p:nvSpPr>
        <p:spPr>
          <a:xfrm rot="10800000">
            <a:off x="5979852" y="552867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ctangle 21"/>
          <p:cNvSpPr>
            <a:spLocks noChangeArrowheads="1"/>
          </p:cNvSpPr>
          <p:nvPr/>
        </p:nvSpPr>
        <p:spPr bwMode="auto">
          <a:xfrm>
            <a:off x="989991" y="124268"/>
            <a:ext cx="10323444" cy="954107"/>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rgbClr val="212529"/>
                </a:solidFill>
                <a:effectLst/>
                <a:latin typeface="Californian FB" panose="0207040306080B030204" pitchFamily="18" charset="0"/>
              </a:rPr>
              <a:t> </a:t>
            </a:r>
            <a:r>
              <a:rPr lang="it-IT" altLang="it-IT" sz="2800" b="1" dirty="0">
                <a:solidFill>
                  <a:srgbClr val="FF0000"/>
                </a:solidFill>
                <a:latin typeface="Californian FB" panose="0207040306080B030204" pitchFamily="18" charset="0"/>
              </a:rPr>
              <a:t>S</a:t>
            </a:r>
            <a:r>
              <a:rPr kumimoji="0" lang="it-IT" altLang="it-IT" sz="2800" b="1" i="0" u="none" strike="noStrike" cap="none" normalizeH="0" baseline="0" dirty="0">
                <a:ln>
                  <a:noFill/>
                </a:ln>
                <a:solidFill>
                  <a:srgbClr val="FF0000"/>
                </a:solidFill>
                <a:effectLst/>
                <a:latin typeface="Californian FB" panose="0207040306080B030204" pitchFamily="18" charset="0"/>
              </a:rPr>
              <a:t>ezione 7 </a:t>
            </a:r>
            <a:r>
              <a:rPr lang="it-IT" altLang="it-IT" sz="2800" b="1" dirty="0">
                <a:solidFill>
                  <a:schemeClr val="tx2"/>
                </a:solidFill>
                <a:latin typeface="Californian FB" panose="0207040306080B030204" pitchFamily="18" charset="0"/>
              </a:rPr>
              <a:t>Interventi sul contesto per realizzare un ambiente di apprendimento inclusivo</a:t>
            </a:r>
            <a:endParaRPr kumimoji="0" lang="it-IT" altLang="it-IT" sz="2800" b="1" i="0" u="none" strike="noStrike" cap="none" normalizeH="0" baseline="0" dirty="0">
              <a:ln>
                <a:noFill/>
              </a:ln>
              <a:solidFill>
                <a:schemeClr val="tx2"/>
              </a:solidFill>
              <a:effectLst/>
              <a:latin typeface="Californian FB" panose="0207040306080B030204" pitchFamily="18" charset="0"/>
            </a:endParaRPr>
          </a:p>
        </p:txBody>
      </p:sp>
      <p:sp>
        <p:nvSpPr>
          <p:cNvPr id="3" name="Segnaposto piè di pagina 2"/>
          <p:cNvSpPr>
            <a:spLocks noGrp="1"/>
          </p:cNvSpPr>
          <p:nvPr>
            <p:ph type="ftr" sz="quarter" idx="5"/>
          </p:nvPr>
        </p:nvSpPr>
        <p:spPr/>
        <p:txBody>
          <a:bodyPr/>
          <a:lstStyle/>
          <a:p>
            <a:r>
              <a:rPr lang="it-IT"/>
              <a:t>Roberta Tardi</a:t>
            </a:r>
            <a:endParaRPr lang="it-IT"/>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4559" y="183641"/>
            <a:ext cx="11489632" cy="3816429"/>
          </a:xfrm>
          <a:prstGeom prst="rect">
            <a:avLst/>
          </a:prstGeom>
          <a:solidFill>
            <a:schemeClr val="bg1"/>
          </a:solidFill>
        </p:spPr>
        <p:txBody>
          <a:bodyPr wrap="square">
            <a:spAutoFit/>
          </a:bodyPr>
          <a:lstStyle/>
          <a:p>
            <a:pPr algn="l"/>
            <a:r>
              <a:rPr lang="it-IT" sz="2000" b="1" i="0" u="none" strike="noStrike" baseline="0" dirty="0">
                <a:solidFill>
                  <a:srgbClr val="000000"/>
                </a:solidFill>
                <a:latin typeface="Tahoma-Bold"/>
              </a:rPr>
              <a:t>7. Interventi sul contesto per realizzare un ambiente di apprendimento inclusivo</a:t>
            </a:r>
            <a:endParaRPr lang="it-IT" sz="2000" b="1" i="0" u="none" strike="noStrike" baseline="0" dirty="0">
              <a:solidFill>
                <a:srgbClr val="000000"/>
              </a:solidFill>
              <a:latin typeface="Tahoma-Bold"/>
            </a:endParaRPr>
          </a:p>
          <a:p>
            <a:pPr algn="l"/>
            <a:r>
              <a:rPr lang="it-IT" sz="1800" b="0" i="0" u="none" strike="noStrike" baseline="0" dirty="0">
                <a:solidFill>
                  <a:srgbClr val="000000"/>
                </a:solidFill>
                <a:latin typeface="Calibri" panose="020F0502020204030204" pitchFamily="34" charset="0"/>
              </a:rPr>
              <a:t>Obiettivi didattici, strumenti, strategie e modalità per realizzare un ambiente di apprendimento nelle dimensioni della relazione, della socializzazione, della comunicazione, dell’interazione, dell’orientamento e delle autonomie, anche sulla base degli interventi di corresponsabilità educativa intrapresi dall’intera comunità scolastica per il soddisfacimento dei bisogni educativi individuati e di indicazioni dello/a stesso/a studente/essa. Si curerà, in particolare, lo sviluppo di processi decisionali  supportati, ai sensi della Convenzione ONU (CRPD).</a:t>
            </a:r>
            <a:endParaRPr lang="it-IT" sz="1800" b="0" i="0" u="none" strike="noStrike" baseline="0" dirty="0">
              <a:solidFill>
                <a:srgbClr val="000000"/>
              </a:solidFill>
              <a:latin typeface="Calibri" panose="020F0502020204030204" pitchFamily="34" charset="0"/>
            </a:endParaRPr>
          </a:p>
          <a:p>
            <a:pPr algn="l"/>
            <a:r>
              <a:rPr lang="it-IT" sz="1200" b="0" i="0" u="none" strike="noStrike" baseline="0" dirty="0">
                <a:solidFill>
                  <a:srgbClr val="283584"/>
                </a:solidFill>
                <a:latin typeface="Calibri" panose="020F0502020204030204" pitchFamily="34" charset="0"/>
              </a:rPr>
              <a:t>• </a:t>
            </a:r>
            <a:r>
              <a:rPr lang="it-IT" sz="1200" b="0" i="0" u="none" strike="noStrike" baseline="0" dirty="0">
                <a:solidFill>
                  <a:srgbClr val="00579B"/>
                </a:solidFill>
                <a:latin typeface="Calibri" panose="020F0502020204030204" pitchFamily="34" charset="0"/>
              </a:rPr>
              <a:t>Si incentivano i contenuti didattici che sono trasmessi considerando gli stili di apprendimento degli studenti chiamati in prima persona a declinare i loro interessi per una partecipazione più attiva all’interno della vita di classe.</a:t>
            </a:r>
            <a:endParaRPr lang="it-IT" sz="1200" b="0" i="0" u="none" strike="noStrike" baseline="0" dirty="0">
              <a:solidFill>
                <a:srgbClr val="00579B"/>
              </a:solidFill>
              <a:latin typeface="Calibri" panose="020F0502020204030204" pitchFamily="34" charset="0"/>
            </a:endParaRPr>
          </a:p>
          <a:p>
            <a:pPr algn="l"/>
            <a:r>
              <a:rPr lang="it-IT" sz="1200" b="0" i="0" u="none" strike="noStrike" baseline="0" dirty="0">
                <a:solidFill>
                  <a:srgbClr val="283584"/>
                </a:solidFill>
                <a:latin typeface="Calibri" panose="020F0502020204030204" pitchFamily="34" charset="0"/>
              </a:rPr>
              <a:t>• </a:t>
            </a:r>
            <a:r>
              <a:rPr lang="it-IT" sz="1200" b="0" i="0" u="none" strike="noStrike" baseline="0" dirty="0">
                <a:solidFill>
                  <a:srgbClr val="00579B"/>
                </a:solidFill>
                <a:latin typeface="Calibri" panose="020F0502020204030204" pitchFamily="34" charset="0"/>
              </a:rPr>
              <a:t>Il materiale presentato è autentico e accattivante.</a:t>
            </a:r>
            <a:endParaRPr lang="it-IT" sz="1200" b="0" i="0" u="none" strike="noStrike" baseline="0" dirty="0">
              <a:solidFill>
                <a:srgbClr val="00579B"/>
              </a:solidFill>
              <a:latin typeface="Calibri" panose="020F0502020204030204" pitchFamily="34" charset="0"/>
            </a:endParaRPr>
          </a:p>
          <a:p>
            <a:pPr algn="l"/>
            <a:r>
              <a:rPr lang="it-IT" sz="1200" b="0" i="0" u="none" strike="noStrike" baseline="0" dirty="0">
                <a:solidFill>
                  <a:srgbClr val="283584"/>
                </a:solidFill>
                <a:latin typeface="Calibri" panose="020F0502020204030204" pitchFamily="34" charset="0"/>
              </a:rPr>
              <a:t>• </a:t>
            </a:r>
            <a:r>
              <a:rPr lang="it-IT" sz="1200" b="0" i="0" u="none" strike="noStrike" baseline="0" dirty="0">
                <a:solidFill>
                  <a:srgbClr val="00579B"/>
                </a:solidFill>
                <a:latin typeface="Calibri" panose="020F0502020204030204" pitchFamily="34" charset="0"/>
              </a:rPr>
              <a:t>Prima di ogni passaggio, è cura del docente attirare l’attenzione per creare motivazione e attenzione.</a:t>
            </a:r>
            <a:endParaRPr lang="it-IT" sz="1200" b="0" i="0" u="none" strike="noStrike" baseline="0" dirty="0">
              <a:solidFill>
                <a:srgbClr val="00579B"/>
              </a:solidFill>
              <a:latin typeface="Calibri" panose="020F0502020204030204" pitchFamily="34" charset="0"/>
            </a:endParaRPr>
          </a:p>
          <a:p>
            <a:pPr algn="l"/>
            <a:r>
              <a:rPr lang="it-IT" sz="1200" b="0" i="0" u="none" strike="noStrike" baseline="0" dirty="0">
                <a:solidFill>
                  <a:srgbClr val="283584"/>
                </a:solidFill>
                <a:latin typeface="Calibri" panose="020F0502020204030204" pitchFamily="34" charset="0"/>
              </a:rPr>
              <a:t>• </a:t>
            </a:r>
            <a:r>
              <a:rPr lang="it-IT" sz="1200" b="0" i="0" u="none" strike="noStrike" baseline="0" dirty="0">
                <a:solidFill>
                  <a:srgbClr val="00579B"/>
                </a:solidFill>
                <a:latin typeface="Calibri" panose="020F0502020204030204" pitchFamily="34" charset="0"/>
              </a:rPr>
              <a:t>Si incentivano lavori di gruppo cooperativi e di peer tutoring.</a:t>
            </a:r>
            <a:endParaRPr lang="it-IT" sz="1200" b="0" i="0" u="none" strike="noStrike" baseline="0" dirty="0">
              <a:solidFill>
                <a:srgbClr val="00579B"/>
              </a:solidFill>
              <a:latin typeface="Calibri" panose="020F0502020204030204" pitchFamily="34" charset="0"/>
            </a:endParaRPr>
          </a:p>
          <a:p>
            <a:pPr algn="l"/>
            <a:r>
              <a:rPr lang="it-IT" sz="1200" b="0" i="0" u="none" strike="noStrike" baseline="0" dirty="0">
                <a:solidFill>
                  <a:srgbClr val="283584"/>
                </a:solidFill>
                <a:latin typeface="Calibri" panose="020F0502020204030204" pitchFamily="34" charset="0"/>
              </a:rPr>
              <a:t>• </a:t>
            </a:r>
            <a:r>
              <a:rPr lang="it-IT" sz="1200" b="0" i="0" u="none" strike="noStrike" baseline="0" dirty="0">
                <a:solidFill>
                  <a:srgbClr val="00579B"/>
                </a:solidFill>
                <a:latin typeface="Calibri" panose="020F0502020204030204" pitchFamily="34" charset="0"/>
              </a:rPr>
              <a:t>Si potenzia l’uso delle TIC anche per la creazione di realtà aumentata.</a:t>
            </a:r>
            <a:endParaRPr lang="it-IT" sz="1200" b="0" i="0" u="none" strike="noStrike" baseline="0" dirty="0">
              <a:solidFill>
                <a:srgbClr val="00579B"/>
              </a:solidFill>
              <a:latin typeface="Calibri" panose="020F0502020204030204" pitchFamily="34" charset="0"/>
            </a:endParaRPr>
          </a:p>
          <a:p>
            <a:pPr algn="l"/>
            <a:r>
              <a:rPr lang="it-IT" sz="1200" b="0" i="0" u="none" strike="noStrike" baseline="0" dirty="0">
                <a:solidFill>
                  <a:srgbClr val="283584"/>
                </a:solidFill>
                <a:latin typeface="Calibri" panose="020F0502020204030204" pitchFamily="34" charset="0"/>
              </a:rPr>
              <a:t>• </a:t>
            </a:r>
            <a:r>
              <a:rPr lang="it-IT" sz="1200" b="0" i="0" u="none" strike="noStrike" baseline="0" dirty="0">
                <a:solidFill>
                  <a:srgbClr val="00579B"/>
                </a:solidFill>
                <a:latin typeface="Calibri" panose="020F0502020204030204" pitchFamily="34" charset="0"/>
              </a:rPr>
              <a:t>Si potenzia la didattica dialogata e capovolta al fine di promuovere l’approccio </a:t>
            </a:r>
            <a:r>
              <a:rPr lang="it-IT" sz="1200" b="0" i="0" u="none" strike="noStrike" baseline="0" dirty="0" err="1">
                <a:solidFill>
                  <a:srgbClr val="00579B"/>
                </a:solidFill>
                <a:latin typeface="Calibri" panose="020F0502020204030204" pitchFamily="34" charset="0"/>
              </a:rPr>
              <a:t>problem</a:t>
            </a:r>
            <a:r>
              <a:rPr lang="it-IT" sz="1200" b="0" i="0" u="none" strike="noStrike" baseline="0" dirty="0">
                <a:solidFill>
                  <a:srgbClr val="00579B"/>
                </a:solidFill>
                <a:latin typeface="Calibri" panose="020F0502020204030204" pitchFamily="34" charset="0"/>
              </a:rPr>
              <a:t> </a:t>
            </a:r>
            <a:r>
              <a:rPr lang="it-IT" sz="1200" b="0" i="0" u="none" strike="noStrike" baseline="0" dirty="0" err="1">
                <a:solidFill>
                  <a:srgbClr val="00579B"/>
                </a:solidFill>
                <a:latin typeface="Calibri" panose="020F0502020204030204" pitchFamily="34" charset="0"/>
              </a:rPr>
              <a:t>based</a:t>
            </a:r>
            <a:r>
              <a:rPr lang="it-IT" sz="1200" b="0" i="0" u="none" strike="noStrike" baseline="0" dirty="0">
                <a:solidFill>
                  <a:srgbClr val="00579B"/>
                </a:solidFill>
                <a:latin typeface="Calibri" panose="020F0502020204030204" pitchFamily="34" charset="0"/>
              </a:rPr>
              <a:t> learning.</a:t>
            </a:r>
            <a:endParaRPr lang="it-IT" sz="1200" b="0" i="0" u="none" strike="noStrike" baseline="0" dirty="0">
              <a:solidFill>
                <a:srgbClr val="00579B"/>
              </a:solidFill>
              <a:latin typeface="Calibri" panose="020F0502020204030204" pitchFamily="34" charset="0"/>
            </a:endParaRPr>
          </a:p>
          <a:p>
            <a:pPr algn="l"/>
            <a:r>
              <a:rPr lang="it-IT" sz="1200" b="0" i="0" u="none" strike="noStrike" baseline="0" dirty="0">
                <a:solidFill>
                  <a:srgbClr val="283584"/>
                </a:solidFill>
                <a:latin typeface="Calibri" panose="020F0502020204030204" pitchFamily="34" charset="0"/>
              </a:rPr>
              <a:t>• </a:t>
            </a:r>
            <a:r>
              <a:rPr lang="it-IT" sz="1200" b="0" i="0" u="none" strike="noStrike" baseline="0" dirty="0">
                <a:solidFill>
                  <a:srgbClr val="00579B"/>
                </a:solidFill>
                <a:latin typeface="Calibri" panose="020F0502020204030204" pitchFamily="34" charset="0"/>
              </a:rPr>
              <a:t>Si incentivano le potenzialità e i talenti di ogni studente.</a:t>
            </a:r>
            <a:endParaRPr lang="it-IT" sz="1200" b="0" i="0" u="none" strike="noStrike" baseline="0" dirty="0">
              <a:solidFill>
                <a:srgbClr val="00579B"/>
              </a:solidFill>
              <a:latin typeface="Calibri" panose="020F0502020204030204" pitchFamily="34" charset="0"/>
            </a:endParaRPr>
          </a:p>
          <a:p>
            <a:pPr algn="l"/>
            <a:r>
              <a:rPr lang="it-IT" sz="1200" b="0" i="0" u="none" strike="noStrike" baseline="0" dirty="0">
                <a:solidFill>
                  <a:srgbClr val="283584"/>
                </a:solidFill>
                <a:latin typeface="Calibri" panose="020F0502020204030204" pitchFamily="34" charset="0"/>
              </a:rPr>
              <a:t>• </a:t>
            </a:r>
            <a:r>
              <a:rPr lang="it-IT" sz="1200" b="0" i="0" u="none" strike="noStrike" baseline="0" dirty="0">
                <a:solidFill>
                  <a:srgbClr val="00579B"/>
                </a:solidFill>
                <a:latin typeface="Calibri" panose="020F0502020204030204" pitchFamily="34" charset="0"/>
              </a:rPr>
              <a:t>Considerato l’interesse dello studente, i PCTO a lui dedicati sono pensati nell’ambito della comunicazione. Gli verranno comunque presentate varie opzioni e potrà scegliere lui stesso quella, o quelle, di maggiore interesse per il suo progetto di vita.</a:t>
            </a:r>
            <a:endParaRPr lang="it-IT" sz="1200" b="0" i="0" u="none" strike="noStrike" baseline="0" dirty="0">
              <a:solidFill>
                <a:srgbClr val="00579B"/>
              </a:solidFill>
              <a:latin typeface="Calibri" panose="020F0502020204030204" pitchFamily="34" charset="0"/>
            </a:endParaRPr>
          </a:p>
          <a:p>
            <a:pPr algn="l"/>
            <a:r>
              <a:rPr lang="it-IT" sz="1200" b="0" i="0" u="none" strike="noStrike" baseline="0" dirty="0">
                <a:solidFill>
                  <a:srgbClr val="283584"/>
                </a:solidFill>
                <a:latin typeface="Calibri" panose="020F0502020204030204" pitchFamily="34" charset="0"/>
              </a:rPr>
              <a:t>• </a:t>
            </a:r>
            <a:r>
              <a:rPr lang="it-IT" sz="1200" b="0" i="0" u="none" strike="noStrike" baseline="0" dirty="0">
                <a:solidFill>
                  <a:srgbClr val="00579B"/>
                </a:solidFill>
                <a:latin typeface="Calibri" panose="020F0502020204030204" pitchFamily="34" charset="0"/>
              </a:rPr>
              <a:t>Le uscite sul territorio, le visite guidate e i viaggi di istruzione sono progettati per essere privi di barriere architettoniche e saranno le medesime della classe.</a:t>
            </a:r>
            <a:endParaRPr lang="it-IT" sz="1200" dirty="0"/>
          </a:p>
        </p:txBody>
      </p:sp>
      <p:sp>
        <p:nvSpPr>
          <p:cNvPr id="6" name="CasellaDiTesto 5"/>
          <p:cNvSpPr txBox="1"/>
          <p:nvPr/>
        </p:nvSpPr>
        <p:spPr>
          <a:xfrm>
            <a:off x="3018184" y="4211414"/>
            <a:ext cx="6142382" cy="1477328"/>
          </a:xfrm>
          <a:prstGeom prst="rect">
            <a:avLst/>
          </a:prstGeom>
          <a:solidFill>
            <a:schemeClr val="bg2">
              <a:lumMod val="60000"/>
              <a:lumOff val="40000"/>
            </a:schemeClr>
          </a:solidFill>
        </p:spPr>
        <p:txBody>
          <a:bodyPr wrap="square">
            <a:spAutoFit/>
          </a:bodyPr>
          <a:lstStyle/>
          <a:p>
            <a:pPr algn="just"/>
            <a:r>
              <a:rPr lang="it-IT" sz="1800" b="1" i="0" dirty="0">
                <a:solidFill>
                  <a:schemeClr val="accent1">
                    <a:lumMod val="75000"/>
                  </a:schemeClr>
                </a:solidFill>
                <a:effectLst/>
                <a:latin typeface="Californian FB" panose="0207040306080B030204" pitchFamily="18" charset="0"/>
              </a:rPr>
              <a:t>Come per </a:t>
            </a:r>
            <a:r>
              <a:rPr lang="it-IT" sz="1800" b="1" i="0" dirty="0">
                <a:solidFill>
                  <a:srgbClr val="FF0000"/>
                </a:solidFill>
                <a:effectLst/>
                <a:latin typeface="Californian FB" panose="0207040306080B030204" pitchFamily="18" charset="0"/>
              </a:rPr>
              <a:t>la sezione precedente</a:t>
            </a:r>
            <a:r>
              <a:rPr lang="it-IT" sz="1800" b="1" i="0" dirty="0">
                <a:solidFill>
                  <a:schemeClr val="accent1">
                    <a:lumMod val="75000"/>
                  </a:schemeClr>
                </a:solidFill>
                <a:effectLst/>
                <a:latin typeface="Californian FB" panose="0207040306080B030204" pitchFamily="18" charset="0"/>
              </a:rPr>
              <a:t>, il modello di PEI prevede per la sezione n. 7 un unico campo aperto non strutturato, da compilare con flessibilità, e completato dallo spazio per eventuali revisioni e da quello per la verifica conclusiva degli esiti.</a:t>
            </a:r>
            <a:endParaRPr lang="it-IT" sz="1800" b="1" i="0" dirty="0">
              <a:solidFill>
                <a:schemeClr val="accent1">
                  <a:lumMod val="75000"/>
                </a:schemeClr>
              </a:solidFill>
              <a:effectLst/>
              <a:latin typeface="Californian FB" panose="0207040306080B030204" pitchFamily="18" charset="0"/>
            </a:endParaRPr>
          </a:p>
        </p:txBody>
      </p:sp>
      <p:sp>
        <p:nvSpPr>
          <p:cNvPr id="7" name="Ovale 6"/>
          <p:cNvSpPr/>
          <p:nvPr/>
        </p:nvSpPr>
        <p:spPr>
          <a:xfrm>
            <a:off x="11430611" y="1353191"/>
            <a:ext cx="1522778" cy="147732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ESEMPIO</a:t>
            </a:r>
            <a:endParaRPr lang="it-IT" b="1" dirty="0">
              <a:solidFill>
                <a:schemeClr val="tx1"/>
              </a:solidFill>
            </a:endParaRPr>
          </a:p>
        </p:txBody>
      </p:sp>
      <p:sp>
        <p:nvSpPr>
          <p:cNvPr id="3" name="Segnaposto piè di pagina 2"/>
          <p:cNvSpPr>
            <a:spLocks noGrp="1"/>
          </p:cNvSpPr>
          <p:nvPr>
            <p:ph type="ftr" sz="quarter" idx="5"/>
          </p:nvPr>
        </p:nvSpPr>
        <p:spPr>
          <a:xfrm>
            <a:off x="1" y="6491796"/>
            <a:ext cx="1046922" cy="365125"/>
          </a:xfrm>
        </p:spPr>
        <p:txBody>
          <a:bodyPr/>
          <a:lstStyle/>
          <a:p>
            <a:r>
              <a:rPr lang="it-IT" dirty="0">
                <a:solidFill>
                  <a:schemeClr val="tx1"/>
                </a:solidFill>
              </a:rPr>
              <a:t>Roberta Tardi</a:t>
            </a:r>
            <a:endParaRPr lang="it-IT" dirty="0">
              <a:solidFill>
                <a:schemeClr val="tx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75861" y="2064029"/>
            <a:ext cx="10508974" cy="3170099"/>
          </a:xfrm>
          <a:prstGeom prst="rect">
            <a:avLst/>
          </a:prstGeom>
          <a:solidFill>
            <a:schemeClr val="bg2">
              <a:lumMod val="20000"/>
              <a:lumOff val="80000"/>
            </a:schemeClr>
          </a:solidFill>
        </p:spPr>
        <p:txBody>
          <a:bodyPr wrap="square">
            <a:spAutoFit/>
          </a:bodyPr>
          <a:lstStyle/>
          <a:p>
            <a:pPr algn="just"/>
            <a:r>
              <a:rPr lang="it-IT" sz="2000" b="0" i="0" dirty="0">
                <a:solidFill>
                  <a:schemeClr val="tx2"/>
                </a:solidFill>
                <a:effectLst/>
                <a:latin typeface="Californian FB" panose="0207040306080B030204" pitchFamily="18" charset="0"/>
              </a:rPr>
              <a:t>Nella sezione</a:t>
            </a:r>
            <a:r>
              <a:rPr lang="it-IT" sz="2000" dirty="0">
                <a:solidFill>
                  <a:schemeClr val="tx2"/>
                </a:solidFill>
                <a:latin typeface="Californian FB" panose="0207040306080B030204" pitchFamily="18" charset="0"/>
              </a:rPr>
              <a:t> 7</a:t>
            </a:r>
            <a:r>
              <a:rPr lang="it-IT" sz="2000" b="0" i="0" dirty="0">
                <a:solidFill>
                  <a:schemeClr val="tx2"/>
                </a:solidFill>
                <a:effectLst/>
                <a:latin typeface="Californian FB" panose="0207040306080B030204" pitchFamily="18" charset="0"/>
              </a:rPr>
              <a:t> vanno riportate le azioni progettate e da porre in essere al fine di rimuovere le barriere del contesto o almeno di ridurne gli effetti negativi, attraverso l’impiego di apposite strategie organizzative o supporti compensativi</a:t>
            </a:r>
            <a:r>
              <a:rPr lang="it-IT" sz="2000" dirty="0">
                <a:solidFill>
                  <a:schemeClr val="tx2"/>
                </a:solidFill>
                <a:latin typeface="Californian FB" panose="0207040306080B030204" pitchFamily="18" charset="0"/>
              </a:rPr>
              <a:t>.</a:t>
            </a:r>
            <a:r>
              <a:rPr lang="it-IT" sz="2000" b="0" i="0" dirty="0">
                <a:solidFill>
                  <a:schemeClr val="tx2"/>
                </a:solidFill>
                <a:effectLst/>
                <a:latin typeface="Californian FB" panose="0207040306080B030204" pitchFamily="18" charset="0"/>
              </a:rPr>
              <a:t> </a:t>
            </a:r>
            <a:r>
              <a:rPr lang="it-IT" sz="2000" dirty="0">
                <a:solidFill>
                  <a:schemeClr val="tx2"/>
                </a:solidFill>
                <a:latin typeface="Californian FB" panose="0207040306080B030204" pitchFamily="18" charset="0"/>
              </a:rPr>
              <a:t>V</a:t>
            </a:r>
            <a:r>
              <a:rPr lang="it-IT" sz="2000" b="0" i="0" dirty="0">
                <a:solidFill>
                  <a:schemeClr val="tx2"/>
                </a:solidFill>
                <a:effectLst/>
                <a:latin typeface="Californian FB" panose="0207040306080B030204" pitchFamily="18" charset="0"/>
              </a:rPr>
              <a:t>anno riportati anche i facilitatori da valorizzare per favorire il successo del progetto di inclusione.</a:t>
            </a:r>
            <a:endParaRPr lang="it-IT" sz="2000" b="0" i="0" dirty="0">
              <a:solidFill>
                <a:schemeClr val="tx2"/>
              </a:solidFill>
              <a:effectLst/>
              <a:latin typeface="Californian FB" panose="0207040306080B030204" pitchFamily="18" charset="0"/>
            </a:endParaRPr>
          </a:p>
          <a:p>
            <a:pPr algn="just"/>
            <a:r>
              <a:rPr lang="it-IT" sz="2000" b="0" i="0" dirty="0">
                <a:solidFill>
                  <a:schemeClr val="tx2"/>
                </a:solidFill>
                <a:effectLst/>
                <a:latin typeface="Californian FB" panose="0207040306080B030204" pitchFamily="18" charset="0"/>
              </a:rPr>
              <a:t>Nelle Linee Guida, si sottolinea che gli interventi da porre in essere e riportare nella sezione devono essere considerati realizzabili e riguardano sia i fattori di contesto individuali che quelli universali, in modo che gli stessi interventi vadano oltre le esigenze dell’alunno con disabilità, essendo la classe un unico ambiente di apprendimento. </a:t>
            </a:r>
            <a:endParaRPr lang="it-IT" sz="2000" b="0" i="0" dirty="0">
              <a:solidFill>
                <a:schemeClr val="tx2"/>
              </a:solidFill>
              <a:effectLst/>
              <a:latin typeface="Californian FB" panose="0207040306080B030204" pitchFamily="18" charset="0"/>
            </a:endParaRPr>
          </a:p>
          <a:p>
            <a:pPr algn="just"/>
            <a:r>
              <a:rPr lang="it-IT" sz="2000" b="0" i="0" dirty="0">
                <a:solidFill>
                  <a:schemeClr val="tx2"/>
                </a:solidFill>
                <a:effectLst/>
                <a:latin typeface="Californian FB" panose="0207040306080B030204" pitchFamily="18" charset="0"/>
              </a:rPr>
              <a:t>Nella sezione, come detto all’inizio, è possibile riportare eventuali modifiche, a seguito di una verifica intermedia del PEI.</a:t>
            </a:r>
            <a:endParaRPr lang="it-IT" sz="2000" b="0" i="0" dirty="0">
              <a:solidFill>
                <a:schemeClr val="tx2"/>
              </a:solidFill>
              <a:effectLst/>
              <a:latin typeface="Californian FB" panose="0207040306080B030204" pitchFamily="18" charset="0"/>
            </a:endParaRPr>
          </a:p>
        </p:txBody>
      </p:sp>
      <p:sp>
        <p:nvSpPr>
          <p:cNvPr id="7" name="CasellaDiTesto 6"/>
          <p:cNvSpPr txBox="1"/>
          <p:nvPr/>
        </p:nvSpPr>
        <p:spPr>
          <a:xfrm>
            <a:off x="675861" y="203060"/>
            <a:ext cx="10840277" cy="954107"/>
          </a:xfrm>
          <a:prstGeom prst="rect">
            <a:avLst/>
          </a:prstGeom>
          <a:solidFill>
            <a:schemeClr val="accent2">
              <a:lumMod val="40000"/>
              <a:lumOff val="60000"/>
            </a:schemeClr>
          </a:solidFill>
        </p:spPr>
        <p:txBody>
          <a:bodyPr wrap="square">
            <a:spAutoFit/>
          </a:bodyPr>
          <a:lstStyle/>
          <a:p>
            <a:pPr algn="ctr"/>
            <a:r>
              <a:rPr lang="it-IT" sz="2800" b="1" i="0" dirty="0">
                <a:solidFill>
                  <a:srgbClr val="FF0000"/>
                </a:solidFill>
                <a:effectLst/>
                <a:latin typeface="Californian FB" panose="0207040306080B030204" pitchFamily="18" charset="0"/>
              </a:rPr>
              <a:t>Sezione 7 </a:t>
            </a:r>
            <a:r>
              <a:rPr lang="it-IT" sz="2800" b="1" i="0" dirty="0">
                <a:solidFill>
                  <a:schemeClr val="tx2"/>
                </a:solidFill>
                <a:effectLst/>
                <a:latin typeface="Californian FB" panose="0207040306080B030204" pitchFamily="18" charset="0"/>
              </a:rPr>
              <a:t>Interventi sul contesto per realizzare un ambiente di apprendimento inclusivo </a:t>
            </a:r>
            <a:endParaRPr lang="it-IT" sz="2800" b="1" i="0" dirty="0">
              <a:solidFill>
                <a:schemeClr val="tx2"/>
              </a:solidFill>
              <a:effectLst/>
              <a:latin typeface="Californian FB" panose="0207040306080B030204" pitchFamily="18" charset="0"/>
            </a:endParaRPr>
          </a:p>
        </p:txBody>
      </p:sp>
      <p:sp>
        <p:nvSpPr>
          <p:cNvPr id="2" name="Segnaposto piè di pagina 1"/>
          <p:cNvSpPr>
            <a:spLocks noGrp="1"/>
          </p:cNvSpPr>
          <p:nvPr>
            <p:ph type="ftr" sz="quarter" idx="5"/>
          </p:nvPr>
        </p:nvSpPr>
        <p:spPr>
          <a:xfrm>
            <a:off x="0" y="6472377"/>
            <a:ext cx="822261" cy="365125"/>
          </a:xfrm>
        </p:spPr>
        <p:txBody>
          <a:bodyPr/>
          <a:lstStyle/>
          <a:p>
            <a:r>
              <a:rPr lang="it-IT" dirty="0">
                <a:solidFill>
                  <a:schemeClr val="tx1"/>
                </a:solidFill>
              </a:rPr>
              <a:t>Roberta Tardi</a:t>
            </a:r>
            <a:endParaRPr lang="it-IT" dirty="0">
              <a:solidFill>
                <a:schemeClr val="tx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69166" y="1127884"/>
            <a:ext cx="8282607" cy="25032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1"/>
          <p:cNvSpPr>
            <a:spLocks noChangeArrowheads="1"/>
          </p:cNvSpPr>
          <p:nvPr/>
        </p:nvSpPr>
        <p:spPr bwMode="auto">
          <a:xfrm>
            <a:off x="989991" y="339711"/>
            <a:ext cx="10323444" cy="523220"/>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rgbClr val="212529"/>
                </a:solidFill>
                <a:effectLst/>
                <a:latin typeface="Californian FB" panose="0207040306080B030204" pitchFamily="18" charset="0"/>
              </a:rPr>
              <a:t> </a:t>
            </a:r>
            <a:r>
              <a:rPr lang="it-IT" altLang="it-IT" sz="2800" b="1" dirty="0">
                <a:solidFill>
                  <a:srgbClr val="FF0000"/>
                </a:solidFill>
                <a:latin typeface="Californian FB" panose="0207040306080B030204" pitchFamily="18" charset="0"/>
              </a:rPr>
              <a:t>S</a:t>
            </a:r>
            <a:r>
              <a:rPr kumimoji="0" lang="it-IT" altLang="it-IT" sz="2800" b="1" i="0" u="none" strike="noStrike" cap="none" normalizeH="0" baseline="0" dirty="0">
                <a:ln>
                  <a:noFill/>
                </a:ln>
                <a:solidFill>
                  <a:srgbClr val="FF0000"/>
                </a:solidFill>
                <a:effectLst/>
                <a:latin typeface="Californian FB" panose="0207040306080B030204" pitchFamily="18" charset="0"/>
              </a:rPr>
              <a:t>ezione 8.1  </a:t>
            </a:r>
            <a:r>
              <a:rPr lang="it-IT" altLang="it-IT" sz="2800" b="1" dirty="0">
                <a:solidFill>
                  <a:schemeClr val="tx2"/>
                </a:solidFill>
                <a:latin typeface="Californian FB" panose="0207040306080B030204" pitchFamily="18" charset="0"/>
              </a:rPr>
              <a:t>Interventi sul percorso curriculare</a:t>
            </a:r>
            <a:endParaRPr kumimoji="0" lang="it-IT" altLang="it-IT" sz="2800" b="1" i="0" u="none" strike="noStrike" cap="none" normalizeH="0" baseline="0" dirty="0">
              <a:ln>
                <a:noFill/>
              </a:ln>
              <a:solidFill>
                <a:schemeClr val="tx2"/>
              </a:solidFill>
              <a:effectLst/>
              <a:latin typeface="Californian FB" panose="0207040306080B030204" pitchFamily="18" charset="0"/>
            </a:endParaRPr>
          </a:p>
        </p:txBody>
      </p:sp>
      <p:sp>
        <p:nvSpPr>
          <p:cNvPr id="7" name="Segnaposto contenuto 2"/>
          <p:cNvSpPr txBox="1"/>
          <p:nvPr/>
        </p:nvSpPr>
        <p:spPr>
          <a:xfrm>
            <a:off x="969487" y="4098680"/>
            <a:ext cx="10364452" cy="1873603"/>
          </a:xfrm>
          <a:prstGeom prst="rect">
            <a:avLst/>
          </a:prstGeom>
          <a:solidFill>
            <a:schemeClr val="bg2">
              <a:lumMod val="60000"/>
              <a:lumOff val="40000"/>
            </a:schemeClr>
          </a:solidFill>
        </p:spPr>
        <p:txBody>
          <a:bodyPr>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r>
              <a:rPr lang="it-IT" sz="1900" b="1" dirty="0">
                <a:solidFill>
                  <a:schemeClr val="tx2"/>
                </a:solidFill>
                <a:latin typeface="Californian FB" panose="0207040306080B030204" pitchFamily="18" charset="0"/>
              </a:rPr>
              <a:t>In questo campo della sezione n. 8 si indicano gli interventi attivati per tutte le discipline, nonché le strategie e gli strumenti per supportare gli apprendimenti, creando una </a:t>
            </a:r>
            <a:r>
              <a:rPr lang="it-IT" sz="1900" b="1" dirty="0" err="1">
                <a:solidFill>
                  <a:schemeClr val="tx2"/>
                </a:solidFill>
                <a:latin typeface="Californian FB" panose="0207040306080B030204" pitchFamily="18" charset="0"/>
              </a:rPr>
              <a:t>circolarita’</a:t>
            </a:r>
            <a:r>
              <a:rPr lang="it-IT" sz="1900" b="1" dirty="0">
                <a:solidFill>
                  <a:schemeClr val="tx2"/>
                </a:solidFill>
                <a:latin typeface="Californian FB" panose="0207040306080B030204" pitchFamily="18" charset="0"/>
              </a:rPr>
              <a:t>  rispetto agli interventi educativi definiti nella sezione 4 ( Osservazioni) e agli interventi sul contesto descritti nella sezione 7 ( Interventi sul contesto).</a:t>
            </a:r>
            <a:endParaRPr lang="it-IT" sz="1900" b="1" dirty="0">
              <a:solidFill>
                <a:schemeClr val="tx2"/>
              </a:solidFill>
              <a:latin typeface="Californian FB" panose="0207040306080B030204" pitchFamily="18" charset="0"/>
            </a:endParaRPr>
          </a:p>
          <a:p>
            <a:pPr marL="0" indent="0">
              <a:buFont typeface="Arial" panose="020B0604020202020204" pitchFamily="34" charset="0"/>
              <a:buNone/>
            </a:pPr>
            <a:endParaRPr lang="it-IT" dirty="0"/>
          </a:p>
        </p:txBody>
      </p:sp>
      <p:sp>
        <p:nvSpPr>
          <p:cNvPr id="2" name="Segnaposto piè di pagina 1"/>
          <p:cNvSpPr>
            <a:spLocks noGrp="1"/>
          </p:cNvSpPr>
          <p:nvPr>
            <p:ph type="ftr" sz="quarter" idx="11"/>
          </p:nvPr>
        </p:nvSpPr>
        <p:spPr>
          <a:xfrm>
            <a:off x="-43678" y="6405986"/>
            <a:ext cx="1013166" cy="365125"/>
          </a:xfrm>
        </p:spPr>
        <p:txBody>
          <a:bodyPr/>
          <a:lstStyle/>
          <a:p>
            <a:r>
              <a:rPr lang="en-US" dirty="0"/>
              <a:t>Roberta Tardi</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84528" y="1577009"/>
            <a:ext cx="10364452" cy="4196491"/>
          </a:xfrm>
          <a:solidFill>
            <a:schemeClr val="bg2">
              <a:lumMod val="60000"/>
              <a:lumOff val="40000"/>
            </a:schemeClr>
          </a:solidFill>
        </p:spPr>
        <p:txBody>
          <a:bodyPr>
            <a:normAutofit fontScale="85000" lnSpcReduction="20000"/>
          </a:bodyPr>
          <a:lstStyle/>
          <a:p>
            <a:pPr algn="just">
              <a:buFont typeface="Arial" panose="020B0604020202020204" pitchFamily="34" charset="0"/>
              <a:buChar char="•"/>
            </a:pPr>
            <a:r>
              <a:rPr lang="it-IT" b="1" i="0" dirty="0">
                <a:solidFill>
                  <a:schemeClr val="tx2"/>
                </a:solidFill>
                <a:effectLst/>
                <a:latin typeface="Californian FB" panose="0207040306080B030204" pitchFamily="18" charset="0"/>
              </a:rPr>
              <a:t>In questa sezione sono definiti gli interventi previsti per personalizzare la programmazione didattica, ridefinendo il curricolo di istituto in relazione alle esigenze dell’alunno. </a:t>
            </a:r>
            <a:endParaRPr lang="it-IT" b="1" dirty="0">
              <a:solidFill>
                <a:schemeClr val="tx2"/>
              </a:solidFill>
              <a:latin typeface="Californian FB" panose="0207040306080B030204" pitchFamily="18" charset="0"/>
            </a:endParaRPr>
          </a:p>
          <a:p>
            <a:pPr algn="just">
              <a:buFont typeface="Arial" panose="020B0604020202020204" pitchFamily="34" charset="0"/>
              <a:buChar char="•"/>
            </a:pPr>
            <a:r>
              <a:rPr lang="it-IT" b="1" i="0" dirty="0">
                <a:solidFill>
                  <a:schemeClr val="tx2"/>
                </a:solidFill>
                <a:effectLst/>
                <a:latin typeface="Californian FB" panose="0207040306080B030204" pitchFamily="18" charset="0"/>
              </a:rPr>
              <a:t> </a:t>
            </a:r>
            <a:r>
              <a:rPr lang="it-IT" b="1" dirty="0">
                <a:solidFill>
                  <a:schemeClr val="tx2"/>
                </a:solidFill>
                <a:latin typeface="Californian FB" panose="0207040306080B030204" pitchFamily="18" charset="0"/>
              </a:rPr>
              <a:t>E’ </a:t>
            </a:r>
            <a:r>
              <a:rPr lang="it-IT" b="1" i="0" dirty="0">
                <a:solidFill>
                  <a:schemeClr val="tx2"/>
                </a:solidFill>
                <a:effectLst/>
                <a:latin typeface="Californian FB" panose="0207040306080B030204" pitchFamily="18" charset="0"/>
              </a:rPr>
              <a:t>necessario prendere in considerazione le varie componenti del processo: contenuti, metodi, attori, tempi, luoghi, modalità e criteri di verifica e valutazione.</a:t>
            </a:r>
            <a:endParaRPr lang="it-IT" b="1" i="0" dirty="0">
              <a:solidFill>
                <a:schemeClr val="tx2"/>
              </a:solidFill>
              <a:effectLst/>
              <a:latin typeface="Californian FB" panose="0207040306080B030204" pitchFamily="18" charset="0"/>
            </a:endParaRPr>
          </a:p>
          <a:p>
            <a:pPr algn="just">
              <a:buFont typeface="Arial" panose="020B0604020202020204" pitchFamily="34" charset="0"/>
              <a:buChar char="•"/>
            </a:pPr>
            <a:r>
              <a:rPr lang="it-IT" b="1" i="0" dirty="0">
                <a:solidFill>
                  <a:schemeClr val="tx2"/>
                </a:solidFill>
                <a:effectLst/>
                <a:latin typeface="Californian FB" panose="0207040306080B030204" pitchFamily="18" charset="0"/>
              </a:rPr>
              <a:t>Nelle Linee Guida si sottolinea che la verifica conclusiva è volta principalmente alla valutazione dell’efficacia degli interventi e non solo al raggiungimento degli obiettivi previsti. Tale distinzione tra valutazione dell’efficacia degli interventi e valutazione del conseguimento degli obiettivi da parte dell’alunno è importante per la valutazione degli apprendimenti.</a:t>
            </a:r>
            <a:endParaRPr lang="it-IT" b="1" i="0" dirty="0">
              <a:solidFill>
                <a:schemeClr val="tx2"/>
              </a:solidFill>
              <a:effectLst/>
              <a:latin typeface="Californian FB" panose="0207040306080B030204" pitchFamily="18" charset="0"/>
            </a:endParaRPr>
          </a:p>
          <a:p>
            <a:pPr algn="just">
              <a:buFont typeface="Arial" panose="020B0604020202020204" pitchFamily="34" charset="0"/>
              <a:buChar char="•"/>
            </a:pPr>
            <a:r>
              <a:rPr lang="it-IT" b="1" i="0" dirty="0">
                <a:solidFill>
                  <a:schemeClr val="tx2"/>
                </a:solidFill>
                <a:effectLst/>
                <a:latin typeface="Californian FB" panose="0207040306080B030204" pitchFamily="18" charset="0"/>
              </a:rPr>
              <a:t>La sezione presenta i campi </a:t>
            </a:r>
            <a:r>
              <a:rPr lang="it-IT" b="1" i="1" dirty="0">
                <a:solidFill>
                  <a:schemeClr val="tx2"/>
                </a:solidFill>
                <a:effectLst/>
                <a:latin typeface="Californian FB" panose="0207040306080B030204" pitchFamily="18" charset="0"/>
              </a:rPr>
              <a:t>Revisione</a:t>
            </a:r>
            <a:r>
              <a:rPr lang="it-IT" b="1" i="0" dirty="0">
                <a:solidFill>
                  <a:schemeClr val="tx2"/>
                </a:solidFill>
                <a:effectLst/>
                <a:latin typeface="Californian FB" panose="0207040306080B030204" pitchFamily="18" charset="0"/>
              </a:rPr>
              <a:t>, che permettono di segnalare eventuali modifiche in base a un monitoraggio in itinere (verifiche intermedie), e</a:t>
            </a:r>
            <a:r>
              <a:rPr lang="it-IT" b="1" i="1" dirty="0">
                <a:solidFill>
                  <a:schemeClr val="tx2"/>
                </a:solidFill>
                <a:effectLst/>
                <a:latin typeface="Californian FB" panose="0207040306080B030204" pitchFamily="18" charset="0"/>
              </a:rPr>
              <a:t> Verifica conclusiva degli esiti</a:t>
            </a:r>
            <a:r>
              <a:rPr lang="it-IT" b="1" i="0" dirty="0">
                <a:solidFill>
                  <a:schemeClr val="tx2"/>
                </a:solidFill>
                <a:effectLst/>
                <a:latin typeface="Californian FB" panose="0207040306080B030204" pitchFamily="18" charset="0"/>
              </a:rPr>
              <a:t> </a:t>
            </a:r>
            <a:endParaRPr lang="it-IT" b="1" i="0" dirty="0">
              <a:solidFill>
                <a:schemeClr val="tx2"/>
              </a:solidFill>
              <a:effectLst/>
              <a:latin typeface="Californian FB" panose="0207040306080B030204" pitchFamily="18" charset="0"/>
            </a:endParaRPr>
          </a:p>
          <a:p>
            <a:endParaRPr lang="it-IT" dirty="0"/>
          </a:p>
        </p:txBody>
      </p:sp>
      <p:sp>
        <p:nvSpPr>
          <p:cNvPr id="8" name="Rectangle 21"/>
          <p:cNvSpPr>
            <a:spLocks noChangeArrowheads="1"/>
          </p:cNvSpPr>
          <p:nvPr/>
        </p:nvSpPr>
        <p:spPr bwMode="auto">
          <a:xfrm>
            <a:off x="989991" y="201212"/>
            <a:ext cx="10323444" cy="800219"/>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rgbClr val="212529"/>
                </a:solidFill>
                <a:effectLst/>
                <a:latin typeface="Californian FB" panose="0207040306080B030204" pitchFamily="18" charset="0"/>
              </a:rPr>
              <a:t> </a:t>
            </a:r>
            <a:endParaRPr kumimoji="0" lang="it-IT" altLang="it-IT" b="0" i="0" u="none" strike="noStrike" cap="none" normalizeH="0" baseline="0" dirty="0">
              <a:ln>
                <a:noFill/>
              </a:ln>
              <a:solidFill>
                <a:srgbClr val="212529"/>
              </a:solidFill>
              <a:effectLst/>
              <a:latin typeface="Californian FB" panose="0207040306080B030204" pitchFamily="18" charset="0"/>
            </a:endParaRPr>
          </a:p>
          <a:p>
            <a:pPr lvl="0" algn="ctr" defTabSz="914400"/>
            <a:r>
              <a:rPr lang="it-IT" altLang="it-IT" sz="2800" b="1" dirty="0">
                <a:solidFill>
                  <a:srgbClr val="FF0000"/>
                </a:solidFill>
                <a:latin typeface="Californian FB" panose="0207040306080B030204" pitchFamily="18" charset="0"/>
              </a:rPr>
              <a:t>S</a:t>
            </a:r>
            <a:r>
              <a:rPr kumimoji="0" lang="it-IT" altLang="it-IT" sz="2800" b="1" i="0" u="none" strike="noStrike" cap="none" normalizeH="0" baseline="0" dirty="0">
                <a:ln>
                  <a:noFill/>
                </a:ln>
                <a:solidFill>
                  <a:srgbClr val="FF0000"/>
                </a:solidFill>
                <a:effectLst/>
                <a:latin typeface="Californian FB" panose="0207040306080B030204" pitchFamily="18" charset="0"/>
              </a:rPr>
              <a:t>ezione 8 </a:t>
            </a:r>
            <a:r>
              <a:rPr lang="it-IT" altLang="it-IT" sz="2800" b="1" dirty="0">
                <a:solidFill>
                  <a:schemeClr val="tx2"/>
                </a:solidFill>
                <a:latin typeface="Californian FB" panose="0207040306080B030204" pitchFamily="18" charset="0"/>
              </a:rPr>
              <a:t>Interventi sul percorso curriculare</a:t>
            </a:r>
            <a:endParaRPr kumimoji="0" lang="it-IT" altLang="it-IT" sz="2800" b="1" i="0" u="none" strike="noStrike" cap="none" normalizeH="0" baseline="0" dirty="0">
              <a:ln>
                <a:noFill/>
              </a:ln>
              <a:solidFill>
                <a:schemeClr val="tx2"/>
              </a:solidFill>
              <a:effectLst/>
              <a:latin typeface="Californian FB" panose="0207040306080B030204" pitchFamily="18" charset="0"/>
            </a:endParaRPr>
          </a:p>
        </p:txBody>
      </p:sp>
      <p:sp>
        <p:nvSpPr>
          <p:cNvPr id="2" name="Segnaposto piè di pagina 1"/>
          <p:cNvSpPr>
            <a:spLocks noGrp="1"/>
          </p:cNvSpPr>
          <p:nvPr>
            <p:ph type="ftr" sz="quarter" idx="11"/>
          </p:nvPr>
        </p:nvSpPr>
        <p:spPr>
          <a:xfrm>
            <a:off x="0" y="6487578"/>
            <a:ext cx="989991" cy="365125"/>
          </a:xfrm>
        </p:spPr>
        <p:txBody>
          <a:bodyPr/>
          <a:lstStyle/>
          <a:p>
            <a:r>
              <a:rPr lang="en-US"/>
              <a:t>Roberta Tardi</a:t>
            </a:r>
            <a:endParaRPr lang="en-US" dirty="0"/>
          </a:p>
        </p:txBody>
      </p:sp>
      <p:pic>
        <p:nvPicPr>
          <p:cNvPr id="13314" name="Picture 2" descr="Chi ha inventato il puzzle? - Focus.i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72625" y="201212"/>
            <a:ext cx="2619375" cy="7719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736034" y="910648"/>
            <a:ext cx="8123583" cy="4247317"/>
          </a:xfrm>
          <a:prstGeom prst="rect">
            <a:avLst/>
          </a:prstGeom>
          <a:solidFill>
            <a:schemeClr val="bg1"/>
          </a:solidFill>
        </p:spPr>
        <p:txBody>
          <a:bodyPr wrap="square">
            <a:spAutoFit/>
          </a:bodyPr>
          <a:lstStyle/>
          <a:p>
            <a:pPr algn="l"/>
            <a:r>
              <a:rPr lang="it-IT" b="1" i="0" u="none" strike="noStrike" baseline="0" dirty="0">
                <a:solidFill>
                  <a:srgbClr val="000000"/>
                </a:solidFill>
                <a:latin typeface="Tahoma-Bold"/>
              </a:rPr>
              <a:t>8. 1 Modalità di sostegno didattico e ulteriori interventi di inclusione</a:t>
            </a:r>
            <a:endParaRPr lang="it-IT" b="1" i="0" u="none" strike="noStrike" baseline="0" dirty="0">
              <a:solidFill>
                <a:srgbClr val="000000"/>
              </a:solidFill>
              <a:latin typeface="Tahoma-Bold"/>
            </a:endParaRPr>
          </a:p>
          <a:p>
            <a:pPr algn="l"/>
            <a:endParaRPr lang="it-IT" sz="1400" b="1" i="0" u="none" strike="noStrike" baseline="0" dirty="0">
              <a:solidFill>
                <a:srgbClr val="000000"/>
              </a:solidFill>
              <a:latin typeface="Tahoma-Bold"/>
            </a:endParaRPr>
          </a:p>
          <a:p>
            <a:pPr algn="just"/>
            <a:r>
              <a:rPr lang="it-IT" sz="1400" b="0" i="0" u="none" strike="noStrike" baseline="0" dirty="0">
                <a:solidFill>
                  <a:srgbClr val="00579B"/>
                </a:solidFill>
                <a:latin typeface="Calibri" panose="020F0502020204030204" pitchFamily="34" charset="0"/>
              </a:rPr>
              <a:t>Gli insegnanti operano affinché lo studente sia messo in condizione di seguire la stessa programmazione di classe attraverso un atteggiamento di sensibile attenzione alle specifiche difficoltà, per stimolare l’autostima ed evitare frustrazioni, attraverso l’attivazione di particolari accorgimenti:</a:t>
            </a:r>
            <a:endParaRPr lang="it-IT" sz="1400" b="0" i="0" u="none" strike="noStrike" baseline="0" dirty="0">
              <a:solidFill>
                <a:srgbClr val="00579B"/>
              </a:solidFill>
              <a:latin typeface="Calibri" panose="020F0502020204030204" pitchFamily="34" charset="0"/>
            </a:endParaRPr>
          </a:p>
          <a:p>
            <a:pPr algn="just"/>
            <a:r>
              <a:rPr lang="it-IT" sz="1400" b="0" i="0" u="none" strike="noStrike" baseline="0" dirty="0">
                <a:solidFill>
                  <a:srgbClr val="283584"/>
                </a:solidFill>
                <a:latin typeface="Calibri" panose="020F0502020204030204" pitchFamily="34" charset="0"/>
              </a:rPr>
              <a:t>• </a:t>
            </a:r>
            <a:r>
              <a:rPr lang="it-IT" sz="1400" b="0" i="0" u="none" strike="noStrike" baseline="0" dirty="0">
                <a:solidFill>
                  <a:srgbClr val="00579B"/>
                </a:solidFill>
                <a:latin typeface="Calibri" panose="020F0502020204030204" pitchFamily="34" charset="0"/>
              </a:rPr>
              <a:t>creare un clima di apprendimento sereno;</a:t>
            </a:r>
            <a:endParaRPr lang="it-IT" sz="1400" b="0" i="0" u="none" strike="noStrike" baseline="0" dirty="0">
              <a:solidFill>
                <a:srgbClr val="00579B"/>
              </a:solidFill>
              <a:latin typeface="Calibri" panose="020F0502020204030204" pitchFamily="34" charset="0"/>
            </a:endParaRPr>
          </a:p>
          <a:p>
            <a:pPr algn="just"/>
            <a:r>
              <a:rPr lang="it-IT" sz="1400" b="0" i="0" u="none" strike="noStrike" baseline="0" dirty="0">
                <a:solidFill>
                  <a:srgbClr val="283584"/>
                </a:solidFill>
                <a:latin typeface="Calibri" panose="020F0502020204030204" pitchFamily="34" charset="0"/>
              </a:rPr>
              <a:t>• </a:t>
            </a:r>
            <a:r>
              <a:rPr lang="it-IT" sz="1400" b="0" i="0" u="none" strike="noStrike" baseline="0" dirty="0">
                <a:solidFill>
                  <a:srgbClr val="00579B"/>
                </a:solidFill>
                <a:latin typeface="Calibri" panose="020F0502020204030204" pitchFamily="34" charset="0"/>
              </a:rPr>
              <a:t>promuovere processi meta-cognitivi per sollecitare nello studente l’autocontrollo e l’autovalutazione dei propri processi di apprendimento;</a:t>
            </a:r>
            <a:endParaRPr lang="it-IT" sz="1400" b="0" i="0" u="none" strike="noStrike" baseline="0" dirty="0">
              <a:solidFill>
                <a:srgbClr val="00579B"/>
              </a:solidFill>
              <a:latin typeface="Calibri" panose="020F0502020204030204" pitchFamily="34" charset="0"/>
            </a:endParaRPr>
          </a:p>
          <a:p>
            <a:pPr algn="just"/>
            <a:r>
              <a:rPr lang="it-IT" sz="1400" b="0" i="0" u="none" strike="noStrike" baseline="0" dirty="0">
                <a:solidFill>
                  <a:srgbClr val="283584"/>
                </a:solidFill>
                <a:latin typeface="Calibri" panose="020F0502020204030204" pitchFamily="34" charset="0"/>
              </a:rPr>
              <a:t>• </a:t>
            </a:r>
            <a:r>
              <a:rPr lang="it-IT" sz="1400" b="0" i="0" u="none" strike="noStrike" baseline="0" dirty="0">
                <a:solidFill>
                  <a:srgbClr val="00579B"/>
                </a:solidFill>
                <a:latin typeface="Calibri" panose="020F0502020204030204" pitchFamily="34" charset="0"/>
              </a:rPr>
              <a:t>valorizzare e utilizzare, nella didattica, linguaggi comunicativi altri dal codice scritto (linguaggio iconografico, parlato) utilizzando mediatori quali immagini, disegni e sintesi orali;</a:t>
            </a:r>
            <a:endParaRPr lang="it-IT" sz="1400" b="0" i="0" u="none" strike="noStrike" baseline="0" dirty="0">
              <a:solidFill>
                <a:srgbClr val="00579B"/>
              </a:solidFill>
              <a:latin typeface="Calibri" panose="020F0502020204030204" pitchFamily="34" charset="0"/>
            </a:endParaRPr>
          </a:p>
          <a:p>
            <a:pPr algn="just"/>
            <a:r>
              <a:rPr lang="it-IT" sz="1400" b="0" i="0" u="none" strike="noStrike" baseline="0" dirty="0">
                <a:solidFill>
                  <a:srgbClr val="283584"/>
                </a:solidFill>
                <a:latin typeface="Calibri" panose="020F0502020204030204" pitchFamily="34" charset="0"/>
              </a:rPr>
              <a:t>• </a:t>
            </a:r>
            <a:r>
              <a:rPr lang="it-IT" sz="1400" b="0" i="0" u="none" strike="noStrike" baseline="0" dirty="0">
                <a:solidFill>
                  <a:srgbClr val="00579B"/>
                </a:solidFill>
                <a:latin typeface="Calibri" panose="020F0502020204030204" pitchFamily="34" charset="0"/>
              </a:rPr>
              <a:t>promuovere inferenze, integrazioni e collegamenti tra le conoscenze e le discipline;</a:t>
            </a:r>
            <a:endParaRPr lang="it-IT" sz="1400" b="0" i="0" u="none" strike="noStrike" baseline="0" dirty="0">
              <a:solidFill>
                <a:srgbClr val="00579B"/>
              </a:solidFill>
              <a:latin typeface="Calibri" panose="020F0502020204030204" pitchFamily="34" charset="0"/>
            </a:endParaRPr>
          </a:p>
          <a:p>
            <a:pPr algn="just"/>
            <a:r>
              <a:rPr lang="it-IT" sz="1400" b="0" i="0" u="none" strike="noStrike" baseline="0" dirty="0">
                <a:solidFill>
                  <a:srgbClr val="283584"/>
                </a:solidFill>
                <a:latin typeface="Calibri" panose="020F0502020204030204" pitchFamily="34" charset="0"/>
              </a:rPr>
              <a:t>• </a:t>
            </a:r>
            <a:r>
              <a:rPr lang="it-IT" sz="1400" b="0" i="0" u="none" strike="noStrike" baseline="0" dirty="0">
                <a:solidFill>
                  <a:srgbClr val="00579B"/>
                </a:solidFill>
                <a:latin typeface="Calibri" panose="020F0502020204030204" pitchFamily="34" charset="0"/>
              </a:rPr>
              <a:t>prevedere momenti di affiancamento per un immediato intervento di supporto;</a:t>
            </a:r>
            <a:endParaRPr lang="it-IT" sz="1400" b="0" i="0" u="none" strike="noStrike" baseline="0" dirty="0">
              <a:solidFill>
                <a:srgbClr val="00579B"/>
              </a:solidFill>
              <a:latin typeface="Calibri" panose="020F0502020204030204" pitchFamily="34" charset="0"/>
            </a:endParaRPr>
          </a:p>
          <a:p>
            <a:pPr algn="just"/>
            <a:r>
              <a:rPr lang="it-IT" sz="1400" b="0" i="0" u="none" strike="noStrike" baseline="0" dirty="0">
                <a:solidFill>
                  <a:srgbClr val="283584"/>
                </a:solidFill>
                <a:latin typeface="Calibri" panose="020F0502020204030204" pitchFamily="34" charset="0"/>
              </a:rPr>
              <a:t>• </a:t>
            </a:r>
            <a:r>
              <a:rPr lang="it-IT" sz="1400" b="0" i="0" u="none" strike="noStrike" baseline="0" dirty="0">
                <a:solidFill>
                  <a:srgbClr val="00579B"/>
                </a:solidFill>
                <a:latin typeface="Calibri" panose="020F0502020204030204" pitchFamily="34" charset="0"/>
              </a:rPr>
              <a:t>dividere gli obiettivi di un compito in “sotto-obiettivi”;</a:t>
            </a:r>
            <a:endParaRPr lang="it-IT" sz="1400" b="0" i="0" u="none" strike="noStrike" baseline="0" dirty="0">
              <a:solidFill>
                <a:srgbClr val="00579B"/>
              </a:solidFill>
              <a:latin typeface="Calibri" panose="020F0502020204030204" pitchFamily="34" charset="0"/>
            </a:endParaRPr>
          </a:p>
          <a:p>
            <a:pPr algn="just"/>
            <a:r>
              <a:rPr lang="it-IT" sz="1400" b="0" i="0" u="none" strike="noStrike" baseline="0" dirty="0">
                <a:solidFill>
                  <a:srgbClr val="283584"/>
                </a:solidFill>
                <a:latin typeface="Calibri" panose="020F0502020204030204" pitchFamily="34" charset="0"/>
              </a:rPr>
              <a:t>• </a:t>
            </a:r>
            <a:r>
              <a:rPr lang="it-IT" sz="1400" b="0" i="0" u="none" strike="noStrike" baseline="0" dirty="0">
                <a:solidFill>
                  <a:srgbClr val="00579B"/>
                </a:solidFill>
                <a:latin typeface="Calibri" panose="020F0502020204030204" pitchFamily="34" charset="0"/>
              </a:rPr>
              <a:t>adeguare ed eventualmente dilatare i tempi dati a disposizione per la produzione scritta oppure intervenire sul numero dei quesiti, riducendoli;</a:t>
            </a:r>
            <a:endParaRPr lang="it-IT" sz="1400" b="0" i="0" u="none" strike="noStrike" baseline="0" dirty="0">
              <a:solidFill>
                <a:srgbClr val="00579B"/>
              </a:solidFill>
              <a:latin typeface="Calibri" panose="020F0502020204030204" pitchFamily="34" charset="0"/>
            </a:endParaRPr>
          </a:p>
          <a:p>
            <a:pPr algn="just"/>
            <a:r>
              <a:rPr lang="it-IT" sz="1400" b="0" i="0" u="none" strike="noStrike" baseline="0" dirty="0">
                <a:solidFill>
                  <a:srgbClr val="283584"/>
                </a:solidFill>
                <a:latin typeface="Calibri" panose="020F0502020204030204" pitchFamily="34" charset="0"/>
              </a:rPr>
              <a:t>• </a:t>
            </a:r>
            <a:r>
              <a:rPr lang="it-IT" sz="1400" b="0" i="0" u="none" strike="noStrike" baseline="0" dirty="0">
                <a:solidFill>
                  <a:srgbClr val="00579B"/>
                </a:solidFill>
                <a:latin typeface="Calibri" panose="020F0502020204030204" pitchFamily="34" charset="0"/>
              </a:rPr>
              <a:t>le verifiche scritte corrispondono a quelle della classe, le verifiche orali sono concordate con lo studente.</a:t>
            </a:r>
            <a:endParaRPr lang="it-IT" sz="1400" b="0" i="0" u="none" strike="noStrike" baseline="0" dirty="0">
              <a:solidFill>
                <a:srgbClr val="00579B"/>
              </a:solidFill>
              <a:latin typeface="Calibri" panose="020F0502020204030204" pitchFamily="34" charset="0"/>
            </a:endParaRPr>
          </a:p>
          <a:p>
            <a:pPr algn="just"/>
            <a:r>
              <a:rPr lang="it-IT" sz="1400" b="0" i="0" u="none" strike="noStrike" baseline="0" dirty="0">
                <a:solidFill>
                  <a:srgbClr val="00579B"/>
                </a:solidFill>
                <a:latin typeface="Calibri" panose="020F0502020204030204" pitchFamily="34" charset="0"/>
              </a:rPr>
              <a:t>Qualora se ne ravveda la necessità, durante il corso dell’anno scolastico, sono pensate e realizzate specifiche attività di recupero per garantire, nella maniera più omogenea possibile, il conseguimento di competenze, contenuti e abilità per ogni singola disciplina. Tali attività possono essere estese a tutta la classe.</a:t>
            </a:r>
            <a:endParaRPr lang="it-IT" sz="1400" dirty="0"/>
          </a:p>
        </p:txBody>
      </p:sp>
      <p:sp>
        <p:nvSpPr>
          <p:cNvPr id="6" name="Ovale 5"/>
          <p:cNvSpPr/>
          <p:nvPr/>
        </p:nvSpPr>
        <p:spPr>
          <a:xfrm>
            <a:off x="10601739" y="1855304"/>
            <a:ext cx="1587820" cy="139444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ESEMPIO</a:t>
            </a:r>
            <a:endParaRPr lang="it-IT" b="1" dirty="0">
              <a:solidFill>
                <a:schemeClr val="tx1"/>
              </a:solidFill>
            </a:endParaRPr>
          </a:p>
        </p:txBody>
      </p:sp>
      <p:sp>
        <p:nvSpPr>
          <p:cNvPr id="2" name="Segnaposto piè di pagina 1"/>
          <p:cNvSpPr>
            <a:spLocks noGrp="1"/>
          </p:cNvSpPr>
          <p:nvPr>
            <p:ph type="ftr" sz="quarter" idx="11"/>
          </p:nvPr>
        </p:nvSpPr>
        <p:spPr>
          <a:xfrm>
            <a:off x="0" y="6492875"/>
            <a:ext cx="993913" cy="365125"/>
          </a:xfrm>
        </p:spPr>
        <p:txBody>
          <a:bodyPr/>
          <a:lstStyle/>
          <a:p>
            <a:r>
              <a:rPr lang="en-US" dirty="0"/>
              <a:t>Roberta Tardi</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895635" y="2137922"/>
            <a:ext cx="10400729" cy="923330"/>
          </a:xfrm>
          <a:prstGeom prst="rect">
            <a:avLst/>
          </a:prstGeom>
          <a:solidFill>
            <a:schemeClr val="bg2">
              <a:lumMod val="60000"/>
              <a:lumOff val="4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it-IT" altLang="it-IT" b="1" i="0" u="none" strike="noStrike" cap="none" normalizeH="0" baseline="0" dirty="0">
                <a:ln>
                  <a:noFill/>
                </a:ln>
                <a:solidFill>
                  <a:schemeClr val="tx2"/>
                </a:solidFill>
                <a:effectLst/>
                <a:latin typeface="Californian FB" panose="0207040306080B030204" pitchFamily="18" charset="0"/>
              </a:rPr>
              <a:t>In questo campo si definiscono e si indicano le personalizzazioni delle modalità di verifica rispetto a quelle adotta</a:t>
            </a:r>
            <a:r>
              <a:rPr lang="it-IT" b="1" i="0" dirty="0">
                <a:solidFill>
                  <a:schemeClr val="tx2"/>
                </a:solidFill>
                <a:effectLst/>
                <a:latin typeface="Californian FB" panose="0207040306080B030204" pitchFamily="18" charset="0"/>
              </a:rPr>
              <a:t>te nella classe e utilizzate per tutte le discipline:</a:t>
            </a:r>
            <a:endParaRPr kumimoji="0" lang="it-IT" altLang="it-IT" b="1" i="0" u="none" strike="noStrike" cap="none" normalizeH="0" baseline="0" dirty="0">
              <a:ln>
                <a:noFill/>
              </a:ln>
              <a:solidFill>
                <a:schemeClr val="tx2"/>
              </a:solidFill>
              <a:effectLst/>
              <a:latin typeface="Californian FB" panose="0207040306080B0302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it-IT" altLang="it-IT" b="0" i="0" u="none" strike="noStrike" cap="none" normalizeH="0" baseline="0" dirty="0">
                <a:ln>
                  <a:noFill/>
                </a:ln>
                <a:solidFill>
                  <a:srgbClr val="212529"/>
                </a:solidFill>
                <a:effectLst/>
                <a:latin typeface="merriweather"/>
              </a:rPr>
              <a:t>                                   </a:t>
            </a:r>
            <a:endParaRPr kumimoji="0" lang="it-IT" altLang="it-IT" b="0" i="0" u="none" strike="noStrike" cap="none" normalizeH="0" baseline="0" dirty="0">
              <a:ln>
                <a:noFill/>
              </a:ln>
              <a:solidFill>
                <a:schemeClr val="tx1"/>
              </a:solidFill>
              <a:effectLst/>
              <a:latin typeface="Arial" panose="020B0604020202020204" pitchFamily="34" charset="0"/>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74010" y="3429001"/>
            <a:ext cx="7124700" cy="21899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1"/>
          <p:cNvSpPr>
            <a:spLocks noChangeArrowheads="1"/>
          </p:cNvSpPr>
          <p:nvPr/>
        </p:nvSpPr>
        <p:spPr bwMode="auto">
          <a:xfrm>
            <a:off x="989991" y="339711"/>
            <a:ext cx="10323444" cy="523220"/>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rgbClr val="212529"/>
                </a:solidFill>
                <a:effectLst/>
                <a:latin typeface="Californian FB" panose="0207040306080B030204" pitchFamily="18" charset="0"/>
              </a:rPr>
              <a:t> </a:t>
            </a:r>
            <a:r>
              <a:rPr lang="it-IT" altLang="it-IT" sz="2800" b="1" dirty="0">
                <a:solidFill>
                  <a:srgbClr val="FF0000"/>
                </a:solidFill>
                <a:latin typeface="Californian FB" panose="0207040306080B030204" pitchFamily="18" charset="0"/>
              </a:rPr>
              <a:t>S</a:t>
            </a:r>
            <a:r>
              <a:rPr kumimoji="0" lang="it-IT" altLang="it-IT" sz="2800" b="1" i="0" u="none" strike="noStrike" cap="none" normalizeH="0" baseline="0" dirty="0">
                <a:ln>
                  <a:noFill/>
                </a:ln>
                <a:solidFill>
                  <a:srgbClr val="FF0000"/>
                </a:solidFill>
                <a:effectLst/>
                <a:latin typeface="Californian FB" panose="0207040306080B030204" pitchFamily="18" charset="0"/>
              </a:rPr>
              <a:t>ezione 8.2 </a:t>
            </a:r>
            <a:r>
              <a:rPr kumimoji="0" lang="it-IT" altLang="it-IT" sz="2800" b="1" i="0" u="none" strike="noStrike" cap="none" normalizeH="0" baseline="0" dirty="0">
                <a:ln>
                  <a:noFill/>
                </a:ln>
                <a:solidFill>
                  <a:schemeClr val="tx2"/>
                </a:solidFill>
                <a:effectLst/>
                <a:latin typeface="Californian FB" panose="0207040306080B030204" pitchFamily="18" charset="0"/>
              </a:rPr>
              <a:t>Modalità di verifica</a:t>
            </a:r>
            <a:endParaRPr kumimoji="0" lang="it-IT" altLang="it-IT" sz="2800" b="1" i="0" u="none" strike="noStrike" cap="none" normalizeH="0" baseline="0" dirty="0">
              <a:ln>
                <a:noFill/>
              </a:ln>
              <a:solidFill>
                <a:schemeClr val="tx2"/>
              </a:solidFill>
              <a:effectLst/>
              <a:latin typeface="Californian FB" panose="0207040306080B030204" pitchFamily="18" charset="0"/>
            </a:endParaRPr>
          </a:p>
        </p:txBody>
      </p:sp>
      <p:sp>
        <p:nvSpPr>
          <p:cNvPr id="2" name="Segnaposto piè di pagina 1"/>
          <p:cNvSpPr>
            <a:spLocks noGrp="1"/>
          </p:cNvSpPr>
          <p:nvPr>
            <p:ph type="ftr" sz="quarter" idx="11"/>
          </p:nvPr>
        </p:nvSpPr>
        <p:spPr>
          <a:xfrm>
            <a:off x="0" y="6492875"/>
            <a:ext cx="967409" cy="365125"/>
          </a:xfrm>
        </p:spPr>
        <p:txBody>
          <a:bodyPr/>
          <a:lstStyle/>
          <a:p>
            <a:r>
              <a:rPr lang="en-US"/>
              <a:t>Roberta Tardi</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13774" y="2035788"/>
            <a:ext cx="10364452" cy="3424107"/>
          </a:xfrm>
          <a:solidFill>
            <a:schemeClr val="bg2">
              <a:lumMod val="20000"/>
              <a:lumOff val="80000"/>
            </a:schemeClr>
          </a:solidFill>
        </p:spPr>
        <p:txBody>
          <a:bodyPr>
            <a:normAutofit fontScale="92500" lnSpcReduction="20000"/>
          </a:bodyPr>
          <a:lstStyle/>
          <a:p>
            <a:pPr marL="0" indent="0" algn="l">
              <a:buNone/>
            </a:pPr>
            <a:r>
              <a:rPr lang="it-IT" b="1" i="0" dirty="0">
                <a:solidFill>
                  <a:schemeClr val="accent1"/>
                </a:solidFill>
                <a:effectLst/>
                <a:latin typeface="Californian FB" panose="0207040306080B030204" pitchFamily="18" charset="0"/>
              </a:rPr>
              <a:t>Riguardo alle modalità di verifica, nelle Linee Guida si sottolinea quanto segue:</a:t>
            </a:r>
            <a:endParaRPr lang="it-IT" b="1" i="0" dirty="0">
              <a:solidFill>
                <a:schemeClr val="accent1"/>
              </a:solidFill>
              <a:effectLst/>
              <a:latin typeface="Californian FB" panose="0207040306080B030204" pitchFamily="18" charset="0"/>
            </a:endParaRPr>
          </a:p>
          <a:p>
            <a:pPr algn="just">
              <a:buFont typeface="Arial" panose="020B0604020202020204" pitchFamily="34" charset="0"/>
              <a:buChar char="•"/>
            </a:pPr>
            <a:r>
              <a:rPr lang="it-IT" b="1" i="0" dirty="0">
                <a:solidFill>
                  <a:schemeClr val="accent1"/>
                </a:solidFill>
                <a:effectLst/>
                <a:latin typeface="Californian FB" panose="0207040306080B030204" pitchFamily="18" charset="0"/>
              </a:rPr>
              <a:t>esse devono fondarsi su un criterio di equità, in modo che la valutazione globale degli apprendimenti disciplinari non sia compromessa da eventuali barriere legate a metodi e strumenti inadeguati.</a:t>
            </a:r>
            <a:endParaRPr lang="it-IT" b="1" i="0" dirty="0">
              <a:solidFill>
                <a:schemeClr val="accent1"/>
              </a:solidFill>
              <a:effectLst/>
              <a:latin typeface="Californian FB" panose="0207040306080B030204" pitchFamily="18" charset="0"/>
            </a:endParaRPr>
          </a:p>
          <a:p>
            <a:pPr algn="just">
              <a:buFont typeface="Arial" panose="020B0604020202020204" pitchFamily="34" charset="0"/>
              <a:buChar char="•"/>
            </a:pPr>
            <a:r>
              <a:rPr lang="it-IT" b="1" i="0" dirty="0">
                <a:solidFill>
                  <a:schemeClr val="accent1"/>
                </a:solidFill>
                <a:effectLst/>
                <a:latin typeface="Californian FB" panose="0207040306080B030204" pitchFamily="18" charset="0"/>
              </a:rPr>
              <a:t>gli interventi di personalizzazione, in riferimento all’attribuzione di voti numerici, non devono penalizzare o discriminare lo studente, se l’esito atteso è stato raggiunto o se la prova risulta equipollente a quella della classe.</a:t>
            </a:r>
            <a:endParaRPr lang="it-IT" b="1" i="0" dirty="0">
              <a:solidFill>
                <a:schemeClr val="accent1"/>
              </a:solidFill>
              <a:effectLst/>
              <a:latin typeface="Californian FB" panose="0207040306080B030204" pitchFamily="18" charset="0"/>
            </a:endParaRPr>
          </a:p>
          <a:p>
            <a:endParaRPr lang="it-IT" dirty="0"/>
          </a:p>
        </p:txBody>
      </p:sp>
      <p:sp>
        <p:nvSpPr>
          <p:cNvPr id="7" name="Rectangle 21"/>
          <p:cNvSpPr>
            <a:spLocks noChangeArrowheads="1"/>
          </p:cNvSpPr>
          <p:nvPr/>
        </p:nvSpPr>
        <p:spPr bwMode="auto">
          <a:xfrm>
            <a:off x="989991" y="-14231"/>
            <a:ext cx="10323444" cy="1231106"/>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rgbClr val="212529"/>
                </a:solidFill>
                <a:effectLst/>
                <a:latin typeface="Californian FB" panose="0207040306080B030204" pitchFamily="18" charset="0"/>
              </a:rPr>
              <a:t> </a:t>
            </a:r>
            <a:endParaRPr kumimoji="0" lang="it-IT" altLang="it-IT" b="0" i="0" u="none" strike="noStrike" cap="none" normalizeH="0" baseline="0" dirty="0">
              <a:ln>
                <a:noFill/>
              </a:ln>
              <a:solidFill>
                <a:srgbClr val="212529"/>
              </a:solidFill>
              <a:effectLst/>
              <a:latin typeface="Californian FB" panose="0207040306080B030204" pitchFamily="18" charset="0"/>
            </a:endParaRPr>
          </a:p>
          <a:p>
            <a:pPr lvl="0" algn="ctr" defTabSz="914400"/>
            <a:r>
              <a:rPr lang="it-IT" altLang="it-IT" sz="2800" b="1" dirty="0">
                <a:solidFill>
                  <a:srgbClr val="FF0000"/>
                </a:solidFill>
                <a:latin typeface="Californian FB" panose="0207040306080B030204" pitchFamily="18" charset="0"/>
              </a:rPr>
              <a:t>S</a:t>
            </a:r>
            <a:r>
              <a:rPr kumimoji="0" lang="it-IT" altLang="it-IT" sz="2800" b="1" i="0" u="none" strike="noStrike" cap="none" normalizeH="0" baseline="0" dirty="0">
                <a:ln>
                  <a:noFill/>
                </a:ln>
                <a:solidFill>
                  <a:srgbClr val="FF0000"/>
                </a:solidFill>
                <a:effectLst/>
                <a:latin typeface="Californian FB" panose="0207040306080B030204" pitchFamily="18" charset="0"/>
              </a:rPr>
              <a:t>ezione 8.2     </a:t>
            </a:r>
            <a:r>
              <a:rPr kumimoji="0" lang="it-IT" altLang="it-IT" sz="2800" b="1" i="0" u="none" strike="noStrike" cap="none" normalizeH="0" baseline="0" dirty="0">
                <a:ln>
                  <a:noFill/>
                </a:ln>
                <a:solidFill>
                  <a:schemeClr val="tx2"/>
                </a:solidFill>
                <a:effectLst/>
                <a:latin typeface="Californian FB" panose="0207040306080B030204" pitchFamily="18" charset="0"/>
              </a:rPr>
              <a:t>Modalità di verifica</a:t>
            </a:r>
            <a:endParaRPr kumimoji="0" lang="it-IT" altLang="it-IT" sz="2800" b="1" i="0" u="none" strike="noStrike" cap="none" normalizeH="0" baseline="0" dirty="0">
              <a:ln>
                <a:noFill/>
              </a:ln>
              <a:solidFill>
                <a:schemeClr val="tx2"/>
              </a:solidFill>
              <a:effectLst/>
              <a:latin typeface="Californian FB" panose="0207040306080B030204" pitchFamily="18" charset="0"/>
            </a:endParaRPr>
          </a:p>
          <a:p>
            <a:pPr lvl="0" algn="ctr" defTabSz="914400"/>
            <a:endParaRPr kumimoji="0" lang="it-IT" altLang="it-IT" sz="2800" b="1" i="0" u="none" strike="noStrike" cap="none" normalizeH="0" baseline="0" dirty="0">
              <a:ln>
                <a:noFill/>
              </a:ln>
              <a:solidFill>
                <a:schemeClr val="tx2"/>
              </a:solidFill>
              <a:effectLst/>
              <a:latin typeface="Californian FB" panose="0207040306080B030204" pitchFamily="18" charset="0"/>
            </a:endParaRPr>
          </a:p>
        </p:txBody>
      </p:sp>
      <p:sp>
        <p:nvSpPr>
          <p:cNvPr id="2" name="Segnaposto piè di pagina 1"/>
          <p:cNvSpPr>
            <a:spLocks noGrp="1"/>
          </p:cNvSpPr>
          <p:nvPr>
            <p:ph type="ftr" sz="quarter" idx="11"/>
          </p:nvPr>
        </p:nvSpPr>
        <p:spPr>
          <a:xfrm>
            <a:off x="0" y="6492875"/>
            <a:ext cx="989991" cy="365125"/>
          </a:xfrm>
        </p:spPr>
        <p:txBody>
          <a:bodyPr/>
          <a:lstStyle/>
          <a:p>
            <a:r>
              <a:rPr lang="en-US"/>
              <a:t>Roberta Tardi</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8"/>
          <p:cNvSpPr>
            <a:spLocks noGrp="1"/>
          </p:cNvSpPr>
          <p:nvPr>
            <p:ph sz="quarter" idx="14"/>
          </p:nvPr>
        </p:nvSpPr>
        <p:spPr>
          <a:xfrm>
            <a:off x="913196" y="1378849"/>
            <a:ext cx="9465666" cy="4770783"/>
          </a:xfrm>
          <a:solidFill>
            <a:schemeClr val="bg2">
              <a:lumMod val="20000"/>
              <a:lumOff val="80000"/>
            </a:schemeClr>
          </a:solidFill>
        </p:spPr>
        <p:txBody>
          <a:bodyPr>
            <a:noAutofit/>
          </a:bodyPr>
          <a:lstStyle/>
          <a:p>
            <a:pPr algn="just"/>
            <a:r>
              <a:rPr lang="it-IT" sz="1600" b="0" i="0" cap="none" dirty="0">
                <a:solidFill>
                  <a:schemeClr val="accent1">
                    <a:lumMod val="75000"/>
                  </a:schemeClr>
                </a:solidFill>
                <a:effectLst/>
                <a:latin typeface="Californian FB" panose="0207040306080B030204" pitchFamily="18" charset="0"/>
              </a:rPr>
              <a:t>Dal punto di vista formativo, ciò che interessa non sono gli aspetti della patologia che comportano mancati funzionamenti, ma al contrario quello che funziona e che pertanto possiamo sviluppare e potenziare.</a:t>
            </a:r>
            <a:endParaRPr lang="it-IT" sz="1600" b="0" i="0" cap="none" dirty="0">
              <a:solidFill>
                <a:schemeClr val="accent1">
                  <a:lumMod val="75000"/>
                </a:schemeClr>
              </a:solidFill>
              <a:effectLst/>
              <a:latin typeface="Californian FB" panose="0207040306080B030204" pitchFamily="18" charset="0"/>
            </a:endParaRPr>
          </a:p>
          <a:p>
            <a:pPr algn="just"/>
            <a:r>
              <a:rPr lang="it-IT" sz="1600" b="0" i="0" cap="none" dirty="0" err="1">
                <a:solidFill>
                  <a:schemeClr val="accent1">
                    <a:lumMod val="75000"/>
                  </a:schemeClr>
                </a:solidFill>
                <a:effectLst/>
                <a:latin typeface="Californian FB" panose="0207040306080B030204" pitchFamily="18" charset="0"/>
              </a:rPr>
              <a:t>Icf-cy</a:t>
            </a:r>
            <a:r>
              <a:rPr lang="it-IT" sz="1600" b="0" i="0" cap="none" dirty="0">
                <a:solidFill>
                  <a:schemeClr val="accent1">
                    <a:lumMod val="75000"/>
                  </a:schemeClr>
                </a:solidFill>
                <a:effectLst/>
                <a:latin typeface="Californian FB" panose="0207040306080B030204" pitchFamily="18" charset="0"/>
              </a:rPr>
              <a:t> è </a:t>
            </a:r>
            <a:r>
              <a:rPr lang="it-IT" sz="1600" b="0" i="0" cap="none" dirty="0" err="1">
                <a:solidFill>
                  <a:schemeClr val="accent1">
                    <a:lumMod val="75000"/>
                  </a:schemeClr>
                </a:solidFill>
                <a:effectLst/>
                <a:latin typeface="Californian FB" panose="0207040306080B030204" pitchFamily="18" charset="0"/>
              </a:rPr>
              <a:t>transprofessionale</a:t>
            </a:r>
            <a:r>
              <a:rPr lang="it-IT" sz="1600" b="0" i="0" cap="none" dirty="0">
                <a:solidFill>
                  <a:schemeClr val="accent1">
                    <a:lumMod val="75000"/>
                  </a:schemeClr>
                </a:solidFill>
                <a:effectLst/>
                <a:latin typeface="Californian FB" panose="0207040306080B030204" pitchFamily="18" charset="0"/>
              </a:rPr>
              <a:t> e transculturale, e questa è la sua forza</a:t>
            </a:r>
            <a:r>
              <a:rPr lang="it-IT" sz="1600" cap="none" dirty="0">
                <a:solidFill>
                  <a:schemeClr val="accent1">
                    <a:lumMod val="75000"/>
                  </a:schemeClr>
                </a:solidFill>
                <a:latin typeface="Californian FB" panose="0207040306080B030204" pitchFamily="18" charset="0"/>
              </a:rPr>
              <a:t>, r</a:t>
            </a:r>
            <a:r>
              <a:rPr lang="it-IT" sz="1600" b="0" i="0" cap="none" dirty="0">
                <a:solidFill>
                  <a:schemeClr val="accent1">
                    <a:lumMod val="75000"/>
                  </a:schemeClr>
                </a:solidFill>
                <a:effectLst/>
                <a:latin typeface="Californian FB" panose="0207040306080B030204" pitchFamily="18" charset="0"/>
              </a:rPr>
              <a:t>accogliendo da varie fonti, formali e informali, le varie valutazioni fatte con i rispettivi strumenti o modalità e trasformate nel linguaggio dei qualificatori.</a:t>
            </a:r>
            <a:endParaRPr lang="it-IT" sz="1600" b="0" i="0" cap="none" dirty="0">
              <a:solidFill>
                <a:schemeClr val="accent1">
                  <a:lumMod val="75000"/>
                </a:schemeClr>
              </a:solidFill>
              <a:effectLst/>
              <a:latin typeface="Californian FB" panose="0207040306080B030204" pitchFamily="18" charset="0"/>
            </a:endParaRPr>
          </a:p>
          <a:p>
            <a:pPr algn="just"/>
            <a:r>
              <a:rPr lang="it-IT" sz="1600" b="0" i="0" cap="none" dirty="0" err="1">
                <a:solidFill>
                  <a:schemeClr val="accent1">
                    <a:lumMod val="75000"/>
                  </a:schemeClr>
                </a:solidFill>
                <a:effectLst/>
                <a:latin typeface="Californian FB" panose="0207040306080B030204" pitchFamily="18" charset="0"/>
              </a:rPr>
              <a:t>Icf-cy</a:t>
            </a:r>
            <a:r>
              <a:rPr lang="it-IT" sz="1600" b="0" i="0" cap="none" dirty="0">
                <a:solidFill>
                  <a:schemeClr val="accent1">
                    <a:lumMod val="75000"/>
                  </a:schemeClr>
                </a:solidFill>
                <a:effectLst/>
                <a:latin typeface="Californian FB" panose="0207040306080B030204" pitchFamily="18" charset="0"/>
              </a:rPr>
              <a:t> può aiutarci nel compiere una descrizione accurata della situazione dell’alunno, evidenziando capacità e performance nei vari domini e voci. </a:t>
            </a:r>
            <a:endParaRPr lang="it-IT" sz="1600" cap="none" dirty="0">
              <a:solidFill>
                <a:schemeClr val="accent1">
                  <a:lumMod val="75000"/>
                </a:schemeClr>
              </a:solidFill>
              <a:latin typeface="Californian FB" panose="0207040306080B030204" pitchFamily="18" charset="0"/>
            </a:endParaRPr>
          </a:p>
          <a:p>
            <a:pPr algn="just"/>
            <a:r>
              <a:rPr lang="it-IT" sz="1600" cap="none" dirty="0">
                <a:solidFill>
                  <a:schemeClr val="accent1">
                    <a:lumMod val="75000"/>
                  </a:schemeClr>
                </a:solidFill>
                <a:latin typeface="Californian FB" panose="0207040306080B030204" pitchFamily="18" charset="0"/>
              </a:rPr>
              <a:t>L</a:t>
            </a:r>
            <a:r>
              <a:rPr lang="it-IT" sz="1600" b="0" i="0" cap="none" dirty="0">
                <a:solidFill>
                  <a:schemeClr val="accent1">
                    <a:lumMod val="75000"/>
                  </a:schemeClr>
                </a:solidFill>
                <a:effectLst/>
                <a:latin typeface="Californian FB" panose="0207040306080B030204" pitchFamily="18" charset="0"/>
              </a:rPr>
              <a:t>e descrizioni risultano  comprensibili a tutti, dato che il linguaggio è internazionale e condiviso.</a:t>
            </a:r>
            <a:endParaRPr lang="it-IT" sz="1600" b="0" i="0" cap="none" dirty="0">
              <a:solidFill>
                <a:schemeClr val="accent1">
                  <a:lumMod val="75000"/>
                </a:schemeClr>
              </a:solidFill>
              <a:effectLst/>
              <a:latin typeface="Californian FB" panose="0207040306080B030204" pitchFamily="18" charset="0"/>
            </a:endParaRPr>
          </a:p>
          <a:p>
            <a:pPr algn="just"/>
            <a:r>
              <a:rPr lang="it-IT" sz="1600" cap="none" dirty="0">
                <a:solidFill>
                  <a:schemeClr val="accent1">
                    <a:lumMod val="75000"/>
                  </a:schemeClr>
                </a:solidFill>
                <a:latin typeface="Californian FB" panose="0207040306080B030204" pitchFamily="18" charset="0"/>
              </a:rPr>
              <a:t> </a:t>
            </a:r>
            <a:r>
              <a:rPr lang="it-IT" sz="1600" cap="none" dirty="0" err="1">
                <a:solidFill>
                  <a:schemeClr val="accent1">
                    <a:lumMod val="75000"/>
                  </a:schemeClr>
                </a:solidFill>
                <a:latin typeface="Californian FB" panose="0207040306080B030204" pitchFamily="18" charset="0"/>
              </a:rPr>
              <a:t>Icf-cy</a:t>
            </a:r>
            <a:r>
              <a:rPr lang="it-IT" sz="1600" cap="none" dirty="0">
                <a:solidFill>
                  <a:schemeClr val="accent1">
                    <a:lumMod val="75000"/>
                  </a:schemeClr>
                </a:solidFill>
                <a:latin typeface="Californian FB" panose="0207040306080B030204" pitchFamily="18" charset="0"/>
              </a:rPr>
              <a:t> non valuta né classifica. </a:t>
            </a:r>
            <a:r>
              <a:rPr lang="it-IT" sz="1600" cap="none" dirty="0" err="1">
                <a:solidFill>
                  <a:schemeClr val="accent1">
                    <a:lumMod val="75000"/>
                  </a:schemeClr>
                </a:solidFill>
                <a:latin typeface="Californian FB" panose="0207040306080B030204" pitchFamily="18" charset="0"/>
              </a:rPr>
              <a:t>Icf-cy</a:t>
            </a:r>
            <a:r>
              <a:rPr lang="it-IT" sz="1600" cap="none" dirty="0">
                <a:solidFill>
                  <a:schemeClr val="accent1">
                    <a:lumMod val="75000"/>
                  </a:schemeClr>
                </a:solidFill>
                <a:latin typeface="Californian FB" panose="0207040306080B030204" pitchFamily="18" charset="0"/>
              </a:rPr>
              <a:t> non ha tabelle di «normalità» per valutare l’alunno, la responsabilità dell’osservazione e della valutazione è in capo alla professionalità dell’operatore.</a:t>
            </a:r>
            <a:endParaRPr lang="it-IT" sz="1600" cap="none" dirty="0">
              <a:solidFill>
                <a:schemeClr val="accent1">
                  <a:lumMod val="75000"/>
                </a:schemeClr>
              </a:solidFill>
              <a:latin typeface="Californian FB" panose="0207040306080B030204" pitchFamily="18" charset="0"/>
            </a:endParaRPr>
          </a:p>
          <a:p>
            <a:pPr algn="just"/>
            <a:r>
              <a:rPr lang="it-IT" sz="1600" cap="none" dirty="0">
                <a:solidFill>
                  <a:schemeClr val="accent1">
                    <a:lumMod val="75000"/>
                  </a:schemeClr>
                </a:solidFill>
                <a:latin typeface="Californian FB" panose="0207040306080B030204" pitchFamily="18" charset="0"/>
              </a:rPr>
              <a:t>Descrivere non è sufficiente, dobbiamo «comprendere» il funzionamento di un alunno nelle diverse situazioni e comprendere significa mettere in relazione le varie valutazioni attraverso una sintassi costituita dall’idea di persona che fonda </a:t>
            </a:r>
            <a:r>
              <a:rPr lang="it-IT" sz="1600" cap="none" dirty="0" err="1">
                <a:solidFill>
                  <a:srgbClr val="FF0000"/>
                </a:solidFill>
                <a:latin typeface="Californian FB" panose="0207040306080B030204" pitchFamily="18" charset="0"/>
              </a:rPr>
              <a:t>Icf</a:t>
            </a:r>
            <a:r>
              <a:rPr lang="it-IT" sz="1600" cap="none" dirty="0">
                <a:solidFill>
                  <a:srgbClr val="FF0000"/>
                </a:solidFill>
                <a:latin typeface="Californian FB" panose="0207040306080B030204" pitchFamily="18" charset="0"/>
              </a:rPr>
              <a:t> come antropologia </a:t>
            </a:r>
            <a:r>
              <a:rPr lang="it-IT" sz="1600" cap="none" dirty="0" err="1">
                <a:solidFill>
                  <a:srgbClr val="FF0000"/>
                </a:solidFill>
                <a:latin typeface="Californian FB" panose="0207040306080B030204" pitchFamily="18" charset="0"/>
              </a:rPr>
              <a:t>bio</a:t>
            </a:r>
            <a:r>
              <a:rPr lang="it-IT" sz="1600" cap="none" dirty="0">
                <a:solidFill>
                  <a:srgbClr val="FF0000"/>
                </a:solidFill>
                <a:latin typeface="Californian FB" panose="0207040306080B030204" pitchFamily="18" charset="0"/>
              </a:rPr>
              <a:t>-psico-sociale</a:t>
            </a:r>
            <a:r>
              <a:rPr lang="it-IT" sz="1600" cap="none" dirty="0">
                <a:solidFill>
                  <a:schemeClr val="accent1">
                    <a:lumMod val="75000"/>
                  </a:schemeClr>
                </a:solidFill>
                <a:latin typeface="Californian FB" panose="0207040306080B030204" pitchFamily="18" charset="0"/>
              </a:rPr>
              <a:t>.</a:t>
            </a:r>
            <a:endParaRPr lang="it-IT" sz="1600" cap="none" dirty="0">
              <a:solidFill>
                <a:schemeClr val="accent1">
                  <a:lumMod val="75000"/>
                </a:schemeClr>
              </a:solidFill>
              <a:latin typeface="Californian FB" panose="0207040306080B030204" pitchFamily="18" charset="0"/>
            </a:endParaRPr>
          </a:p>
        </p:txBody>
      </p:sp>
      <p:sp>
        <p:nvSpPr>
          <p:cNvPr id="6" name="CasellaDiTesto 5"/>
          <p:cNvSpPr txBox="1"/>
          <p:nvPr/>
        </p:nvSpPr>
        <p:spPr>
          <a:xfrm>
            <a:off x="913196" y="549964"/>
            <a:ext cx="9581321" cy="677108"/>
          </a:xfrm>
          <a:prstGeom prst="rect">
            <a:avLst/>
          </a:prstGeom>
          <a:solidFill>
            <a:schemeClr val="accent2">
              <a:lumMod val="40000"/>
              <a:lumOff val="60000"/>
            </a:schemeClr>
          </a:solidFill>
        </p:spPr>
        <p:txBody>
          <a:bodyPr wrap="square">
            <a:spAutoFit/>
          </a:bodyPr>
          <a:lstStyle/>
          <a:p>
            <a:pPr algn="l"/>
            <a:r>
              <a:rPr lang="it-IT" sz="2000" b="1" i="0" dirty="0">
                <a:solidFill>
                  <a:schemeClr val="accent1">
                    <a:lumMod val="75000"/>
                  </a:schemeClr>
                </a:solidFill>
                <a:effectLst/>
                <a:latin typeface="Californian FB" panose="0207040306080B030204" pitchFamily="18" charset="0"/>
              </a:rPr>
              <a:t>Quale può essere il ruolo di ICF-CY nel definire un buon Profilo di funzionamento?</a:t>
            </a:r>
            <a:endParaRPr lang="it-IT" sz="2000" b="1" i="0" dirty="0">
              <a:solidFill>
                <a:schemeClr val="accent1">
                  <a:lumMod val="75000"/>
                </a:schemeClr>
              </a:solidFill>
              <a:effectLst/>
              <a:latin typeface="Californian FB" panose="0207040306080B030204" pitchFamily="18" charset="0"/>
            </a:endParaRPr>
          </a:p>
          <a:p>
            <a:pPr algn="l"/>
            <a:endParaRPr lang="it-IT" b="0" i="0" dirty="0">
              <a:solidFill>
                <a:schemeClr val="accent1">
                  <a:lumMod val="75000"/>
                </a:schemeClr>
              </a:solidFill>
              <a:effectLst/>
              <a:latin typeface="freighttext_probook"/>
            </a:endParaRPr>
          </a:p>
        </p:txBody>
      </p:sp>
      <p:sp>
        <p:nvSpPr>
          <p:cNvPr id="2" name="Segnaposto piè di pagina 1"/>
          <p:cNvSpPr>
            <a:spLocks noGrp="1"/>
          </p:cNvSpPr>
          <p:nvPr>
            <p:ph type="ftr" sz="quarter" idx="11"/>
          </p:nvPr>
        </p:nvSpPr>
        <p:spPr>
          <a:xfrm>
            <a:off x="0" y="6492875"/>
            <a:ext cx="6672887" cy="365125"/>
          </a:xfrm>
        </p:spPr>
        <p:txBody>
          <a:bodyPr/>
          <a:lstStyle/>
          <a:p>
            <a:r>
              <a:rPr lang="en-US"/>
              <a:t>Roberta Tardi</a:t>
            </a:r>
            <a:endParaRPr lang="en-US" dirty="0"/>
          </a:p>
        </p:txBody>
      </p:sp>
      <p:pic>
        <p:nvPicPr>
          <p:cNvPr id="2050" name="Picture 2" descr="Puzzle personalizzato | Foto Puzzle | Cheerz x Ravensburg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378862" y="2885660"/>
            <a:ext cx="1406802" cy="14068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093843" y="795130"/>
            <a:ext cx="7540487" cy="4801314"/>
          </a:xfrm>
          <a:prstGeom prst="rect">
            <a:avLst/>
          </a:prstGeom>
          <a:solidFill>
            <a:schemeClr val="bg1"/>
          </a:solidFill>
        </p:spPr>
        <p:txBody>
          <a:bodyPr wrap="square">
            <a:spAutoFit/>
          </a:bodyPr>
          <a:lstStyle/>
          <a:p>
            <a:pPr algn="l"/>
            <a:r>
              <a:rPr lang="it-IT" b="1" i="0" u="none" strike="noStrike" baseline="0" dirty="0">
                <a:solidFill>
                  <a:srgbClr val="000000"/>
                </a:solidFill>
                <a:latin typeface="Tahoma-Bold"/>
              </a:rPr>
              <a:t>8. 2 Modalità di verifica</a:t>
            </a:r>
            <a:endParaRPr lang="it-IT" b="1" i="0" u="none" strike="noStrike" baseline="0" dirty="0">
              <a:solidFill>
                <a:srgbClr val="000000"/>
              </a:solidFill>
              <a:latin typeface="Tahoma-Bold"/>
            </a:endParaRPr>
          </a:p>
          <a:p>
            <a:pPr algn="just"/>
            <a:r>
              <a:rPr lang="it-IT" sz="1200" b="1" i="0" u="none" strike="noStrike" baseline="0" dirty="0">
                <a:solidFill>
                  <a:srgbClr val="00579B"/>
                </a:solidFill>
                <a:latin typeface="Calibri-Bold"/>
              </a:rPr>
              <a:t>Le tipologie delle verifiche </a:t>
            </a:r>
            <a:r>
              <a:rPr lang="it-IT" sz="1200" b="0" i="0" u="none" strike="noStrike" baseline="0" dirty="0">
                <a:solidFill>
                  <a:srgbClr val="00579B"/>
                </a:solidFill>
                <a:latin typeface="Calibri" panose="020F0502020204030204" pitchFamily="34" charset="0"/>
              </a:rPr>
              <a:t>somministrate sono riconducibili a queste modalità:</a:t>
            </a:r>
            <a:endParaRPr lang="it-IT" sz="1200" b="0" i="0" u="none" strike="noStrike" baseline="0" dirty="0">
              <a:solidFill>
                <a:srgbClr val="00579B"/>
              </a:solidFill>
              <a:latin typeface="Calibri" panose="020F0502020204030204" pitchFamily="34" charset="0"/>
            </a:endParaRPr>
          </a:p>
          <a:p>
            <a:pPr algn="just"/>
            <a:r>
              <a:rPr lang="it-IT" sz="1200" b="0" i="0" u="none" strike="noStrike" baseline="0" dirty="0">
                <a:solidFill>
                  <a:srgbClr val="283584"/>
                </a:solidFill>
                <a:latin typeface="Calibri" panose="020F0502020204030204" pitchFamily="34" charset="0"/>
              </a:rPr>
              <a:t>• </a:t>
            </a:r>
            <a:r>
              <a:rPr lang="it-IT" sz="1200" b="0" i="0" u="none" strike="noStrike" baseline="0" dirty="0">
                <a:solidFill>
                  <a:srgbClr val="00579B"/>
                </a:solidFill>
                <a:latin typeface="Calibri" panose="020F0502020204030204" pitchFamily="34" charset="0"/>
              </a:rPr>
              <a:t>prove scritte libere, semi-strutturate, strutturate;</a:t>
            </a:r>
            <a:endParaRPr lang="it-IT" sz="1200" b="0" i="0" u="none" strike="noStrike" baseline="0" dirty="0">
              <a:solidFill>
                <a:srgbClr val="00579B"/>
              </a:solidFill>
              <a:latin typeface="Calibri" panose="020F0502020204030204" pitchFamily="34" charset="0"/>
            </a:endParaRPr>
          </a:p>
          <a:p>
            <a:pPr algn="just"/>
            <a:r>
              <a:rPr lang="it-IT" sz="1200" b="0" i="0" u="none" strike="noStrike" baseline="0" dirty="0">
                <a:solidFill>
                  <a:srgbClr val="283584"/>
                </a:solidFill>
                <a:latin typeface="Calibri" panose="020F0502020204030204" pitchFamily="34" charset="0"/>
              </a:rPr>
              <a:t>• </a:t>
            </a:r>
            <a:r>
              <a:rPr lang="it-IT" sz="1200" b="0" i="0" u="none" strike="noStrike" baseline="0" dirty="0">
                <a:solidFill>
                  <a:srgbClr val="00579B"/>
                </a:solidFill>
                <a:latin typeface="Calibri" panose="020F0502020204030204" pitchFamily="34" charset="0"/>
              </a:rPr>
              <a:t>trattazione sintetica e/o relazione su argomenti;</a:t>
            </a:r>
            <a:endParaRPr lang="it-IT" sz="1200" b="0" i="0" u="none" strike="noStrike" baseline="0" dirty="0">
              <a:solidFill>
                <a:srgbClr val="00579B"/>
              </a:solidFill>
              <a:latin typeface="Calibri" panose="020F0502020204030204" pitchFamily="34" charset="0"/>
            </a:endParaRPr>
          </a:p>
          <a:p>
            <a:pPr algn="just"/>
            <a:r>
              <a:rPr lang="it-IT" sz="1200" b="0" i="0" u="none" strike="noStrike" baseline="0" dirty="0">
                <a:solidFill>
                  <a:srgbClr val="283584"/>
                </a:solidFill>
                <a:latin typeface="Calibri" panose="020F0502020204030204" pitchFamily="34" charset="0"/>
              </a:rPr>
              <a:t>• </a:t>
            </a:r>
            <a:r>
              <a:rPr lang="it-IT" sz="1200" b="0" i="0" u="none" strike="noStrike" baseline="0" dirty="0">
                <a:solidFill>
                  <a:srgbClr val="00579B"/>
                </a:solidFill>
                <a:latin typeface="Calibri" panose="020F0502020204030204" pitchFamily="34" charset="0"/>
              </a:rPr>
              <a:t>prove orali;</a:t>
            </a:r>
            <a:endParaRPr lang="it-IT" sz="1200" b="0" i="0" u="none" strike="noStrike" baseline="0" dirty="0">
              <a:solidFill>
                <a:srgbClr val="00579B"/>
              </a:solidFill>
              <a:latin typeface="Calibri" panose="020F0502020204030204" pitchFamily="34" charset="0"/>
            </a:endParaRPr>
          </a:p>
          <a:p>
            <a:pPr algn="just"/>
            <a:r>
              <a:rPr lang="it-IT" sz="1200" b="0" i="0" u="none" strike="noStrike" baseline="0" dirty="0">
                <a:solidFill>
                  <a:srgbClr val="283584"/>
                </a:solidFill>
                <a:latin typeface="Calibri" panose="020F0502020204030204" pitchFamily="34" charset="0"/>
              </a:rPr>
              <a:t>• </a:t>
            </a:r>
            <a:r>
              <a:rPr lang="it-IT" sz="1200" b="0" i="0" u="none" strike="noStrike" baseline="0" dirty="0">
                <a:solidFill>
                  <a:srgbClr val="00579B"/>
                </a:solidFill>
                <a:latin typeface="Calibri" panose="020F0502020204030204" pitchFamily="34" charset="0"/>
              </a:rPr>
              <a:t>esercitazioni pratiche di varia tipologia;</a:t>
            </a:r>
            <a:endParaRPr lang="it-IT" sz="1200" b="0" i="0" u="none" strike="noStrike" baseline="0" dirty="0">
              <a:solidFill>
                <a:srgbClr val="00579B"/>
              </a:solidFill>
              <a:latin typeface="Calibri" panose="020F0502020204030204" pitchFamily="34" charset="0"/>
            </a:endParaRPr>
          </a:p>
          <a:p>
            <a:pPr algn="just"/>
            <a:r>
              <a:rPr lang="it-IT" sz="1200" b="0" i="0" u="none" strike="noStrike" baseline="0" dirty="0">
                <a:solidFill>
                  <a:srgbClr val="283584"/>
                </a:solidFill>
                <a:latin typeface="Calibri" panose="020F0502020204030204" pitchFamily="34" charset="0"/>
              </a:rPr>
              <a:t>• </a:t>
            </a:r>
            <a:r>
              <a:rPr lang="it-IT" sz="1200" b="0" i="0" u="none" strike="noStrike" baseline="0" dirty="0">
                <a:solidFill>
                  <a:srgbClr val="00579B"/>
                </a:solidFill>
                <a:latin typeface="Calibri" panose="020F0502020204030204" pitchFamily="34" charset="0"/>
              </a:rPr>
              <a:t>questionari e problemi.</a:t>
            </a:r>
            <a:endParaRPr lang="it-IT" sz="1200" b="0" i="0" u="none" strike="noStrike" baseline="0" dirty="0">
              <a:solidFill>
                <a:srgbClr val="00579B"/>
              </a:solidFill>
              <a:latin typeface="Calibri" panose="020F0502020204030204" pitchFamily="34" charset="0"/>
            </a:endParaRPr>
          </a:p>
          <a:p>
            <a:pPr algn="just"/>
            <a:r>
              <a:rPr lang="it-IT" sz="1200" b="0" i="0" u="none" strike="noStrike" baseline="0" dirty="0">
                <a:solidFill>
                  <a:srgbClr val="00579B"/>
                </a:solidFill>
                <a:latin typeface="Calibri" panose="020F0502020204030204" pitchFamily="34" charset="0"/>
              </a:rPr>
              <a:t>Nel corso dell’anno scolastico, lo studente effettua le simulazioni nazionali delle prove dell’Esame di Stato.</a:t>
            </a:r>
            <a:endParaRPr lang="it-IT" sz="1200" b="0" i="0" u="none" strike="noStrike" baseline="0" dirty="0">
              <a:solidFill>
                <a:srgbClr val="00579B"/>
              </a:solidFill>
              <a:latin typeface="Calibri" panose="020F0502020204030204" pitchFamily="34" charset="0"/>
            </a:endParaRPr>
          </a:p>
          <a:p>
            <a:pPr algn="just"/>
            <a:r>
              <a:rPr lang="it-IT" sz="1200" b="1" i="0" u="none" strike="noStrike" baseline="0" dirty="0">
                <a:solidFill>
                  <a:srgbClr val="00579B"/>
                </a:solidFill>
                <a:latin typeface="Calibri-Bold"/>
              </a:rPr>
              <a:t>Nell’uso degli strumenti </a:t>
            </a:r>
            <a:r>
              <a:rPr lang="it-IT" sz="1200" b="0" i="0" u="none" strike="noStrike" baseline="0" dirty="0">
                <a:solidFill>
                  <a:srgbClr val="00579B"/>
                </a:solidFill>
                <a:latin typeface="Calibri" panose="020F0502020204030204" pitchFamily="34" charset="0"/>
              </a:rPr>
              <a:t>per la verifica dei percorsi didattici e formativi si tiene conto dei seguenti criteri:</a:t>
            </a:r>
            <a:endParaRPr lang="it-IT" sz="1200" b="0" i="0" u="none" strike="noStrike" baseline="0" dirty="0">
              <a:solidFill>
                <a:srgbClr val="00579B"/>
              </a:solidFill>
              <a:latin typeface="Calibri" panose="020F0502020204030204" pitchFamily="34" charset="0"/>
            </a:endParaRPr>
          </a:p>
          <a:p>
            <a:pPr algn="just"/>
            <a:r>
              <a:rPr lang="it-IT" sz="1200" b="0" i="0" u="none" strike="noStrike" baseline="0" dirty="0">
                <a:solidFill>
                  <a:srgbClr val="283584"/>
                </a:solidFill>
                <a:latin typeface="Calibri" panose="020F0502020204030204" pitchFamily="34" charset="0"/>
              </a:rPr>
              <a:t>• </a:t>
            </a:r>
            <a:r>
              <a:rPr lang="it-IT" sz="1200" b="0" i="0" u="none" strike="noStrike" baseline="0" dirty="0">
                <a:solidFill>
                  <a:srgbClr val="00579B"/>
                </a:solidFill>
                <a:latin typeface="Calibri" panose="020F0502020204030204" pitchFamily="34" charset="0"/>
              </a:rPr>
              <a:t>adeguata distribuzione delle prove nel corso dell’anno;</a:t>
            </a:r>
            <a:endParaRPr lang="it-IT" sz="1200" b="0" i="0" u="none" strike="noStrike" baseline="0" dirty="0">
              <a:solidFill>
                <a:srgbClr val="00579B"/>
              </a:solidFill>
              <a:latin typeface="Calibri" panose="020F0502020204030204" pitchFamily="34" charset="0"/>
            </a:endParaRPr>
          </a:p>
          <a:p>
            <a:pPr algn="just"/>
            <a:r>
              <a:rPr lang="it-IT" sz="1200" b="0" i="0" u="none" strike="noStrike" baseline="0" dirty="0">
                <a:solidFill>
                  <a:srgbClr val="283584"/>
                </a:solidFill>
                <a:latin typeface="Calibri" panose="020F0502020204030204" pitchFamily="34" charset="0"/>
              </a:rPr>
              <a:t>• </a:t>
            </a:r>
            <a:r>
              <a:rPr lang="it-IT" sz="1200" b="0" i="0" u="none" strike="noStrike" baseline="0" dirty="0">
                <a:solidFill>
                  <a:srgbClr val="00579B"/>
                </a:solidFill>
                <a:latin typeface="Calibri" panose="020F0502020204030204" pitchFamily="34" charset="0"/>
              </a:rPr>
              <a:t>coerenza della tipologia e del livello delle prove con la relativa sezione di lavoro effettivamente svolta in classe;</a:t>
            </a:r>
            <a:endParaRPr lang="it-IT" sz="1200" b="0" i="0" u="none" strike="noStrike" baseline="0" dirty="0">
              <a:solidFill>
                <a:srgbClr val="00579B"/>
              </a:solidFill>
              <a:latin typeface="Calibri" panose="020F0502020204030204" pitchFamily="34" charset="0"/>
            </a:endParaRPr>
          </a:p>
          <a:p>
            <a:pPr algn="just"/>
            <a:r>
              <a:rPr lang="it-IT" sz="1200" b="0" i="0" u="none" strike="noStrike" baseline="0" dirty="0">
                <a:solidFill>
                  <a:srgbClr val="283584"/>
                </a:solidFill>
                <a:latin typeface="Calibri" panose="020F0502020204030204" pitchFamily="34" charset="0"/>
              </a:rPr>
              <a:t>• </a:t>
            </a:r>
            <a:r>
              <a:rPr lang="it-IT" sz="1200" b="0" i="0" u="none" strike="noStrike" baseline="0" dirty="0">
                <a:solidFill>
                  <a:srgbClr val="00579B"/>
                </a:solidFill>
                <a:latin typeface="Calibri" panose="020F0502020204030204" pitchFamily="34" charset="0"/>
              </a:rPr>
              <a:t>esplicitazione dei criteri di valutazione e di correzione.</a:t>
            </a:r>
            <a:endParaRPr lang="it-IT" sz="1200" b="0" i="0" u="none" strike="noStrike" baseline="0" dirty="0">
              <a:solidFill>
                <a:srgbClr val="00579B"/>
              </a:solidFill>
              <a:latin typeface="Calibri" panose="020F0502020204030204" pitchFamily="34" charset="0"/>
            </a:endParaRPr>
          </a:p>
          <a:p>
            <a:pPr algn="just"/>
            <a:r>
              <a:rPr lang="it-IT" sz="1200" b="1" i="0" u="none" strike="noStrike" baseline="0" dirty="0">
                <a:solidFill>
                  <a:srgbClr val="00579B"/>
                </a:solidFill>
                <a:latin typeface="Calibri-Bold"/>
              </a:rPr>
              <a:t>Nell’attribuzione del voto</a:t>
            </a:r>
            <a:r>
              <a:rPr lang="it-IT" sz="1200" b="0" i="0" u="none" strike="noStrike" baseline="0" dirty="0">
                <a:solidFill>
                  <a:srgbClr val="00579B"/>
                </a:solidFill>
                <a:latin typeface="Calibri" panose="020F0502020204030204" pitchFamily="34" charset="0"/>
              </a:rPr>
              <a:t>, si prendono in considerazione i seguenti elementi: padronanza dei contenuti; chiarezza e rigore espositivo; puntualità nelle consegne; cura del materiale didattico; evoluzione del processo di apprendimento;</a:t>
            </a:r>
            <a:endParaRPr lang="it-IT" sz="1200" b="0" i="0" u="none" strike="noStrike" baseline="0" dirty="0">
              <a:solidFill>
                <a:srgbClr val="00579B"/>
              </a:solidFill>
              <a:latin typeface="Calibri" panose="020F0502020204030204" pitchFamily="34" charset="0"/>
            </a:endParaRPr>
          </a:p>
          <a:p>
            <a:pPr algn="just"/>
            <a:r>
              <a:rPr lang="it-IT" sz="1200" b="0" i="0" u="none" strike="noStrike" baseline="0" dirty="0">
                <a:solidFill>
                  <a:srgbClr val="00579B"/>
                </a:solidFill>
                <a:latin typeface="Calibri" panose="020F0502020204030204" pitchFamily="34" charset="0"/>
              </a:rPr>
              <a:t>impegno profuso per superare eventuali carenze o difficoltà; partecipazione alle attività didattiche; socializzazione e collaborazione; evoluzione della maturazione personale.</a:t>
            </a:r>
            <a:endParaRPr lang="it-IT" sz="1200" b="0" i="0" u="none" strike="noStrike" baseline="0" dirty="0">
              <a:solidFill>
                <a:srgbClr val="00579B"/>
              </a:solidFill>
              <a:latin typeface="Calibri" panose="020F0502020204030204" pitchFamily="34" charset="0"/>
            </a:endParaRPr>
          </a:p>
          <a:p>
            <a:pPr algn="just"/>
            <a:r>
              <a:rPr lang="it-IT" sz="1200" b="0" i="0" u="none" strike="noStrike" baseline="0" dirty="0">
                <a:solidFill>
                  <a:srgbClr val="00579B"/>
                </a:solidFill>
                <a:latin typeface="Calibri" panose="020F0502020204030204" pitchFamily="34" charset="0"/>
              </a:rPr>
              <a:t>Viene evitata la coincidenza di più prove scritte nella stessa giornata. Le verifiche scritte vengono riconsegnate in tempi brevi o comunque prima della successiva prova e l’esito delle verifiche scritte e orali è comunicato alla famiglia tramite il registro elettronico. I docenti di sostegno didattico si sostituiscono, nella scrittura al pc, allo studente che non è in grado di scrivere alla tastiera o con la penna. Qualora ci siano prove a scelta multipla, lo studente le affronta in modo autonomo e, nel caso si stanchi, il docente di sostegno didattico si sostituisce a lui scrivendo quanto suggerito dallo studente.</a:t>
            </a:r>
            <a:endParaRPr lang="it-IT" sz="1200" b="0" i="0" u="none" strike="noStrike" baseline="0" dirty="0">
              <a:solidFill>
                <a:srgbClr val="00579B"/>
              </a:solidFill>
              <a:latin typeface="Calibri" panose="020F0502020204030204" pitchFamily="34" charset="0"/>
            </a:endParaRPr>
          </a:p>
          <a:p>
            <a:pPr algn="just"/>
            <a:r>
              <a:rPr lang="it-IT" sz="1200" b="0" i="0" u="none" strike="noStrike" baseline="0" dirty="0">
                <a:solidFill>
                  <a:srgbClr val="00579B"/>
                </a:solidFill>
                <a:latin typeface="Calibri" panose="020F0502020204030204" pitchFamily="34" charset="0"/>
              </a:rPr>
              <a:t>Allo studente viene data la possibilità di porre rimedio a eventuali insufficienze attraverso il ripasso degli argomenti e la proposta di interventi di recupero singoli e collettivi (sportelli per il recupero). Sono organizzate, se necessario, prove di verifica apposite finalizzate al recupero delle insufficienze.</a:t>
            </a:r>
            <a:endParaRPr lang="it-IT" sz="1200" dirty="0"/>
          </a:p>
        </p:txBody>
      </p:sp>
      <p:sp>
        <p:nvSpPr>
          <p:cNvPr id="6" name="Ovale 5"/>
          <p:cNvSpPr/>
          <p:nvPr/>
        </p:nvSpPr>
        <p:spPr>
          <a:xfrm>
            <a:off x="10575234" y="2610678"/>
            <a:ext cx="1616765" cy="14651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ESEMPIO</a:t>
            </a:r>
            <a:endParaRPr lang="it-IT" b="1" dirty="0">
              <a:solidFill>
                <a:schemeClr val="tx1"/>
              </a:solidFill>
            </a:endParaRPr>
          </a:p>
        </p:txBody>
      </p:sp>
      <p:sp>
        <p:nvSpPr>
          <p:cNvPr id="2" name="Segnaposto piè di pagina 1"/>
          <p:cNvSpPr>
            <a:spLocks noGrp="1"/>
          </p:cNvSpPr>
          <p:nvPr>
            <p:ph type="ftr" sz="quarter" idx="11"/>
          </p:nvPr>
        </p:nvSpPr>
        <p:spPr>
          <a:xfrm>
            <a:off x="0" y="6492875"/>
            <a:ext cx="993913" cy="365125"/>
          </a:xfrm>
        </p:spPr>
        <p:txBody>
          <a:bodyPr/>
          <a:lstStyle/>
          <a:p>
            <a:r>
              <a:rPr lang="en-US"/>
              <a:t>Roberta Tardi</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solidFill>
            <a:schemeClr val="bg2">
              <a:lumMod val="20000"/>
              <a:lumOff val="80000"/>
            </a:schemeClr>
          </a:solidFill>
        </p:spPr>
        <p:txBody>
          <a:bodyPr>
            <a:normAutofit/>
          </a:bodyPr>
          <a:lstStyle/>
          <a:p>
            <a:pPr algn="just"/>
            <a:r>
              <a:rPr lang="it-IT" b="1" i="0" dirty="0">
                <a:solidFill>
                  <a:schemeClr val="tx2"/>
                </a:solidFill>
                <a:effectLst/>
                <a:latin typeface="Californian FB" panose="0207040306080B030204" pitchFamily="18" charset="0"/>
              </a:rPr>
              <a:t>In questo campo della sezione n. 8 sono indicati gli obiettivi e i criteri di valutazione previsti nelle diverse discipline.</a:t>
            </a:r>
            <a:endParaRPr lang="it-IT" b="1" i="0" dirty="0">
              <a:solidFill>
                <a:schemeClr val="tx2"/>
              </a:solidFill>
              <a:effectLst/>
              <a:latin typeface="Californian FB" panose="0207040306080B030204" pitchFamily="18" charset="0"/>
            </a:endParaRPr>
          </a:p>
          <a:p>
            <a:pPr algn="just"/>
            <a:r>
              <a:rPr lang="it-IT" b="1" i="0" dirty="0">
                <a:solidFill>
                  <a:schemeClr val="tx2"/>
                </a:solidFill>
                <a:effectLst/>
                <a:latin typeface="Californian FB" panose="0207040306080B030204" pitchFamily="18" charset="0"/>
              </a:rPr>
              <a:t>Importanti  i collegamenti tra gli obiettivi educativi, definiti e riportati nella sezione 5 Interventi per lo studente, e gli obiettivi disciplinari (ovvero d’apprendimento), sui quali poi il consiglio di classe esprime una valutazione formale attraverso un voto in decimi.</a:t>
            </a:r>
            <a:endParaRPr lang="it-IT" b="1" dirty="0">
              <a:solidFill>
                <a:schemeClr val="tx2"/>
              </a:solidFill>
              <a:latin typeface="Californian FB" panose="0207040306080B030204" pitchFamily="18" charset="0"/>
            </a:endParaRPr>
          </a:p>
        </p:txBody>
      </p:sp>
      <p:sp>
        <p:nvSpPr>
          <p:cNvPr id="7" name="Rectangle 21"/>
          <p:cNvSpPr>
            <a:spLocks noChangeArrowheads="1"/>
          </p:cNvSpPr>
          <p:nvPr/>
        </p:nvSpPr>
        <p:spPr bwMode="auto">
          <a:xfrm>
            <a:off x="636731" y="0"/>
            <a:ext cx="10323444" cy="1231106"/>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rgbClr val="212529"/>
                </a:solidFill>
                <a:effectLst/>
                <a:latin typeface="Californian FB" panose="0207040306080B030204" pitchFamily="18" charset="0"/>
              </a:rPr>
              <a:t> </a:t>
            </a:r>
            <a:endParaRPr kumimoji="0" lang="it-IT" altLang="it-IT" b="0" i="0" u="none" strike="noStrike" cap="none" normalizeH="0" baseline="0" dirty="0">
              <a:ln>
                <a:noFill/>
              </a:ln>
              <a:solidFill>
                <a:srgbClr val="212529"/>
              </a:solidFill>
              <a:effectLst/>
              <a:latin typeface="Californian FB" panose="0207040306080B030204" pitchFamily="18" charset="0"/>
            </a:endParaRPr>
          </a:p>
          <a:p>
            <a:pPr lvl="0" algn="ctr" defTabSz="914400"/>
            <a:r>
              <a:rPr lang="it-IT" altLang="it-IT" sz="2800" b="1" dirty="0">
                <a:solidFill>
                  <a:srgbClr val="FF0000"/>
                </a:solidFill>
                <a:latin typeface="Californian FB" panose="0207040306080B030204" pitchFamily="18" charset="0"/>
              </a:rPr>
              <a:t>S</a:t>
            </a:r>
            <a:r>
              <a:rPr kumimoji="0" lang="it-IT" altLang="it-IT" sz="2800" b="1" i="0" u="none" strike="noStrike" cap="none" normalizeH="0" baseline="0" dirty="0">
                <a:ln>
                  <a:noFill/>
                </a:ln>
                <a:solidFill>
                  <a:srgbClr val="FF0000"/>
                </a:solidFill>
                <a:effectLst/>
                <a:latin typeface="Californian FB" panose="0207040306080B030204" pitchFamily="18" charset="0"/>
              </a:rPr>
              <a:t>ezione 8.3     </a:t>
            </a:r>
            <a:r>
              <a:rPr lang="it-IT" altLang="it-IT" sz="2800" b="1" dirty="0">
                <a:solidFill>
                  <a:schemeClr val="tx2"/>
                </a:solidFill>
                <a:latin typeface="Californian FB" panose="0207040306080B030204" pitchFamily="18" charset="0"/>
              </a:rPr>
              <a:t>Progettazione disciplinare</a:t>
            </a:r>
            <a:endParaRPr kumimoji="0" lang="it-IT" altLang="it-IT" sz="2800" b="1" i="0" u="none" strike="noStrike" cap="none" normalizeH="0" baseline="0" dirty="0">
              <a:ln>
                <a:noFill/>
              </a:ln>
              <a:solidFill>
                <a:schemeClr val="tx2"/>
              </a:solidFill>
              <a:effectLst/>
              <a:latin typeface="Californian FB" panose="0207040306080B030204" pitchFamily="18" charset="0"/>
            </a:endParaRPr>
          </a:p>
          <a:p>
            <a:pPr lvl="0" algn="ctr" defTabSz="914400"/>
            <a:endParaRPr kumimoji="0" lang="it-IT" altLang="it-IT" sz="2800" b="1" i="0" u="none" strike="noStrike" cap="none" normalizeH="0" baseline="0" dirty="0">
              <a:ln>
                <a:noFill/>
              </a:ln>
              <a:solidFill>
                <a:schemeClr val="tx2"/>
              </a:solidFill>
              <a:effectLst/>
              <a:latin typeface="Californian FB" panose="0207040306080B030204" pitchFamily="18" charset="0"/>
            </a:endParaRPr>
          </a:p>
        </p:txBody>
      </p:sp>
      <p:sp>
        <p:nvSpPr>
          <p:cNvPr id="2" name="Segnaposto piè di pagina 1"/>
          <p:cNvSpPr>
            <a:spLocks noGrp="1"/>
          </p:cNvSpPr>
          <p:nvPr>
            <p:ph type="ftr" sz="quarter" idx="11"/>
          </p:nvPr>
        </p:nvSpPr>
        <p:spPr>
          <a:xfrm>
            <a:off x="25878" y="6492875"/>
            <a:ext cx="928905" cy="365125"/>
          </a:xfrm>
        </p:spPr>
        <p:txBody>
          <a:bodyPr/>
          <a:lstStyle/>
          <a:p>
            <a:r>
              <a:rPr lang="en-US"/>
              <a:t>Roberta Tardi</a:t>
            </a:r>
            <a:endParaRPr lang="en-US" dirty="0"/>
          </a:p>
        </p:txBody>
      </p:sp>
      <p:pic>
        <p:nvPicPr>
          <p:cNvPr id="1434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48800" y="0"/>
            <a:ext cx="2743200" cy="12311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solidFill>
            <a:schemeClr val="bg2">
              <a:lumMod val="20000"/>
              <a:lumOff val="80000"/>
            </a:schemeClr>
          </a:solidFill>
        </p:spPr>
        <p:txBody>
          <a:bodyPr>
            <a:normAutofit lnSpcReduction="10000"/>
          </a:bodyPr>
          <a:lstStyle/>
          <a:p>
            <a:pPr marL="0" indent="0" algn="just">
              <a:buNone/>
            </a:pPr>
            <a:r>
              <a:rPr lang="it-IT" b="1" i="0" dirty="0">
                <a:solidFill>
                  <a:schemeClr val="tx2"/>
                </a:solidFill>
                <a:effectLst/>
                <a:latin typeface="Californian FB" panose="0207040306080B030204" pitchFamily="18" charset="0"/>
              </a:rPr>
              <a:t>Quanto alla validità del percorso di studi ai fini del conseguimento del diploma, il Ministero ricorda che, per conseguire il titolo di studio, devono concorrere due condizioni:</a:t>
            </a:r>
            <a:endParaRPr lang="it-IT" b="1" i="0" dirty="0">
              <a:solidFill>
                <a:schemeClr val="tx2"/>
              </a:solidFill>
              <a:effectLst/>
              <a:latin typeface="Californian FB" panose="0207040306080B030204" pitchFamily="18" charset="0"/>
            </a:endParaRPr>
          </a:p>
          <a:p>
            <a:pPr algn="just">
              <a:buFont typeface="+mj-lt"/>
              <a:buAutoNum type="arabicPeriod"/>
            </a:pPr>
            <a:r>
              <a:rPr lang="it-IT" b="1" i="0" dirty="0">
                <a:solidFill>
                  <a:schemeClr val="tx2"/>
                </a:solidFill>
                <a:effectLst/>
                <a:latin typeface="Californian FB" panose="0207040306080B030204" pitchFamily="18" charset="0"/>
              </a:rPr>
              <a:t>lo studente deve seguire un percorso di studi sostanzialmente riconducibile a quello previsto per l’indirizzo di studi frequentato, anche se personalizzato;</a:t>
            </a:r>
            <a:endParaRPr lang="it-IT" b="1" i="0" dirty="0">
              <a:solidFill>
                <a:schemeClr val="tx2"/>
              </a:solidFill>
              <a:effectLst/>
              <a:latin typeface="Californian FB" panose="0207040306080B030204" pitchFamily="18" charset="0"/>
            </a:endParaRPr>
          </a:p>
          <a:p>
            <a:pPr algn="just">
              <a:buFont typeface="+mj-lt"/>
              <a:buAutoNum type="arabicPeriod"/>
            </a:pPr>
            <a:r>
              <a:rPr lang="it-IT" b="1" i="0" dirty="0">
                <a:solidFill>
                  <a:schemeClr val="tx2"/>
                </a:solidFill>
                <a:effectLst/>
                <a:latin typeface="Californian FB" panose="0207040306080B030204" pitchFamily="18" charset="0"/>
              </a:rPr>
              <a:t>lo studente deve sostenere in tutte le discipline prove di verifica equipollenti, ossia ritenute dello stesso valore di quelle somministrate alla classe.</a:t>
            </a:r>
            <a:endParaRPr lang="it-IT" b="1" i="0" dirty="0">
              <a:solidFill>
                <a:schemeClr val="tx2"/>
              </a:solidFill>
              <a:effectLst/>
              <a:latin typeface="Californian FB" panose="0207040306080B030204" pitchFamily="18" charset="0"/>
            </a:endParaRPr>
          </a:p>
          <a:p>
            <a:endParaRPr lang="it-IT" dirty="0"/>
          </a:p>
        </p:txBody>
      </p:sp>
      <p:sp>
        <p:nvSpPr>
          <p:cNvPr id="5" name="Rectangle 21"/>
          <p:cNvSpPr>
            <a:spLocks noChangeArrowheads="1"/>
          </p:cNvSpPr>
          <p:nvPr/>
        </p:nvSpPr>
        <p:spPr bwMode="auto">
          <a:xfrm>
            <a:off x="954783" y="609600"/>
            <a:ext cx="10323444" cy="1231106"/>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rgbClr val="212529"/>
                </a:solidFill>
                <a:effectLst/>
                <a:latin typeface="Californian FB" panose="0207040306080B030204" pitchFamily="18" charset="0"/>
              </a:rPr>
              <a:t> </a:t>
            </a:r>
            <a:endParaRPr kumimoji="0" lang="it-IT" altLang="it-IT" b="0" i="0" u="none" strike="noStrike" cap="none" normalizeH="0" baseline="0" dirty="0">
              <a:ln>
                <a:noFill/>
              </a:ln>
              <a:solidFill>
                <a:srgbClr val="212529"/>
              </a:solidFill>
              <a:effectLst/>
              <a:latin typeface="Californian FB" panose="0207040306080B030204" pitchFamily="18" charset="0"/>
            </a:endParaRPr>
          </a:p>
          <a:p>
            <a:pPr lvl="0" algn="ctr" defTabSz="914400"/>
            <a:r>
              <a:rPr lang="it-IT" altLang="it-IT" sz="2800" b="1" dirty="0">
                <a:solidFill>
                  <a:srgbClr val="FF0000"/>
                </a:solidFill>
                <a:latin typeface="Californian FB" panose="0207040306080B030204" pitchFamily="18" charset="0"/>
              </a:rPr>
              <a:t>S</a:t>
            </a:r>
            <a:r>
              <a:rPr kumimoji="0" lang="it-IT" altLang="it-IT" sz="2800" b="1" i="0" u="none" strike="noStrike" cap="none" normalizeH="0" baseline="0" dirty="0">
                <a:ln>
                  <a:noFill/>
                </a:ln>
                <a:solidFill>
                  <a:srgbClr val="FF0000"/>
                </a:solidFill>
                <a:effectLst/>
                <a:latin typeface="Californian FB" panose="0207040306080B030204" pitchFamily="18" charset="0"/>
              </a:rPr>
              <a:t>ezione 8.3     </a:t>
            </a:r>
            <a:r>
              <a:rPr lang="it-IT" altLang="it-IT" sz="2800" b="1" dirty="0">
                <a:solidFill>
                  <a:schemeClr val="tx2"/>
                </a:solidFill>
                <a:latin typeface="Californian FB" panose="0207040306080B030204" pitchFamily="18" charset="0"/>
              </a:rPr>
              <a:t>Progettazione disciplinare</a:t>
            </a:r>
            <a:endParaRPr kumimoji="0" lang="it-IT" altLang="it-IT" sz="2800" b="1" i="0" u="none" strike="noStrike" cap="none" normalizeH="0" baseline="0" dirty="0">
              <a:ln>
                <a:noFill/>
              </a:ln>
              <a:solidFill>
                <a:schemeClr val="tx2"/>
              </a:solidFill>
              <a:effectLst/>
              <a:latin typeface="Californian FB" panose="0207040306080B030204" pitchFamily="18" charset="0"/>
            </a:endParaRPr>
          </a:p>
          <a:p>
            <a:pPr lvl="0" algn="ctr" defTabSz="914400"/>
            <a:endParaRPr kumimoji="0" lang="it-IT" altLang="it-IT" sz="2800" b="1" i="0" u="none" strike="noStrike" cap="none" normalizeH="0" baseline="0" dirty="0">
              <a:ln>
                <a:noFill/>
              </a:ln>
              <a:solidFill>
                <a:schemeClr val="tx2"/>
              </a:solidFill>
              <a:effectLst/>
              <a:latin typeface="Californian FB" panose="0207040306080B030204" pitchFamily="18" charset="0"/>
            </a:endParaRPr>
          </a:p>
        </p:txBody>
      </p:sp>
      <p:sp>
        <p:nvSpPr>
          <p:cNvPr id="2" name="Segnaposto piè di pagina 1"/>
          <p:cNvSpPr>
            <a:spLocks noGrp="1"/>
          </p:cNvSpPr>
          <p:nvPr>
            <p:ph type="ftr" sz="quarter" idx="11"/>
          </p:nvPr>
        </p:nvSpPr>
        <p:spPr>
          <a:xfrm>
            <a:off x="0" y="6446492"/>
            <a:ext cx="954783" cy="365125"/>
          </a:xfrm>
        </p:spPr>
        <p:txBody>
          <a:bodyPr/>
          <a:lstStyle/>
          <a:p>
            <a:r>
              <a:rPr lang="en-US"/>
              <a:t>Roberta Tardi</a:t>
            </a:r>
            <a:endParaRPr lang="en-US" dirty="0"/>
          </a:p>
        </p:txBody>
      </p:sp>
      <p:pic>
        <p:nvPicPr>
          <p:cNvPr id="3"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48800" y="609600"/>
            <a:ext cx="2743200" cy="12311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913775" y="2671893"/>
            <a:ext cx="10364452" cy="2854264"/>
          </a:xfrm>
          <a:solidFill>
            <a:schemeClr val="bg2">
              <a:lumMod val="20000"/>
              <a:lumOff val="80000"/>
            </a:schemeClr>
          </a:solidFill>
        </p:spPr>
        <p:txBody>
          <a:bodyPr>
            <a:normAutofit/>
          </a:bodyPr>
          <a:lstStyle/>
          <a:p>
            <a:pPr marL="0" indent="0" algn="just">
              <a:buNone/>
            </a:pPr>
            <a:r>
              <a:rPr lang="it-IT" b="1" i="0" dirty="0">
                <a:solidFill>
                  <a:schemeClr val="tx2"/>
                </a:solidFill>
                <a:effectLst/>
                <a:latin typeface="Californian FB" panose="0207040306080B030204" pitchFamily="18" charset="0"/>
              </a:rPr>
              <a:t>Nel caso di progettazione didattica che preveda una notevole riduzione degli obiettivi di apprendimento, la stessa è denominata “</a:t>
            </a:r>
            <a:r>
              <a:rPr lang="it-IT" b="1" i="0" dirty="0">
                <a:solidFill>
                  <a:srgbClr val="FF0000"/>
                </a:solidFill>
                <a:effectLst/>
                <a:latin typeface="Californian FB" panose="0207040306080B030204" pitchFamily="18" charset="0"/>
              </a:rPr>
              <a:t>progettazione differenziata” </a:t>
            </a:r>
            <a:r>
              <a:rPr lang="it-IT" b="1" i="0" dirty="0">
                <a:solidFill>
                  <a:schemeClr val="tx2"/>
                </a:solidFill>
                <a:effectLst/>
                <a:latin typeface="Californian FB" panose="0207040306080B030204" pitchFamily="18" charset="0"/>
              </a:rPr>
              <a:t>lo studente non consegue il diploma ma un </a:t>
            </a:r>
            <a:r>
              <a:rPr lang="it-IT" b="1" i="0" dirty="0">
                <a:solidFill>
                  <a:srgbClr val="FF0000"/>
                </a:solidFill>
                <a:effectLst/>
                <a:latin typeface="Californian FB" panose="0207040306080B030204" pitchFamily="18" charset="0"/>
              </a:rPr>
              <a:t>attestato di credito formativo</a:t>
            </a:r>
            <a:r>
              <a:rPr lang="it-IT" b="1" i="0" dirty="0">
                <a:solidFill>
                  <a:schemeClr val="tx2"/>
                </a:solidFill>
                <a:effectLst/>
                <a:latin typeface="Californian FB" panose="0207040306080B030204" pitchFamily="18" charset="0"/>
              </a:rPr>
              <a:t>. In questo caso, la valutazione degli apprendimenti è riferita alla progettazione personalizzata definita nel PEI e </a:t>
            </a:r>
            <a:r>
              <a:rPr lang="it-IT" b="1" i="1" dirty="0">
                <a:solidFill>
                  <a:schemeClr val="tx2"/>
                </a:solidFill>
                <a:effectLst/>
                <a:latin typeface="Californian FB" panose="0207040306080B030204" pitchFamily="18" charset="0"/>
              </a:rPr>
              <a:t>può prevedere pertanto anche verifiche non equipollenti</a:t>
            </a:r>
            <a:r>
              <a:rPr lang="it-IT" b="1" i="0" dirty="0">
                <a:solidFill>
                  <a:schemeClr val="tx2"/>
                </a:solidFill>
                <a:effectLst/>
                <a:latin typeface="Californian FB" panose="0207040306080B030204" pitchFamily="18" charset="0"/>
              </a:rPr>
              <a:t>.</a:t>
            </a:r>
            <a:endParaRPr lang="it-IT" b="1" dirty="0">
              <a:solidFill>
                <a:schemeClr val="tx2"/>
              </a:solidFill>
              <a:latin typeface="Californian FB" panose="0207040306080B030204" pitchFamily="18" charset="0"/>
            </a:endParaRPr>
          </a:p>
          <a:p>
            <a:pPr marL="0" indent="0">
              <a:buNone/>
            </a:pPr>
            <a:endParaRPr lang="it-IT" dirty="0"/>
          </a:p>
        </p:txBody>
      </p:sp>
      <p:sp>
        <p:nvSpPr>
          <p:cNvPr id="5" name="Rectangle 21"/>
          <p:cNvSpPr>
            <a:spLocks noChangeArrowheads="1"/>
          </p:cNvSpPr>
          <p:nvPr/>
        </p:nvSpPr>
        <p:spPr bwMode="auto">
          <a:xfrm>
            <a:off x="954783" y="609600"/>
            <a:ext cx="10323444" cy="1231106"/>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rgbClr val="212529"/>
                </a:solidFill>
                <a:effectLst/>
                <a:latin typeface="Californian FB" panose="0207040306080B030204" pitchFamily="18" charset="0"/>
              </a:rPr>
              <a:t> </a:t>
            </a:r>
            <a:endParaRPr kumimoji="0" lang="it-IT" altLang="it-IT" b="0" i="0" u="none" strike="noStrike" cap="none" normalizeH="0" baseline="0" dirty="0">
              <a:ln>
                <a:noFill/>
              </a:ln>
              <a:solidFill>
                <a:srgbClr val="212529"/>
              </a:solidFill>
              <a:effectLst/>
              <a:latin typeface="Californian FB" panose="0207040306080B030204" pitchFamily="18" charset="0"/>
            </a:endParaRPr>
          </a:p>
          <a:p>
            <a:pPr lvl="0" algn="ctr" defTabSz="914400"/>
            <a:r>
              <a:rPr lang="it-IT" altLang="it-IT" sz="2800" b="1" dirty="0">
                <a:solidFill>
                  <a:srgbClr val="FF0000"/>
                </a:solidFill>
                <a:latin typeface="Californian FB" panose="0207040306080B030204" pitchFamily="18" charset="0"/>
              </a:rPr>
              <a:t>S</a:t>
            </a:r>
            <a:r>
              <a:rPr kumimoji="0" lang="it-IT" altLang="it-IT" sz="2800" b="1" i="0" u="none" strike="noStrike" cap="none" normalizeH="0" baseline="0" dirty="0">
                <a:ln>
                  <a:noFill/>
                </a:ln>
                <a:solidFill>
                  <a:srgbClr val="FF0000"/>
                </a:solidFill>
                <a:effectLst/>
                <a:latin typeface="Californian FB" panose="0207040306080B030204" pitchFamily="18" charset="0"/>
              </a:rPr>
              <a:t>ezione 8.3     </a:t>
            </a:r>
            <a:r>
              <a:rPr lang="it-IT" altLang="it-IT" sz="2800" b="1" dirty="0">
                <a:solidFill>
                  <a:schemeClr val="tx2"/>
                </a:solidFill>
                <a:latin typeface="Californian FB" panose="0207040306080B030204" pitchFamily="18" charset="0"/>
              </a:rPr>
              <a:t>Progettazione disciplinare</a:t>
            </a:r>
            <a:endParaRPr kumimoji="0" lang="it-IT" altLang="it-IT" sz="2800" b="1" i="0" u="none" strike="noStrike" cap="none" normalizeH="0" baseline="0" dirty="0">
              <a:ln>
                <a:noFill/>
              </a:ln>
              <a:solidFill>
                <a:schemeClr val="tx2"/>
              </a:solidFill>
              <a:effectLst/>
              <a:latin typeface="Californian FB" panose="0207040306080B030204" pitchFamily="18" charset="0"/>
            </a:endParaRPr>
          </a:p>
          <a:p>
            <a:pPr lvl="0" algn="ctr" defTabSz="914400"/>
            <a:endParaRPr kumimoji="0" lang="it-IT" altLang="it-IT" sz="2800" b="1" i="0" u="none" strike="noStrike" cap="none" normalizeH="0" baseline="0" dirty="0">
              <a:ln>
                <a:noFill/>
              </a:ln>
              <a:solidFill>
                <a:schemeClr val="tx2"/>
              </a:solidFill>
              <a:effectLst/>
              <a:latin typeface="Californian FB" panose="0207040306080B030204" pitchFamily="18" charset="0"/>
            </a:endParaRPr>
          </a:p>
        </p:txBody>
      </p:sp>
      <p:sp>
        <p:nvSpPr>
          <p:cNvPr id="2" name="Segnaposto piè di pagina 1"/>
          <p:cNvSpPr>
            <a:spLocks noGrp="1"/>
          </p:cNvSpPr>
          <p:nvPr>
            <p:ph type="ftr" sz="quarter" idx="11"/>
          </p:nvPr>
        </p:nvSpPr>
        <p:spPr>
          <a:xfrm>
            <a:off x="0" y="6492875"/>
            <a:ext cx="954783" cy="365125"/>
          </a:xfrm>
        </p:spPr>
        <p:txBody>
          <a:bodyPr/>
          <a:lstStyle/>
          <a:p>
            <a:r>
              <a:rPr lang="en-US" dirty="0"/>
              <a:t>Roberta Tardi</a:t>
            </a:r>
            <a:endParaRPr lang="en-US" dirty="0"/>
          </a:p>
        </p:txBody>
      </p:sp>
      <p:pic>
        <p:nvPicPr>
          <p:cNvPr id="3"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48800" y="609600"/>
            <a:ext cx="2743200" cy="12311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2330" y="285600"/>
            <a:ext cx="11119200" cy="792946"/>
          </a:xfrm>
          <a:solidFill>
            <a:schemeClr val="bg2">
              <a:lumMod val="40000"/>
              <a:lumOff val="60000"/>
            </a:schemeClr>
          </a:solidFill>
        </p:spPr>
        <p:txBody>
          <a:bodyPr/>
          <a:lstStyle/>
          <a:p>
            <a:r>
              <a:rPr lang="it-IT" dirty="0">
                <a:solidFill>
                  <a:schemeClr val="tx2"/>
                </a:solidFill>
                <a:latin typeface="Californian FB" panose="0207040306080B030204" pitchFamily="18" charset="0"/>
              </a:rPr>
              <a:t>I TRE PERCORSI</a:t>
            </a:r>
            <a:endParaRPr lang="it-IT" dirty="0">
              <a:solidFill>
                <a:schemeClr val="tx2"/>
              </a:solidFill>
              <a:latin typeface="Californian FB" panose="0207040306080B030204" pitchFamily="18" charset="0"/>
            </a:endParaRPr>
          </a:p>
        </p:txBody>
      </p:sp>
      <p:sp>
        <p:nvSpPr>
          <p:cNvPr id="8" name="CasellaDiTesto 7"/>
          <p:cNvSpPr txBox="1"/>
          <p:nvPr/>
        </p:nvSpPr>
        <p:spPr>
          <a:xfrm>
            <a:off x="1404729" y="1923356"/>
            <a:ext cx="9210261" cy="2562881"/>
          </a:xfrm>
          <a:prstGeom prst="rect">
            <a:avLst/>
          </a:prstGeom>
          <a:solidFill>
            <a:schemeClr val="bg2">
              <a:lumMod val="20000"/>
              <a:lumOff val="80000"/>
            </a:schemeClr>
          </a:solidFill>
        </p:spPr>
        <p:txBody>
          <a:bodyPr wrap="square">
            <a:spAutoFit/>
          </a:bodyPr>
          <a:lstStyle/>
          <a:p>
            <a:pPr marR="32385">
              <a:lnSpc>
                <a:spcPct val="117000"/>
              </a:lnSpc>
              <a:spcAft>
                <a:spcPts val="865"/>
              </a:spcAft>
            </a:pPr>
            <a:r>
              <a:rPr lang="it-IT" sz="1800" dirty="0">
                <a:solidFill>
                  <a:schemeClr val="tx2"/>
                </a:solidFill>
                <a:effectLst/>
                <a:latin typeface="Californian FB" panose="0207040306080B030204" pitchFamily="18" charset="0"/>
              </a:rPr>
              <a:t>A – Segue la progettazione didattica della classe e si applicano gli stessi criteri di valutazione</a:t>
            </a:r>
            <a:endParaRPr lang="it-IT" sz="2800" dirty="0">
              <a:solidFill>
                <a:schemeClr val="tx2"/>
              </a:solidFill>
              <a:effectLst/>
              <a:latin typeface="Californian FB" panose="0207040306080B030204" pitchFamily="18" charset="0"/>
            </a:endParaRPr>
          </a:p>
          <a:p>
            <a:pPr>
              <a:lnSpc>
                <a:spcPct val="130000"/>
              </a:lnSpc>
              <a:spcAft>
                <a:spcPts val="735"/>
              </a:spcAft>
            </a:pPr>
            <a:r>
              <a:rPr lang="it-IT" sz="1800" dirty="0">
                <a:solidFill>
                  <a:schemeClr val="tx2"/>
                </a:solidFill>
                <a:effectLst/>
                <a:latin typeface="Californian FB" panose="0207040306080B030204" pitchFamily="18" charset="0"/>
              </a:rPr>
              <a:t>B – Rispetto alla progettazione didattica della classe sono applicate le seguenti personalizzazioni in relazione agli obiettivi specifici di apprendimento (conoscenze, abilità, competenze) e ai criteri di valutazione: … con verifiche identiche [ ] equipollenti  [ ]</a:t>
            </a:r>
            <a:endParaRPr lang="it-IT" sz="2800" dirty="0">
              <a:solidFill>
                <a:schemeClr val="tx2"/>
              </a:solidFill>
              <a:effectLst/>
              <a:latin typeface="Californian FB" panose="0207040306080B030204" pitchFamily="18" charset="0"/>
            </a:endParaRPr>
          </a:p>
          <a:p>
            <a:pPr>
              <a:lnSpc>
                <a:spcPct val="107000"/>
              </a:lnSpc>
              <a:spcAft>
                <a:spcPts val="865"/>
              </a:spcAft>
            </a:pPr>
            <a:r>
              <a:rPr lang="it-IT" sz="1800" dirty="0">
                <a:solidFill>
                  <a:schemeClr val="tx2"/>
                </a:solidFill>
                <a:effectLst/>
                <a:latin typeface="Californian FB" panose="0207040306080B030204" pitchFamily="18" charset="0"/>
              </a:rPr>
              <a:t>C – Segue un percorso didattico differenziato</a:t>
            </a:r>
            <a:r>
              <a:rPr lang="it-IT" sz="2800" dirty="0">
                <a:solidFill>
                  <a:schemeClr val="tx2"/>
                </a:solidFill>
                <a:latin typeface="Californian FB" panose="0207040306080B030204" pitchFamily="18" charset="0"/>
              </a:rPr>
              <a:t> </a:t>
            </a:r>
            <a:r>
              <a:rPr lang="it-IT" sz="1800" dirty="0">
                <a:solidFill>
                  <a:schemeClr val="tx2"/>
                </a:solidFill>
                <a:effectLst/>
                <a:latin typeface="Californian FB" panose="0207040306080B030204" pitchFamily="18" charset="0"/>
              </a:rPr>
              <a:t>con verifiche [ ] non  equipollenti</a:t>
            </a:r>
            <a:endParaRPr lang="it-IT" sz="2800" dirty="0">
              <a:solidFill>
                <a:schemeClr val="tx2"/>
              </a:solidFill>
              <a:effectLst/>
              <a:latin typeface="Californian FB" panose="0207040306080B030204" pitchFamily="18" charset="0"/>
            </a:endParaRPr>
          </a:p>
          <a:p>
            <a:pPr>
              <a:lnSpc>
                <a:spcPct val="107000"/>
              </a:lnSpc>
              <a:spcAft>
                <a:spcPts val="800"/>
              </a:spcAft>
            </a:pPr>
            <a:r>
              <a:rPr lang="it-IT" sz="1800" dirty="0">
                <a:solidFill>
                  <a:schemeClr val="tx2"/>
                </a:solidFill>
                <a:effectLst/>
                <a:latin typeface="Californian FB" panose="0207040306080B030204" pitchFamily="18" charset="0"/>
              </a:rPr>
              <a:t>[indicare la o le attività alternative svolte in caso di differenziazione della didattica………………..]</a:t>
            </a:r>
            <a:endParaRPr lang="it-IT" sz="2800" dirty="0">
              <a:solidFill>
                <a:schemeClr val="tx2"/>
              </a:solidFill>
              <a:effectLst/>
              <a:latin typeface="Californian FB" panose="0207040306080B030204" pitchFamily="18" charset="0"/>
              <a:ea typeface="Calibri" panose="020F0502020204030204" pitchFamily="34" charset="0"/>
              <a:cs typeface="Times New Roman" panose="02020603050405020304" pitchFamily="18" charset="0"/>
            </a:endParaRPr>
          </a:p>
        </p:txBody>
      </p:sp>
      <p:sp>
        <p:nvSpPr>
          <p:cNvPr id="3" name="Segnaposto piè di pagina 2"/>
          <p:cNvSpPr>
            <a:spLocks noGrp="1"/>
          </p:cNvSpPr>
          <p:nvPr>
            <p:ph type="ftr" sz="quarter" idx="11"/>
          </p:nvPr>
        </p:nvSpPr>
        <p:spPr>
          <a:xfrm>
            <a:off x="1" y="6492875"/>
            <a:ext cx="1033670" cy="365125"/>
          </a:xfrm>
        </p:spPr>
        <p:txBody>
          <a:bodyPr/>
          <a:lstStyle/>
          <a:p>
            <a:r>
              <a:rPr lang="en-US" dirty="0"/>
              <a:t>Roberta Tardi</a:t>
            </a:r>
            <a:endParaRPr lang="en-US" dirty="0"/>
          </a:p>
        </p:txBody>
      </p:sp>
      <p:pic>
        <p:nvPicPr>
          <p:cNvPr id="44036" name="Picture 4" descr="Risultati immagini per tre direzion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544175" y="285600"/>
            <a:ext cx="1647825" cy="7929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5966" y="212159"/>
            <a:ext cx="10364451" cy="666944"/>
          </a:xfrm>
          <a:solidFill>
            <a:schemeClr val="accent1">
              <a:lumMod val="20000"/>
              <a:lumOff val="80000"/>
            </a:schemeClr>
          </a:solidFill>
        </p:spPr>
        <p:txBody>
          <a:bodyPr/>
          <a:lstStyle/>
          <a:p>
            <a:r>
              <a:rPr lang="it-IT" dirty="0">
                <a:latin typeface="Californian FB" panose="0207040306080B030204" pitchFamily="18" charset="0"/>
              </a:rPr>
              <a:t>I TRE PERCORSI</a:t>
            </a:r>
            <a:endParaRPr lang="it-IT" dirty="0">
              <a:latin typeface="Californian FB" panose="0207040306080B030204" pitchFamily="18" charset="0"/>
            </a:endParaRPr>
          </a:p>
        </p:txBody>
      </p:sp>
      <p:sp>
        <p:nvSpPr>
          <p:cNvPr id="3" name="Segnaposto contenuto 2"/>
          <p:cNvSpPr>
            <a:spLocks noGrp="1"/>
          </p:cNvSpPr>
          <p:nvPr>
            <p:ph idx="1"/>
          </p:nvPr>
        </p:nvSpPr>
        <p:spPr>
          <a:xfrm>
            <a:off x="913775" y="1404730"/>
            <a:ext cx="10364452" cy="4834751"/>
          </a:xfrm>
          <a:solidFill>
            <a:schemeClr val="bg2">
              <a:lumMod val="20000"/>
              <a:lumOff val="80000"/>
            </a:schemeClr>
          </a:solidFill>
        </p:spPr>
        <p:txBody>
          <a:bodyPr>
            <a:normAutofit fontScale="55000" lnSpcReduction="20000"/>
          </a:bodyPr>
          <a:lstStyle/>
          <a:p>
            <a:pPr algn="just">
              <a:lnSpc>
                <a:spcPct val="104000"/>
              </a:lnSpc>
            </a:pPr>
            <a:r>
              <a:rPr lang="it-IT" sz="2900" dirty="0">
                <a:solidFill>
                  <a:schemeClr val="accent1">
                    <a:lumMod val="75000"/>
                  </a:schemeClr>
                </a:solidFill>
                <a:effectLst/>
                <a:latin typeface="Californian FB" panose="0207040306080B030204" pitchFamily="18" charset="0"/>
              </a:rPr>
              <a:t>Specificare disciplina per disciplina se il percorso seguito è valido per il diploma (</a:t>
            </a:r>
            <a:r>
              <a:rPr lang="it-IT" sz="2900" b="1" dirty="0">
                <a:solidFill>
                  <a:schemeClr val="accent1">
                    <a:lumMod val="75000"/>
                  </a:schemeClr>
                </a:solidFill>
                <a:effectLst/>
                <a:latin typeface="Californian FB" panose="0207040306080B030204" pitchFamily="18" charset="0"/>
              </a:rPr>
              <a:t>A-B </a:t>
            </a:r>
            <a:r>
              <a:rPr lang="it-IT" sz="2900" dirty="0">
                <a:solidFill>
                  <a:schemeClr val="accent1">
                    <a:lumMod val="75000"/>
                  </a:schemeClr>
                </a:solidFill>
                <a:effectLst/>
                <a:latin typeface="Californian FB" panose="0207040306080B030204" pitchFamily="18" charset="0"/>
              </a:rPr>
              <a:t>) o va considerato come differenziato (</a:t>
            </a:r>
            <a:r>
              <a:rPr lang="it-IT" sz="2900" b="1" dirty="0">
                <a:solidFill>
                  <a:schemeClr val="accent1">
                    <a:lumMod val="75000"/>
                  </a:schemeClr>
                </a:solidFill>
                <a:effectLst/>
                <a:latin typeface="Californian FB" panose="0207040306080B030204" pitchFamily="18" charset="0"/>
              </a:rPr>
              <a:t>C</a:t>
            </a:r>
            <a:r>
              <a:rPr lang="it-IT" sz="2900" dirty="0">
                <a:solidFill>
                  <a:schemeClr val="accent1">
                    <a:lumMod val="75000"/>
                  </a:schemeClr>
                </a:solidFill>
                <a:effectLst/>
                <a:latin typeface="Californian FB" panose="0207040306080B030204" pitchFamily="18" charset="0"/>
              </a:rPr>
              <a:t>)</a:t>
            </a:r>
            <a:endParaRPr lang="it-IT" sz="2900" dirty="0">
              <a:solidFill>
                <a:schemeClr val="accent1">
                  <a:lumMod val="75000"/>
                </a:schemeClr>
              </a:solidFill>
              <a:effectLst/>
              <a:latin typeface="Californian FB" panose="0207040306080B030204" pitchFamily="18" charset="0"/>
            </a:endParaRPr>
          </a:p>
          <a:p>
            <a:pPr algn="just">
              <a:lnSpc>
                <a:spcPct val="155000"/>
              </a:lnSpc>
            </a:pPr>
            <a:r>
              <a:rPr lang="it-IT" sz="2900" b="1" dirty="0">
                <a:solidFill>
                  <a:srgbClr val="FF0000"/>
                </a:solidFill>
                <a:effectLst/>
                <a:latin typeface="Californian FB" panose="0207040306080B030204" pitchFamily="18" charset="0"/>
              </a:rPr>
              <a:t>A</a:t>
            </a:r>
            <a:r>
              <a:rPr lang="it-IT" sz="2900" b="1" dirty="0">
                <a:solidFill>
                  <a:schemeClr val="accent1">
                    <a:lumMod val="75000"/>
                  </a:schemeClr>
                </a:solidFill>
                <a:effectLst/>
                <a:latin typeface="Californian FB" panose="0207040306080B030204" pitchFamily="18" charset="0"/>
              </a:rPr>
              <a:t>: </a:t>
            </a:r>
            <a:r>
              <a:rPr lang="it-IT" sz="2900" b="1" dirty="0">
                <a:solidFill>
                  <a:srgbClr val="FF0000"/>
                </a:solidFill>
                <a:effectLst/>
                <a:latin typeface="Californian FB" panose="0207040306080B030204" pitchFamily="18" charset="0"/>
              </a:rPr>
              <a:t>stessa progettazione della classe</a:t>
            </a:r>
            <a:r>
              <a:rPr lang="it-IT" sz="2900" b="1" dirty="0">
                <a:solidFill>
                  <a:schemeClr val="accent1">
                    <a:lumMod val="75000"/>
                  </a:schemeClr>
                </a:solidFill>
                <a:effectLst/>
                <a:latin typeface="Californian FB" panose="0207040306080B030204" pitchFamily="18" charset="0"/>
              </a:rPr>
              <a:t>, </a:t>
            </a:r>
            <a:r>
              <a:rPr lang="it-IT" sz="2900" dirty="0">
                <a:solidFill>
                  <a:schemeClr val="accent1">
                    <a:lumMod val="75000"/>
                  </a:schemeClr>
                </a:solidFill>
                <a:effectLst/>
                <a:latin typeface="Californian FB" panose="0207040306080B030204" pitchFamily="18" charset="0"/>
              </a:rPr>
              <a:t>stessi criteri, non significa che lo studente non abbia supporto. Vanno applicate tutte le modalità previste nella sezione del PEI 8. 2</a:t>
            </a:r>
            <a:endParaRPr lang="it-IT" sz="2900" dirty="0">
              <a:solidFill>
                <a:schemeClr val="accent1">
                  <a:lumMod val="75000"/>
                </a:schemeClr>
              </a:solidFill>
              <a:effectLst/>
              <a:latin typeface="Californian FB" panose="0207040306080B030204" pitchFamily="18" charset="0"/>
            </a:endParaRPr>
          </a:p>
          <a:p>
            <a:pPr algn="just">
              <a:lnSpc>
                <a:spcPct val="153000"/>
              </a:lnSpc>
            </a:pPr>
            <a:r>
              <a:rPr lang="it-IT" sz="2900" b="1" dirty="0">
                <a:solidFill>
                  <a:srgbClr val="FF0000"/>
                </a:solidFill>
                <a:effectLst/>
                <a:latin typeface="Californian FB" panose="0207040306080B030204" pitchFamily="18" charset="0"/>
              </a:rPr>
              <a:t>B</a:t>
            </a:r>
            <a:r>
              <a:rPr lang="it-IT" sz="2900" b="1" dirty="0">
                <a:solidFill>
                  <a:schemeClr val="accent1">
                    <a:lumMod val="75000"/>
                  </a:schemeClr>
                </a:solidFill>
                <a:effectLst/>
                <a:latin typeface="Californian FB" panose="0207040306080B030204" pitchFamily="18" charset="0"/>
              </a:rPr>
              <a:t>: </a:t>
            </a:r>
            <a:r>
              <a:rPr lang="it-IT" sz="2900" dirty="0">
                <a:solidFill>
                  <a:schemeClr val="accent1">
                    <a:lumMod val="75000"/>
                  </a:schemeClr>
                </a:solidFill>
                <a:effectLst/>
                <a:latin typeface="Californian FB" panose="0207040306080B030204" pitchFamily="18" charset="0"/>
              </a:rPr>
              <a:t>si specificano quali </a:t>
            </a:r>
            <a:r>
              <a:rPr lang="it-IT" sz="2900" b="1" dirty="0">
                <a:solidFill>
                  <a:srgbClr val="FF0000"/>
                </a:solidFill>
                <a:effectLst/>
                <a:latin typeface="Californian FB" panose="0207040306080B030204" pitchFamily="18" charset="0"/>
              </a:rPr>
              <a:t>personalizzazioni</a:t>
            </a:r>
            <a:r>
              <a:rPr lang="it-IT" sz="2900" b="1" dirty="0">
                <a:solidFill>
                  <a:schemeClr val="accent1">
                    <a:lumMod val="75000"/>
                  </a:schemeClr>
                </a:solidFill>
                <a:effectLst/>
                <a:latin typeface="Californian FB" panose="0207040306080B030204" pitchFamily="18" charset="0"/>
              </a:rPr>
              <a:t> </a:t>
            </a:r>
            <a:r>
              <a:rPr lang="it-IT" sz="2900" dirty="0">
                <a:solidFill>
                  <a:schemeClr val="accent1">
                    <a:lumMod val="75000"/>
                  </a:schemeClr>
                </a:solidFill>
                <a:effectLst/>
                <a:latin typeface="Californian FB" panose="0207040306080B030204" pitchFamily="18" charset="0"/>
              </a:rPr>
              <a:t>vanno applicate agli obiettivi di questa disciplina, che possono comportare riduzioni e/o adattamenti ritenuti compatibili con la validità del percorso di studi previsto. Si può ipotizzare la dispensa da prestazioni non essenziali. Le prove di verifica somministrate possono essere identiche a quelle della classe o equipollenti.</a:t>
            </a:r>
            <a:endParaRPr lang="it-IT" sz="2900" dirty="0">
              <a:solidFill>
                <a:schemeClr val="accent1">
                  <a:lumMod val="75000"/>
                </a:schemeClr>
              </a:solidFill>
              <a:effectLst/>
              <a:latin typeface="Californian FB" panose="0207040306080B030204" pitchFamily="18" charset="0"/>
            </a:endParaRPr>
          </a:p>
          <a:p>
            <a:pPr algn="just">
              <a:lnSpc>
                <a:spcPct val="154000"/>
              </a:lnSpc>
            </a:pPr>
            <a:r>
              <a:rPr lang="it-IT" sz="2900" b="1" dirty="0">
                <a:solidFill>
                  <a:srgbClr val="FF0000"/>
                </a:solidFill>
                <a:effectLst/>
                <a:latin typeface="Californian FB" panose="0207040306080B030204" pitchFamily="18" charset="0"/>
              </a:rPr>
              <a:t>C</a:t>
            </a:r>
            <a:r>
              <a:rPr lang="it-IT" sz="2900" b="1" dirty="0">
                <a:solidFill>
                  <a:schemeClr val="accent1">
                    <a:lumMod val="75000"/>
                  </a:schemeClr>
                </a:solidFill>
                <a:effectLst/>
                <a:latin typeface="Californian FB" panose="0207040306080B030204" pitchFamily="18" charset="0"/>
              </a:rPr>
              <a:t>: </a:t>
            </a:r>
            <a:r>
              <a:rPr lang="it-IT" sz="2900" dirty="0">
                <a:solidFill>
                  <a:schemeClr val="accent1">
                    <a:lumMod val="75000"/>
                  </a:schemeClr>
                </a:solidFill>
                <a:effectLst/>
                <a:latin typeface="Californian FB" panose="0207040306080B030204" pitchFamily="18" charset="0"/>
              </a:rPr>
              <a:t>Con questa opzione il percorso è </a:t>
            </a:r>
            <a:r>
              <a:rPr lang="it-IT" sz="2900" dirty="0">
                <a:solidFill>
                  <a:srgbClr val="FF0000"/>
                </a:solidFill>
                <a:effectLst/>
                <a:latin typeface="Californian FB" panose="0207040306080B030204" pitchFamily="18" charset="0"/>
              </a:rPr>
              <a:t>differenziato</a:t>
            </a:r>
            <a:r>
              <a:rPr lang="it-IT" sz="2900" dirty="0">
                <a:solidFill>
                  <a:schemeClr val="accent1">
                    <a:lumMod val="75000"/>
                  </a:schemeClr>
                </a:solidFill>
                <a:effectLst/>
                <a:latin typeface="Californian FB" panose="0207040306080B030204" pitchFamily="18" charset="0"/>
              </a:rPr>
              <a:t>, le verifiche proposte saranno non equipollenti. Vanno però ugualmente indicati gli obiettivi disciplinari previsti nella disciplina e i relativi criteri di valutazione</a:t>
            </a:r>
            <a:endParaRPr lang="it-IT" dirty="0"/>
          </a:p>
        </p:txBody>
      </p:sp>
      <p:sp>
        <p:nvSpPr>
          <p:cNvPr id="4" name="Segnaposto piè di pagina 3"/>
          <p:cNvSpPr>
            <a:spLocks noGrp="1"/>
          </p:cNvSpPr>
          <p:nvPr>
            <p:ph type="ftr" sz="quarter" idx="11"/>
          </p:nvPr>
        </p:nvSpPr>
        <p:spPr/>
        <p:txBody>
          <a:bodyPr/>
          <a:lstStyle/>
          <a:p>
            <a:r>
              <a:rPr lang="en-US"/>
              <a:t>Roberta Tardi</a:t>
            </a:r>
            <a:endParaRPr lang="en-US" dirty="0"/>
          </a:p>
        </p:txBody>
      </p:sp>
      <p:pic>
        <p:nvPicPr>
          <p:cNvPr id="5" name="Picture 4" descr="Risultati immagini per tre direzion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544175" y="212160"/>
            <a:ext cx="1647825" cy="6669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solidFill>
            <a:schemeClr val="accent1">
              <a:lumMod val="20000"/>
              <a:lumOff val="80000"/>
            </a:schemeClr>
          </a:solidFill>
        </p:spPr>
        <p:txBody>
          <a:bodyPr>
            <a:normAutofit/>
          </a:bodyPr>
          <a:lstStyle/>
          <a:p>
            <a:r>
              <a:rPr lang="it-IT" b="1" dirty="0">
                <a:solidFill>
                  <a:schemeClr val="accent1"/>
                </a:solidFill>
                <a:latin typeface="Californian FB" panose="0207040306080B030204" pitchFamily="18" charset="0"/>
              </a:rPr>
              <a:t>L</a:t>
            </a:r>
            <a:r>
              <a:rPr lang="it-IT" b="1" i="0" dirty="0">
                <a:solidFill>
                  <a:schemeClr val="accent1"/>
                </a:solidFill>
                <a:effectLst/>
                <a:latin typeface="Californian FB" panose="0207040306080B030204" pitchFamily="18" charset="0"/>
              </a:rPr>
              <a:t>a differenza tra individualizzazione e personalizzazione</a:t>
            </a:r>
            <a:endParaRPr lang="it-IT" b="1" dirty="0">
              <a:solidFill>
                <a:schemeClr val="accent1"/>
              </a:solidFill>
              <a:latin typeface="Californian FB" panose="0207040306080B030204" pitchFamily="18" charset="0"/>
            </a:endParaRPr>
          </a:p>
        </p:txBody>
      </p:sp>
      <p:sp>
        <p:nvSpPr>
          <p:cNvPr id="5" name="Segnaposto contenuto 4"/>
          <p:cNvSpPr>
            <a:spLocks noGrp="1"/>
          </p:cNvSpPr>
          <p:nvPr>
            <p:ph sz="half" idx="1"/>
          </p:nvPr>
        </p:nvSpPr>
        <p:spPr>
          <a:xfrm>
            <a:off x="1298448" y="2451651"/>
            <a:ext cx="4718304" cy="3896139"/>
          </a:xfrm>
          <a:solidFill>
            <a:schemeClr val="bg2">
              <a:lumMod val="20000"/>
              <a:lumOff val="80000"/>
            </a:schemeClr>
          </a:solidFill>
        </p:spPr>
        <p:txBody>
          <a:bodyPr>
            <a:normAutofit fontScale="47500" lnSpcReduction="20000"/>
          </a:bodyPr>
          <a:lstStyle/>
          <a:p>
            <a:pPr marL="0" indent="0" algn="just">
              <a:buNone/>
            </a:pPr>
            <a:r>
              <a:rPr lang="it-IT" sz="2900" b="1" i="0" dirty="0">
                <a:solidFill>
                  <a:schemeClr val="tx2"/>
                </a:solidFill>
                <a:effectLst/>
                <a:latin typeface="Californian FB" panose="0207040306080B030204" pitchFamily="18" charset="0"/>
              </a:rPr>
              <a:t>Nel caso dell’</a:t>
            </a:r>
            <a:r>
              <a:rPr lang="it-IT" sz="2900" b="1" i="0" dirty="0">
                <a:solidFill>
                  <a:srgbClr val="FF0000"/>
                </a:solidFill>
                <a:effectLst/>
                <a:latin typeface="Californian FB" panose="0207040306080B030204" pitchFamily="18" charset="0"/>
              </a:rPr>
              <a:t>individualizzazione</a:t>
            </a:r>
            <a:r>
              <a:rPr lang="it-IT" sz="2900" b="1" i="0" dirty="0">
                <a:solidFill>
                  <a:schemeClr val="tx2"/>
                </a:solidFill>
                <a:effectLst/>
                <a:latin typeface="Californian FB" panose="0207040306080B030204" pitchFamily="18" charset="0"/>
              </a:rPr>
              <a:t>, un’offerta didattica individualizzata cerca di </a:t>
            </a:r>
            <a:r>
              <a:rPr lang="it-IT" sz="2900" b="1" i="0" dirty="0">
                <a:solidFill>
                  <a:srgbClr val="FF0000"/>
                </a:solidFill>
                <a:effectLst/>
                <a:latin typeface="Californian FB" panose="0207040306080B030204" pitchFamily="18" charset="0"/>
              </a:rPr>
              <a:t>adattarsi ai bisogni di un singolo alunno, riconoscendoli e modificando le varie strategie di insegnamento-apprendimento per riuscire a portarlo il più vicino possibile agli obiettivi comuni al gruppo di appartenenza,</a:t>
            </a:r>
            <a:r>
              <a:rPr lang="it-IT" sz="2900" b="1" i="0" dirty="0">
                <a:solidFill>
                  <a:schemeClr val="tx2"/>
                </a:solidFill>
                <a:effectLst/>
                <a:latin typeface="Californian FB" panose="0207040306080B030204" pitchFamily="18" charset="0"/>
              </a:rPr>
              <a:t> alla sua classe o al corso di studi.</a:t>
            </a:r>
            <a:br>
              <a:rPr lang="it-IT" sz="2900" b="1" dirty="0">
                <a:solidFill>
                  <a:schemeClr val="tx2"/>
                </a:solidFill>
                <a:latin typeface="Californian FB" panose="0207040306080B030204" pitchFamily="18" charset="0"/>
              </a:rPr>
            </a:br>
            <a:r>
              <a:rPr lang="it-IT" sz="2900" b="1" i="0" dirty="0">
                <a:solidFill>
                  <a:schemeClr val="tx2"/>
                </a:solidFill>
                <a:effectLst/>
                <a:latin typeface="Californian FB" panose="0207040306080B030204" pitchFamily="18" charset="0"/>
              </a:rPr>
              <a:t>In questo modo si cerca di far raggiungere un fine, un traguardo comune anche con mezzi e percorsi molto diversi, molto individualizzati.</a:t>
            </a:r>
            <a:br>
              <a:rPr lang="it-IT" sz="2900" b="1" dirty="0">
                <a:solidFill>
                  <a:schemeClr val="tx2"/>
                </a:solidFill>
                <a:latin typeface="Californian FB" panose="0207040306080B030204" pitchFamily="18" charset="0"/>
              </a:rPr>
            </a:br>
            <a:endParaRPr lang="it-IT" sz="2900" b="1" dirty="0">
              <a:solidFill>
                <a:schemeClr val="tx2"/>
              </a:solidFill>
              <a:latin typeface="Californian FB" panose="0207040306080B030204" pitchFamily="18" charset="0"/>
            </a:endParaRPr>
          </a:p>
          <a:p>
            <a:pPr marL="0" indent="0" algn="just">
              <a:buNone/>
            </a:pPr>
            <a:endParaRPr lang="it-IT" dirty="0">
              <a:latin typeface="+mj-lt"/>
            </a:endParaRPr>
          </a:p>
          <a:p>
            <a:pPr marL="0" indent="0" algn="just">
              <a:buNone/>
            </a:pPr>
            <a:r>
              <a:rPr lang="it-IT" b="0" i="0" dirty="0">
                <a:solidFill>
                  <a:srgbClr val="000000"/>
                </a:solidFill>
                <a:effectLst/>
                <a:latin typeface="Times New Roman" panose="02020603050405020304" pitchFamily="18" charset="0"/>
              </a:rPr>
              <a:t>(</a:t>
            </a:r>
            <a:r>
              <a:rPr lang="it-IT" b="0" i="0" dirty="0" err="1">
                <a:solidFill>
                  <a:srgbClr val="000000"/>
                </a:solidFill>
                <a:effectLst/>
                <a:latin typeface="Times New Roman" panose="02020603050405020304" pitchFamily="18" charset="0"/>
              </a:rPr>
              <a:t>Ianes</a:t>
            </a:r>
            <a:r>
              <a:rPr lang="it-IT" b="0" i="0" dirty="0">
                <a:solidFill>
                  <a:srgbClr val="000000"/>
                </a:solidFill>
                <a:effectLst/>
                <a:latin typeface="Times New Roman" panose="02020603050405020304" pitchFamily="18" charset="0"/>
              </a:rPr>
              <a:t> e Macchia, 2008)</a:t>
            </a:r>
            <a:endParaRPr lang="it-IT" dirty="0">
              <a:latin typeface="+mj-lt"/>
            </a:endParaRPr>
          </a:p>
        </p:txBody>
      </p:sp>
      <p:sp>
        <p:nvSpPr>
          <p:cNvPr id="6" name="Segnaposto contenuto 5"/>
          <p:cNvSpPr>
            <a:spLocks noGrp="1"/>
          </p:cNvSpPr>
          <p:nvPr>
            <p:ph sz="half" idx="2"/>
          </p:nvPr>
        </p:nvSpPr>
        <p:spPr>
          <a:xfrm>
            <a:off x="6181344" y="2451652"/>
            <a:ext cx="4718304" cy="3896138"/>
          </a:xfrm>
          <a:solidFill>
            <a:schemeClr val="bg2">
              <a:lumMod val="20000"/>
              <a:lumOff val="80000"/>
            </a:schemeClr>
          </a:solidFill>
        </p:spPr>
        <p:txBody>
          <a:bodyPr>
            <a:normAutofit fontScale="47500" lnSpcReduction="20000"/>
          </a:bodyPr>
          <a:lstStyle/>
          <a:p>
            <a:pPr marL="0" indent="0" algn="just">
              <a:buNone/>
            </a:pPr>
            <a:r>
              <a:rPr lang="it-IT" sz="2900" b="1" i="0" dirty="0">
                <a:solidFill>
                  <a:schemeClr val="tx2"/>
                </a:solidFill>
                <a:effectLst/>
                <a:latin typeface="Californian FB" panose="0207040306080B030204" pitchFamily="18" charset="0"/>
              </a:rPr>
              <a:t>Nel caso invece della </a:t>
            </a:r>
            <a:r>
              <a:rPr lang="it-IT" sz="2900" b="1" i="0" dirty="0">
                <a:solidFill>
                  <a:srgbClr val="FF0000"/>
                </a:solidFill>
                <a:effectLst/>
                <a:latin typeface="Californian FB" panose="0207040306080B030204" pitchFamily="18" charset="0"/>
              </a:rPr>
              <a:t>personalizzazione</a:t>
            </a:r>
            <a:r>
              <a:rPr lang="it-IT" sz="2900" b="1" i="0" dirty="0">
                <a:solidFill>
                  <a:schemeClr val="tx2"/>
                </a:solidFill>
                <a:effectLst/>
                <a:latin typeface="Californian FB" panose="0207040306080B030204" pitchFamily="18" charset="0"/>
              </a:rPr>
              <a:t>, a </a:t>
            </a:r>
            <a:r>
              <a:rPr lang="it-IT" sz="2900" b="1" i="0" dirty="0">
                <a:solidFill>
                  <a:srgbClr val="FF0000"/>
                </a:solidFill>
                <a:effectLst/>
                <a:latin typeface="Californian FB" panose="0207040306080B030204" pitchFamily="18" charset="0"/>
              </a:rPr>
              <a:t>essere profondamente diversi sono anche gli obiettivi dell’offerta formativa, che possono divergere nettamente rispetto a quelli del gruppo di appartenenza</a:t>
            </a:r>
            <a:r>
              <a:rPr lang="it-IT" sz="2900" b="1" i="0" dirty="0">
                <a:solidFill>
                  <a:schemeClr val="tx2"/>
                </a:solidFill>
                <a:effectLst/>
                <a:latin typeface="Californian FB" panose="0207040306080B030204" pitchFamily="18" charset="0"/>
              </a:rPr>
              <a:t>, della classe e del corso di studi. L’obiettivo finale della personalizzazione non è tanto quello di raggiungere nei modi più adatti un fine comune, ma quello di costruire un proprio percorso mirato a fini personali, anche del tutto diversi da quelli degli altri alunni.</a:t>
            </a:r>
            <a:endParaRPr lang="it-IT" sz="2900" b="1" dirty="0">
              <a:solidFill>
                <a:schemeClr val="tx2"/>
              </a:solidFill>
              <a:latin typeface="Californian FB" panose="0207040306080B030204" pitchFamily="18" charset="0"/>
            </a:endParaRPr>
          </a:p>
          <a:p>
            <a:endParaRPr lang="it-IT" dirty="0"/>
          </a:p>
        </p:txBody>
      </p:sp>
      <p:sp>
        <p:nvSpPr>
          <p:cNvPr id="2" name="Segnaposto piè di pagina 1"/>
          <p:cNvSpPr>
            <a:spLocks noGrp="1"/>
          </p:cNvSpPr>
          <p:nvPr>
            <p:ph type="ftr" sz="quarter" idx="11"/>
          </p:nvPr>
        </p:nvSpPr>
        <p:spPr>
          <a:xfrm>
            <a:off x="0" y="6492875"/>
            <a:ext cx="913775" cy="365125"/>
          </a:xfrm>
        </p:spPr>
        <p:txBody>
          <a:bodyPr/>
          <a:lstStyle/>
          <a:p>
            <a:r>
              <a:rPr lang="en-US"/>
              <a:t>Roberta Tardi</a:t>
            </a:r>
            <a:endParaRPr lang="en-US" dirty="0"/>
          </a:p>
        </p:txBody>
      </p:sp>
      <p:pic>
        <p:nvPicPr>
          <p:cNvPr id="16386" name="Picture 2" descr="Personalizzazione e/o individualizzazione: necessità di un chiariment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30729" y="5340626"/>
            <a:ext cx="2857500" cy="10071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295402" y="1603513"/>
            <a:ext cx="9601196" cy="987286"/>
          </a:xfrm>
          <a:solidFill>
            <a:schemeClr val="bg2">
              <a:lumMod val="20000"/>
              <a:lumOff val="80000"/>
            </a:schemeClr>
          </a:solidFill>
        </p:spPr>
        <p:txBody>
          <a:bodyPr>
            <a:noAutofit/>
          </a:bodyPr>
          <a:lstStyle/>
          <a:p>
            <a:r>
              <a:rPr lang="it-IT" sz="1800" b="1" i="0" dirty="0">
                <a:solidFill>
                  <a:schemeClr val="accent1"/>
                </a:solidFill>
                <a:effectLst/>
                <a:latin typeface="Californian FB" panose="0207040306080B030204" pitchFamily="18" charset="0"/>
              </a:rPr>
              <a:t>Primo obiettivo delle personalizzazioni per la somministrazione e lo svolgimento della prova deve essere quello di garantire l’</a:t>
            </a:r>
            <a:r>
              <a:rPr lang="it-IT" sz="1800" b="1" i="0" dirty="0">
                <a:solidFill>
                  <a:srgbClr val="FF0000"/>
                </a:solidFill>
                <a:effectLst/>
                <a:latin typeface="Californian FB" panose="0207040306080B030204" pitchFamily="18" charset="0"/>
              </a:rPr>
              <a:t>accessibilità </a:t>
            </a:r>
            <a:r>
              <a:rPr lang="it-IT" sz="1800" b="1" i="0" dirty="0">
                <a:solidFill>
                  <a:schemeClr val="accent1"/>
                </a:solidFill>
                <a:effectLst/>
                <a:latin typeface="Californian FB" panose="0207040306080B030204" pitchFamily="18" charset="0"/>
              </a:rPr>
              <a:t>e la </a:t>
            </a:r>
            <a:r>
              <a:rPr lang="it-IT" sz="1800" b="1" i="0" dirty="0">
                <a:solidFill>
                  <a:srgbClr val="FF0000"/>
                </a:solidFill>
                <a:effectLst/>
                <a:latin typeface="Californian FB" panose="0207040306080B030204" pitchFamily="18" charset="0"/>
              </a:rPr>
              <a:t>fruibilità</a:t>
            </a:r>
            <a:r>
              <a:rPr lang="it-IT" sz="1800" b="1" dirty="0">
                <a:solidFill>
                  <a:schemeClr val="accent1"/>
                </a:solidFill>
                <a:latin typeface="Californian FB" panose="0207040306080B030204" pitchFamily="18" charset="0"/>
              </a:rPr>
              <a:t>  </a:t>
            </a:r>
            <a:r>
              <a:rPr lang="it-IT" sz="1800" b="1" i="0" dirty="0">
                <a:solidFill>
                  <a:schemeClr val="accent1"/>
                </a:solidFill>
                <a:effectLst/>
                <a:latin typeface="Californian FB" panose="0207040306080B030204" pitchFamily="18" charset="0"/>
              </a:rPr>
              <a:t>nella progettazione del contesto inclusivo. </a:t>
            </a:r>
            <a:endParaRPr lang="it-IT" sz="1800" b="1" dirty="0">
              <a:solidFill>
                <a:schemeClr val="accent1"/>
              </a:solidFill>
              <a:latin typeface="Californian FB" panose="0207040306080B030204" pitchFamily="18" charset="0"/>
            </a:endParaRPr>
          </a:p>
        </p:txBody>
      </p:sp>
      <p:sp>
        <p:nvSpPr>
          <p:cNvPr id="5" name="Segnaposto contenuto 4"/>
          <p:cNvSpPr>
            <a:spLocks noGrp="1"/>
          </p:cNvSpPr>
          <p:nvPr>
            <p:ph sz="half" idx="1"/>
          </p:nvPr>
        </p:nvSpPr>
        <p:spPr>
          <a:xfrm>
            <a:off x="1299244" y="2798859"/>
            <a:ext cx="4718304" cy="3310128"/>
          </a:xfrm>
          <a:solidFill>
            <a:schemeClr val="bg2">
              <a:lumMod val="20000"/>
              <a:lumOff val="80000"/>
            </a:schemeClr>
          </a:solidFill>
        </p:spPr>
        <p:txBody>
          <a:bodyPr>
            <a:normAutofit fontScale="40000" lnSpcReduction="20000"/>
          </a:bodyPr>
          <a:lstStyle/>
          <a:p>
            <a:pPr algn="just">
              <a:buFont typeface="Arial" panose="020B0604020202020204" pitchFamily="34" charset="0"/>
              <a:buChar char="•"/>
            </a:pPr>
            <a:r>
              <a:rPr lang="it-IT" sz="2500" b="1" dirty="0">
                <a:solidFill>
                  <a:schemeClr val="accent1"/>
                </a:solidFill>
                <a:effectLst/>
                <a:latin typeface="Californian FB" panose="0207040306080B030204" pitchFamily="18" charset="0"/>
              </a:rPr>
              <a:t>possibilità di assegnare tempi più lunghi tutte le volte che è richiesto dalle condizioni funzionali o di contesto;</a:t>
            </a:r>
            <a:endParaRPr lang="it-IT" sz="2500" b="1" dirty="0">
              <a:solidFill>
                <a:schemeClr val="accent1"/>
              </a:solidFill>
              <a:effectLst/>
              <a:latin typeface="Californian FB" panose="0207040306080B030204" pitchFamily="18" charset="0"/>
            </a:endParaRPr>
          </a:p>
          <a:p>
            <a:pPr algn="just">
              <a:buFont typeface="Arial" panose="020B0604020202020204" pitchFamily="34" charset="0"/>
              <a:buChar char="•"/>
            </a:pPr>
            <a:r>
              <a:rPr lang="it-IT" sz="2500" b="1" dirty="0">
                <a:solidFill>
                  <a:schemeClr val="accent1"/>
                </a:solidFill>
                <a:effectLst/>
                <a:latin typeface="Californian FB" panose="0207040306080B030204" pitchFamily="18" charset="0"/>
              </a:rPr>
              <a:t>riduzione per numero o dimensioni delle verifiche proposte, se non è possibile assegnare tempi aggiuntivi;</a:t>
            </a:r>
            <a:endParaRPr lang="it-IT" sz="2500" b="1" dirty="0">
              <a:solidFill>
                <a:schemeClr val="accent1"/>
              </a:solidFill>
              <a:effectLst/>
              <a:latin typeface="Californian FB" panose="0207040306080B030204" pitchFamily="18" charset="0"/>
            </a:endParaRPr>
          </a:p>
          <a:p>
            <a:pPr algn="just">
              <a:buFont typeface="Arial" panose="020B0604020202020204" pitchFamily="34" charset="0"/>
              <a:buChar char="•"/>
            </a:pPr>
            <a:r>
              <a:rPr lang="it-IT" sz="2500" b="1" dirty="0">
                <a:solidFill>
                  <a:schemeClr val="accent1"/>
                </a:solidFill>
                <a:effectLst/>
                <a:latin typeface="Californian FB" panose="0207040306080B030204" pitchFamily="18" charset="0"/>
              </a:rPr>
              <a:t>adattamento della tipologia di prova: </a:t>
            </a:r>
            <a:endParaRPr lang="it-IT" sz="2500" b="1" dirty="0">
              <a:solidFill>
                <a:schemeClr val="accent1"/>
              </a:solidFill>
              <a:effectLst/>
              <a:latin typeface="Californian FB" panose="0207040306080B030204" pitchFamily="18" charset="0"/>
            </a:endParaRPr>
          </a:p>
          <a:p>
            <a:pPr algn="just">
              <a:buFont typeface="Wingdings" panose="05000000000000000000" pitchFamily="2" charset="2"/>
              <a:buChar char="q"/>
            </a:pPr>
            <a:r>
              <a:rPr lang="it-IT" sz="2500" b="1" dirty="0">
                <a:solidFill>
                  <a:schemeClr val="accent1"/>
                </a:solidFill>
                <a:effectLst/>
                <a:latin typeface="Californian FB" panose="0207040306080B030204" pitchFamily="18" charset="0"/>
              </a:rPr>
              <a:t>colloquio orale anziché prova scritta, a domande chiuse anziché aperte, </a:t>
            </a:r>
            <a:endParaRPr lang="it-IT" sz="2500" b="1" dirty="0">
              <a:solidFill>
                <a:schemeClr val="accent1"/>
              </a:solidFill>
              <a:effectLst/>
              <a:latin typeface="Californian FB" panose="0207040306080B030204" pitchFamily="18" charset="0"/>
            </a:endParaRPr>
          </a:p>
          <a:p>
            <a:pPr algn="just">
              <a:buFont typeface="Wingdings" panose="05000000000000000000" pitchFamily="2" charset="2"/>
              <a:buChar char="q"/>
            </a:pPr>
            <a:r>
              <a:rPr lang="it-IT" sz="2500" b="1" dirty="0">
                <a:solidFill>
                  <a:schemeClr val="accent1"/>
                </a:solidFill>
                <a:effectLst/>
                <a:latin typeface="Californian FB" panose="0207040306080B030204" pitchFamily="18" charset="0"/>
              </a:rPr>
              <a:t>verifiche strutturate (domande a risposta multipla, vero/falso, testo a completamento etc.) o semi strutturate etc.;</a:t>
            </a:r>
            <a:endParaRPr lang="it-IT" sz="2500" b="1" dirty="0">
              <a:solidFill>
                <a:schemeClr val="accent1"/>
              </a:solidFill>
              <a:effectLst/>
              <a:latin typeface="Californian FB" panose="0207040306080B030204" pitchFamily="18" charset="0"/>
            </a:endParaRPr>
          </a:p>
          <a:p>
            <a:endParaRPr lang="it-IT" dirty="0"/>
          </a:p>
        </p:txBody>
      </p:sp>
      <p:sp>
        <p:nvSpPr>
          <p:cNvPr id="6" name="Segnaposto contenuto 5"/>
          <p:cNvSpPr>
            <a:spLocks noGrp="1"/>
          </p:cNvSpPr>
          <p:nvPr>
            <p:ph sz="half" idx="2"/>
          </p:nvPr>
        </p:nvSpPr>
        <p:spPr>
          <a:xfrm>
            <a:off x="6193537" y="2798859"/>
            <a:ext cx="4718304" cy="3310128"/>
          </a:xfrm>
          <a:solidFill>
            <a:schemeClr val="bg2">
              <a:lumMod val="20000"/>
              <a:lumOff val="80000"/>
            </a:schemeClr>
          </a:solidFill>
        </p:spPr>
        <p:txBody>
          <a:bodyPr>
            <a:normAutofit fontScale="40000" lnSpcReduction="20000"/>
          </a:bodyPr>
          <a:lstStyle/>
          <a:p>
            <a:pPr algn="just">
              <a:buFont typeface="Arial" panose="020B0604020202020204" pitchFamily="34" charset="0"/>
              <a:buChar char="•"/>
            </a:pPr>
            <a:r>
              <a:rPr lang="it-IT" sz="2500" b="1" dirty="0">
                <a:solidFill>
                  <a:schemeClr val="accent1"/>
                </a:solidFill>
                <a:effectLst/>
                <a:latin typeface="Californian FB" panose="0207040306080B030204" pitchFamily="18" charset="0"/>
              </a:rPr>
              <a:t>ricorso a interventi di assistenza o supporto di vario tipo, più o meno determinanti nell’esito della prestazione;</a:t>
            </a:r>
            <a:endParaRPr lang="it-IT" sz="2500" b="1" dirty="0">
              <a:solidFill>
                <a:schemeClr val="accent1"/>
              </a:solidFill>
              <a:effectLst/>
              <a:latin typeface="Californian FB" panose="0207040306080B030204" pitchFamily="18" charset="0"/>
            </a:endParaRPr>
          </a:p>
          <a:p>
            <a:pPr algn="just">
              <a:buFont typeface="Arial" panose="020B0604020202020204" pitchFamily="34" charset="0"/>
              <a:buChar char="•"/>
            </a:pPr>
            <a:r>
              <a:rPr lang="it-IT" sz="2500" b="1" dirty="0">
                <a:solidFill>
                  <a:schemeClr val="accent1"/>
                </a:solidFill>
                <a:effectLst/>
                <a:latin typeface="Californian FB" panose="0207040306080B030204" pitchFamily="18" charset="0"/>
              </a:rPr>
              <a:t>uso di strumenti compensativi, nel senso più ampio del termine e comprendendo quindi tutto quello che può servire per ridurre le difficoltà esecutive di vario tipo connesse alla disabilità, comprese quelle di memorizzazione, organizzazione ed espressione dei contenuti e delle competenze da verificare;</a:t>
            </a:r>
            <a:endParaRPr lang="it-IT" sz="2500" b="1" dirty="0">
              <a:solidFill>
                <a:schemeClr val="accent1"/>
              </a:solidFill>
              <a:effectLst/>
              <a:latin typeface="Californian FB" panose="0207040306080B030204" pitchFamily="18" charset="0"/>
            </a:endParaRPr>
          </a:p>
          <a:p>
            <a:pPr algn="just">
              <a:buFont typeface="Arial" panose="020B0604020202020204" pitchFamily="34" charset="0"/>
              <a:buChar char="•"/>
            </a:pPr>
            <a:r>
              <a:rPr lang="it-IT" sz="2500" b="1" dirty="0">
                <a:solidFill>
                  <a:schemeClr val="accent1"/>
                </a:solidFill>
                <a:effectLst/>
                <a:latin typeface="Californian FB" panose="0207040306080B030204" pitchFamily="18" charset="0"/>
              </a:rPr>
              <a:t>sistemi di compensazione tra modalità diverse di verifica, in particolare tra scritto e orale, tra una prova strutturata e non strutturata etc., assicurandosi che un’eventuale difficoltà di svolgimento non scaturisca dalla mancata comprensione delle consegne e/o da difficoltà nell’applicazione di procedure.</a:t>
            </a:r>
            <a:endParaRPr lang="it-IT" sz="2500" b="1" dirty="0">
              <a:solidFill>
                <a:schemeClr val="accent1"/>
              </a:solidFill>
              <a:effectLst/>
              <a:latin typeface="Californian FB" panose="0207040306080B030204" pitchFamily="18" charset="0"/>
            </a:endParaRPr>
          </a:p>
          <a:p>
            <a:endParaRPr lang="it-IT" dirty="0"/>
          </a:p>
        </p:txBody>
      </p:sp>
      <p:sp>
        <p:nvSpPr>
          <p:cNvPr id="7" name="CasellaDiTesto 6"/>
          <p:cNvSpPr txBox="1"/>
          <p:nvPr/>
        </p:nvSpPr>
        <p:spPr>
          <a:xfrm>
            <a:off x="450575" y="203240"/>
            <a:ext cx="9995450" cy="1231106"/>
          </a:xfrm>
          <a:prstGeom prst="rect">
            <a:avLst/>
          </a:prstGeom>
          <a:solidFill>
            <a:schemeClr val="accent1">
              <a:lumMod val="20000"/>
              <a:lumOff val="80000"/>
            </a:schemeClr>
          </a:solidFill>
        </p:spPr>
        <p:txBody>
          <a:bodyPr wrap="square" rtlCol="0">
            <a:spAutoFit/>
          </a:bodyPr>
          <a:lstStyle/>
          <a:p>
            <a:r>
              <a:rPr lang="it-IT" sz="1800" b="1" i="0" dirty="0">
                <a:solidFill>
                  <a:srgbClr val="212529"/>
                </a:solidFill>
                <a:effectLst/>
                <a:latin typeface="merriweather"/>
              </a:rPr>
              <a:t>     </a:t>
            </a:r>
            <a:endParaRPr lang="it-IT" b="1" dirty="0">
              <a:solidFill>
                <a:srgbClr val="212529"/>
              </a:solidFill>
              <a:latin typeface="merriweather"/>
            </a:endParaRPr>
          </a:p>
          <a:p>
            <a:pPr algn="ctr"/>
            <a:r>
              <a:rPr lang="it-IT" sz="1800" b="1" i="0" dirty="0">
                <a:solidFill>
                  <a:schemeClr val="accent1"/>
                </a:solidFill>
                <a:effectLst/>
                <a:latin typeface="Californian FB" panose="0207040306080B030204" pitchFamily="18" charset="0"/>
              </a:rPr>
              <a:t> </a:t>
            </a:r>
            <a:r>
              <a:rPr lang="it-IT" sz="2800" b="1" i="0" dirty="0">
                <a:solidFill>
                  <a:schemeClr val="accent1"/>
                </a:solidFill>
                <a:effectLst/>
                <a:latin typeface="Californian FB" panose="0207040306080B030204" pitchFamily="18" charset="0"/>
              </a:rPr>
              <a:t>Personalizzazioni per la somministrazione e lo svolgimento della prova</a:t>
            </a:r>
            <a:r>
              <a:rPr lang="it-IT" sz="2800" b="0" i="0" dirty="0">
                <a:solidFill>
                  <a:schemeClr val="accent1"/>
                </a:solidFill>
                <a:effectLst/>
                <a:latin typeface="Californian FB" panose="0207040306080B030204" pitchFamily="18" charset="0"/>
              </a:rPr>
              <a:t> </a:t>
            </a:r>
            <a:endParaRPr lang="it-IT" sz="2800" dirty="0">
              <a:solidFill>
                <a:schemeClr val="accent1"/>
              </a:solidFill>
              <a:latin typeface="Californian FB" panose="0207040306080B030204" pitchFamily="18" charset="0"/>
            </a:endParaRPr>
          </a:p>
        </p:txBody>
      </p:sp>
      <p:sp>
        <p:nvSpPr>
          <p:cNvPr id="2" name="Segnaposto piè di pagina 1"/>
          <p:cNvSpPr>
            <a:spLocks noGrp="1"/>
          </p:cNvSpPr>
          <p:nvPr>
            <p:ph type="ftr" sz="quarter" idx="11"/>
          </p:nvPr>
        </p:nvSpPr>
        <p:spPr>
          <a:xfrm>
            <a:off x="1" y="6492875"/>
            <a:ext cx="901148" cy="365125"/>
          </a:xfrm>
        </p:spPr>
        <p:txBody>
          <a:bodyPr/>
          <a:lstStyle/>
          <a:p>
            <a:r>
              <a:rPr lang="en-US"/>
              <a:t>Roberta Tardi</a:t>
            </a:r>
            <a:endParaRPr lang="en-US" dirty="0"/>
          </a:p>
        </p:txBody>
      </p:sp>
      <p:pic>
        <p:nvPicPr>
          <p:cNvPr id="3" name="Picture 4" descr="Puzzle 'Rondo' | REMEMB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048875" y="203240"/>
            <a:ext cx="2143125" cy="1192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16587" y="275322"/>
            <a:ext cx="4937027" cy="1008087"/>
          </a:xfrm>
          <a:prstGeom prst="rect">
            <a:avLst/>
          </a:prstGeom>
          <a:solidFill>
            <a:schemeClr val="accent1">
              <a:lumMod val="60000"/>
              <a:lumOff val="40000"/>
            </a:schemeClr>
          </a:solidFill>
        </p:spPr>
        <p:txBody>
          <a:bodyPr vert="horz" wrap="square" lIns="0" tIns="7738" rIns="0" bIns="0" rtlCol="0" anchor="ctr">
            <a:spAutoFit/>
          </a:bodyPr>
          <a:lstStyle/>
          <a:p>
            <a:pPr marL="8255">
              <a:lnSpc>
                <a:spcPts val="2970"/>
              </a:lnSpc>
              <a:spcBef>
                <a:spcPts val="60"/>
              </a:spcBef>
            </a:pPr>
            <a:r>
              <a:rPr sz="2565" b="1" spc="-16" dirty="0"/>
              <a:t>La</a:t>
            </a:r>
            <a:r>
              <a:rPr sz="2565" b="1" spc="-13" dirty="0"/>
              <a:t> </a:t>
            </a:r>
            <a:r>
              <a:rPr sz="2565" b="1" spc="-19" dirty="0"/>
              <a:t>scelta</a:t>
            </a:r>
            <a:r>
              <a:rPr sz="2565" b="1" spc="-10" dirty="0"/>
              <a:t> </a:t>
            </a:r>
            <a:r>
              <a:rPr sz="2565" b="1" spc="-16" dirty="0"/>
              <a:t>degli</a:t>
            </a:r>
            <a:r>
              <a:rPr sz="2565" b="1" spc="-6" dirty="0"/>
              <a:t> </a:t>
            </a:r>
            <a:r>
              <a:rPr sz="2565" b="1" spc="-26" dirty="0"/>
              <a:t>obiettivi:</a:t>
            </a:r>
            <a:endParaRPr sz="2565" b="1" dirty="0"/>
          </a:p>
          <a:p>
            <a:pPr marL="8255">
              <a:lnSpc>
                <a:spcPts val="2355"/>
              </a:lnSpc>
            </a:pPr>
            <a:r>
              <a:rPr sz="2050" b="1" spc="-29" dirty="0"/>
              <a:t>«progettare</a:t>
            </a:r>
            <a:r>
              <a:rPr sz="2050" b="1" spc="-3" dirty="0"/>
              <a:t> </a:t>
            </a:r>
            <a:r>
              <a:rPr sz="2050" b="1" spc="-16" dirty="0"/>
              <a:t>con</a:t>
            </a:r>
            <a:r>
              <a:rPr sz="2050" b="1" dirty="0"/>
              <a:t> </a:t>
            </a:r>
            <a:r>
              <a:rPr sz="2050" b="1" spc="-19" dirty="0"/>
              <a:t>strabismo</a:t>
            </a:r>
            <a:r>
              <a:rPr sz="2050" b="1" dirty="0"/>
              <a:t> </a:t>
            </a:r>
            <a:r>
              <a:rPr sz="2050" b="1" spc="-16" dirty="0"/>
              <a:t>a</a:t>
            </a:r>
            <a:r>
              <a:rPr sz="2050" b="1" spc="3" dirty="0"/>
              <a:t> </a:t>
            </a:r>
            <a:r>
              <a:rPr sz="2050" b="1" dirty="0"/>
              <a:t>3 </a:t>
            </a:r>
            <a:r>
              <a:rPr sz="2050" b="1" spc="-13" dirty="0"/>
              <a:t>occhi»</a:t>
            </a:r>
            <a:r>
              <a:rPr sz="2050" b="1" dirty="0"/>
              <a:t> </a:t>
            </a:r>
            <a:br>
              <a:rPr lang="it-IT" sz="2050" b="1" dirty="0"/>
            </a:br>
            <a:endParaRPr sz="2050" dirty="0"/>
          </a:p>
        </p:txBody>
      </p:sp>
      <p:grpSp>
        <p:nvGrpSpPr>
          <p:cNvPr id="3" name="object 3"/>
          <p:cNvGrpSpPr/>
          <p:nvPr/>
        </p:nvGrpSpPr>
        <p:grpSpPr>
          <a:xfrm>
            <a:off x="3337325" y="1322861"/>
            <a:ext cx="5188297" cy="3048423"/>
            <a:chOff x="1298447" y="2060448"/>
            <a:chExt cx="8089900" cy="4628515"/>
          </a:xfrm>
        </p:grpSpPr>
        <p:pic>
          <p:nvPicPr>
            <p:cNvPr id="4" name="object 4"/>
            <p:cNvPicPr/>
            <p:nvPr/>
          </p:nvPicPr>
          <p:blipFill>
            <a:blip r:embed="rId1" cstate="print"/>
            <a:stretch>
              <a:fillRect/>
            </a:stretch>
          </p:blipFill>
          <p:spPr>
            <a:xfrm>
              <a:off x="1298447" y="2060448"/>
              <a:ext cx="8089392" cy="2097024"/>
            </a:xfrm>
            <a:prstGeom prst="rect">
              <a:avLst/>
            </a:prstGeom>
          </p:spPr>
        </p:pic>
        <p:sp>
          <p:nvSpPr>
            <p:cNvPr id="5" name="object 5"/>
            <p:cNvSpPr/>
            <p:nvPr/>
          </p:nvSpPr>
          <p:spPr>
            <a:xfrm>
              <a:off x="1549907" y="2343912"/>
              <a:ext cx="2380615" cy="1533525"/>
            </a:xfrm>
            <a:custGeom>
              <a:avLst/>
              <a:gdLst/>
              <a:ahLst/>
              <a:cxnLst/>
              <a:rect l="l" t="t" r="r" b="b"/>
              <a:pathLst>
                <a:path w="2380615" h="1533525">
                  <a:moveTo>
                    <a:pt x="2221991" y="0"/>
                  </a:moveTo>
                  <a:lnTo>
                    <a:pt x="158496" y="0"/>
                  </a:lnTo>
                  <a:lnTo>
                    <a:pt x="126491" y="3048"/>
                  </a:lnTo>
                  <a:lnTo>
                    <a:pt x="82296" y="19812"/>
                  </a:lnTo>
                  <a:lnTo>
                    <a:pt x="45719" y="47244"/>
                  </a:lnTo>
                  <a:lnTo>
                    <a:pt x="18287" y="83820"/>
                  </a:lnTo>
                  <a:lnTo>
                    <a:pt x="3047" y="126492"/>
                  </a:lnTo>
                  <a:lnTo>
                    <a:pt x="0" y="143256"/>
                  </a:lnTo>
                  <a:lnTo>
                    <a:pt x="0" y="1391412"/>
                  </a:lnTo>
                  <a:lnTo>
                    <a:pt x="12191" y="1437132"/>
                  </a:lnTo>
                  <a:lnTo>
                    <a:pt x="36575" y="1476756"/>
                  </a:lnTo>
                  <a:lnTo>
                    <a:pt x="70103" y="1507236"/>
                  </a:lnTo>
                  <a:lnTo>
                    <a:pt x="111252" y="1527048"/>
                  </a:lnTo>
                  <a:lnTo>
                    <a:pt x="141731" y="1533144"/>
                  </a:lnTo>
                  <a:lnTo>
                    <a:pt x="2238755" y="1533144"/>
                  </a:lnTo>
                  <a:lnTo>
                    <a:pt x="2269236" y="1527048"/>
                  </a:lnTo>
                  <a:lnTo>
                    <a:pt x="2284476" y="1520952"/>
                  </a:lnTo>
                  <a:lnTo>
                    <a:pt x="143255" y="1520952"/>
                  </a:lnTo>
                  <a:lnTo>
                    <a:pt x="128015" y="1517903"/>
                  </a:lnTo>
                  <a:lnTo>
                    <a:pt x="129540" y="1517903"/>
                  </a:lnTo>
                  <a:lnTo>
                    <a:pt x="114299" y="1514856"/>
                  </a:lnTo>
                  <a:lnTo>
                    <a:pt x="100584" y="1510284"/>
                  </a:lnTo>
                  <a:lnTo>
                    <a:pt x="102108" y="1510284"/>
                  </a:lnTo>
                  <a:lnTo>
                    <a:pt x="91135" y="1504188"/>
                  </a:lnTo>
                  <a:lnTo>
                    <a:pt x="88391" y="1504188"/>
                  </a:lnTo>
                  <a:lnTo>
                    <a:pt x="76199" y="1496568"/>
                  </a:lnTo>
                  <a:lnTo>
                    <a:pt x="54863" y="1478280"/>
                  </a:lnTo>
                  <a:lnTo>
                    <a:pt x="36575" y="1456944"/>
                  </a:lnTo>
                  <a:lnTo>
                    <a:pt x="38100" y="1456944"/>
                  </a:lnTo>
                  <a:lnTo>
                    <a:pt x="30479" y="1444752"/>
                  </a:lnTo>
                  <a:lnTo>
                    <a:pt x="24383" y="1432560"/>
                  </a:lnTo>
                  <a:lnTo>
                    <a:pt x="18287" y="1418844"/>
                  </a:lnTo>
                  <a:lnTo>
                    <a:pt x="15239" y="1405127"/>
                  </a:lnTo>
                  <a:lnTo>
                    <a:pt x="12191" y="1374648"/>
                  </a:lnTo>
                  <a:lnTo>
                    <a:pt x="12191" y="158496"/>
                  </a:lnTo>
                  <a:lnTo>
                    <a:pt x="13715" y="143256"/>
                  </a:lnTo>
                  <a:lnTo>
                    <a:pt x="13868" y="143256"/>
                  </a:lnTo>
                  <a:lnTo>
                    <a:pt x="15239" y="129539"/>
                  </a:lnTo>
                  <a:lnTo>
                    <a:pt x="18287" y="115824"/>
                  </a:lnTo>
                  <a:lnTo>
                    <a:pt x="30479" y="88392"/>
                  </a:lnTo>
                  <a:lnTo>
                    <a:pt x="31326" y="88392"/>
                  </a:lnTo>
                  <a:lnTo>
                    <a:pt x="37253" y="77724"/>
                  </a:lnTo>
                  <a:lnTo>
                    <a:pt x="36575" y="77724"/>
                  </a:lnTo>
                  <a:lnTo>
                    <a:pt x="45719" y="65532"/>
                  </a:lnTo>
                  <a:lnTo>
                    <a:pt x="54863" y="54863"/>
                  </a:lnTo>
                  <a:lnTo>
                    <a:pt x="56387" y="54863"/>
                  </a:lnTo>
                  <a:lnTo>
                    <a:pt x="65531" y="45720"/>
                  </a:lnTo>
                  <a:lnTo>
                    <a:pt x="76199" y="38100"/>
                  </a:lnTo>
                  <a:lnTo>
                    <a:pt x="88391" y="30480"/>
                  </a:lnTo>
                  <a:lnTo>
                    <a:pt x="102108" y="24384"/>
                  </a:lnTo>
                  <a:lnTo>
                    <a:pt x="100584" y="24384"/>
                  </a:lnTo>
                  <a:lnTo>
                    <a:pt x="115823" y="19812"/>
                  </a:lnTo>
                  <a:lnTo>
                    <a:pt x="114299" y="19812"/>
                  </a:lnTo>
                  <a:lnTo>
                    <a:pt x="129540" y="15239"/>
                  </a:lnTo>
                  <a:lnTo>
                    <a:pt x="128015" y="15239"/>
                  </a:lnTo>
                  <a:lnTo>
                    <a:pt x="158496" y="12192"/>
                  </a:lnTo>
                  <a:lnTo>
                    <a:pt x="2284476" y="12192"/>
                  </a:lnTo>
                  <a:lnTo>
                    <a:pt x="2253995" y="3048"/>
                  </a:lnTo>
                  <a:lnTo>
                    <a:pt x="2221991" y="0"/>
                  </a:lnTo>
                  <a:close/>
                </a:path>
                <a:path w="2380615" h="1533525">
                  <a:moveTo>
                    <a:pt x="2292095" y="1502664"/>
                  </a:moveTo>
                  <a:lnTo>
                    <a:pt x="2278379" y="1510284"/>
                  </a:lnTo>
                  <a:lnTo>
                    <a:pt x="2279904" y="1510284"/>
                  </a:lnTo>
                  <a:lnTo>
                    <a:pt x="2266188" y="1514856"/>
                  </a:lnTo>
                  <a:lnTo>
                    <a:pt x="2250947" y="1517903"/>
                  </a:lnTo>
                  <a:lnTo>
                    <a:pt x="2252471" y="1517903"/>
                  </a:lnTo>
                  <a:lnTo>
                    <a:pt x="2237231" y="1520952"/>
                  </a:lnTo>
                  <a:lnTo>
                    <a:pt x="2284476" y="1520952"/>
                  </a:lnTo>
                  <a:lnTo>
                    <a:pt x="2298191" y="1514856"/>
                  </a:lnTo>
                  <a:lnTo>
                    <a:pt x="2310383" y="1507236"/>
                  </a:lnTo>
                  <a:lnTo>
                    <a:pt x="2314448" y="1504188"/>
                  </a:lnTo>
                  <a:lnTo>
                    <a:pt x="2292095" y="1504188"/>
                  </a:lnTo>
                  <a:lnTo>
                    <a:pt x="2292095" y="1502664"/>
                  </a:lnTo>
                  <a:close/>
                </a:path>
                <a:path w="2380615" h="1533525">
                  <a:moveTo>
                    <a:pt x="88391" y="1502664"/>
                  </a:moveTo>
                  <a:lnTo>
                    <a:pt x="88391" y="1504188"/>
                  </a:lnTo>
                  <a:lnTo>
                    <a:pt x="91135" y="1504188"/>
                  </a:lnTo>
                  <a:lnTo>
                    <a:pt x="88391" y="1502664"/>
                  </a:lnTo>
                  <a:close/>
                </a:path>
                <a:path w="2380615" h="1533525">
                  <a:moveTo>
                    <a:pt x="2370734" y="1431036"/>
                  </a:moveTo>
                  <a:lnTo>
                    <a:pt x="2357628" y="1431036"/>
                  </a:lnTo>
                  <a:lnTo>
                    <a:pt x="2350007" y="1444752"/>
                  </a:lnTo>
                  <a:lnTo>
                    <a:pt x="2342388" y="1456944"/>
                  </a:lnTo>
                  <a:lnTo>
                    <a:pt x="2343912" y="1456944"/>
                  </a:lnTo>
                  <a:lnTo>
                    <a:pt x="2325624" y="1478280"/>
                  </a:lnTo>
                  <a:lnTo>
                    <a:pt x="2304288" y="1496568"/>
                  </a:lnTo>
                  <a:lnTo>
                    <a:pt x="2292095" y="1504188"/>
                  </a:lnTo>
                  <a:lnTo>
                    <a:pt x="2314448" y="1504188"/>
                  </a:lnTo>
                  <a:lnTo>
                    <a:pt x="2343912" y="1476756"/>
                  </a:lnTo>
                  <a:lnTo>
                    <a:pt x="2368295" y="1437132"/>
                  </a:lnTo>
                  <a:lnTo>
                    <a:pt x="2370734" y="1431036"/>
                  </a:lnTo>
                  <a:close/>
                </a:path>
                <a:path w="2380615" h="1533525">
                  <a:moveTo>
                    <a:pt x="2380488" y="143256"/>
                  </a:moveTo>
                  <a:lnTo>
                    <a:pt x="2366771" y="143256"/>
                  </a:lnTo>
                  <a:lnTo>
                    <a:pt x="2368295" y="158496"/>
                  </a:lnTo>
                  <a:lnTo>
                    <a:pt x="2368295" y="1374648"/>
                  </a:lnTo>
                  <a:lnTo>
                    <a:pt x="2365247" y="1405127"/>
                  </a:lnTo>
                  <a:lnTo>
                    <a:pt x="2362200" y="1418844"/>
                  </a:lnTo>
                  <a:lnTo>
                    <a:pt x="2356104" y="1432560"/>
                  </a:lnTo>
                  <a:lnTo>
                    <a:pt x="2357628" y="1431036"/>
                  </a:lnTo>
                  <a:lnTo>
                    <a:pt x="2370734" y="1431036"/>
                  </a:lnTo>
                  <a:lnTo>
                    <a:pt x="2374391" y="1421892"/>
                  </a:lnTo>
                  <a:lnTo>
                    <a:pt x="2380488" y="1391412"/>
                  </a:lnTo>
                  <a:lnTo>
                    <a:pt x="2380488" y="143256"/>
                  </a:lnTo>
                  <a:close/>
                </a:path>
                <a:path w="2380615" h="1533525">
                  <a:moveTo>
                    <a:pt x="13868" y="143256"/>
                  </a:moveTo>
                  <a:lnTo>
                    <a:pt x="13715" y="143256"/>
                  </a:lnTo>
                  <a:lnTo>
                    <a:pt x="13715" y="144780"/>
                  </a:lnTo>
                  <a:lnTo>
                    <a:pt x="13868" y="143256"/>
                  </a:lnTo>
                  <a:close/>
                </a:path>
                <a:path w="2380615" h="1533525">
                  <a:moveTo>
                    <a:pt x="2364232" y="88392"/>
                  </a:moveTo>
                  <a:lnTo>
                    <a:pt x="2350007" y="88392"/>
                  </a:lnTo>
                  <a:lnTo>
                    <a:pt x="2357628" y="102108"/>
                  </a:lnTo>
                  <a:lnTo>
                    <a:pt x="2356104" y="102108"/>
                  </a:lnTo>
                  <a:lnTo>
                    <a:pt x="2362200" y="115824"/>
                  </a:lnTo>
                  <a:lnTo>
                    <a:pt x="2365247" y="129539"/>
                  </a:lnTo>
                  <a:lnTo>
                    <a:pt x="2366771" y="144780"/>
                  </a:lnTo>
                  <a:lnTo>
                    <a:pt x="2366771" y="143256"/>
                  </a:lnTo>
                  <a:lnTo>
                    <a:pt x="2380488" y="143256"/>
                  </a:lnTo>
                  <a:lnTo>
                    <a:pt x="2377440" y="126492"/>
                  </a:lnTo>
                  <a:lnTo>
                    <a:pt x="2374391" y="111251"/>
                  </a:lnTo>
                  <a:lnTo>
                    <a:pt x="2364232" y="88392"/>
                  </a:lnTo>
                  <a:close/>
                </a:path>
                <a:path w="2380615" h="1533525">
                  <a:moveTo>
                    <a:pt x="31326" y="88392"/>
                  </a:moveTo>
                  <a:lnTo>
                    <a:pt x="30479" y="88392"/>
                  </a:lnTo>
                  <a:lnTo>
                    <a:pt x="30479" y="89915"/>
                  </a:lnTo>
                  <a:lnTo>
                    <a:pt x="31326" y="88392"/>
                  </a:lnTo>
                  <a:close/>
                </a:path>
                <a:path w="2380615" h="1533525">
                  <a:moveTo>
                    <a:pt x="2342388" y="76200"/>
                  </a:moveTo>
                  <a:lnTo>
                    <a:pt x="2350007" y="89915"/>
                  </a:lnTo>
                  <a:lnTo>
                    <a:pt x="2350007" y="88392"/>
                  </a:lnTo>
                  <a:lnTo>
                    <a:pt x="2364232" y="88392"/>
                  </a:lnTo>
                  <a:lnTo>
                    <a:pt x="2362200" y="83820"/>
                  </a:lnTo>
                  <a:lnTo>
                    <a:pt x="2358136" y="77724"/>
                  </a:lnTo>
                  <a:lnTo>
                    <a:pt x="2343912" y="77724"/>
                  </a:lnTo>
                  <a:lnTo>
                    <a:pt x="2342388" y="76200"/>
                  </a:lnTo>
                  <a:close/>
                </a:path>
                <a:path w="2380615" h="1533525">
                  <a:moveTo>
                    <a:pt x="38100" y="76200"/>
                  </a:moveTo>
                  <a:lnTo>
                    <a:pt x="36575" y="77724"/>
                  </a:lnTo>
                  <a:lnTo>
                    <a:pt x="37253" y="77724"/>
                  </a:lnTo>
                  <a:lnTo>
                    <a:pt x="38100" y="76200"/>
                  </a:lnTo>
                  <a:close/>
                </a:path>
                <a:path w="2380615" h="1533525">
                  <a:moveTo>
                    <a:pt x="2341299" y="54863"/>
                  </a:moveTo>
                  <a:lnTo>
                    <a:pt x="2325624" y="54863"/>
                  </a:lnTo>
                  <a:lnTo>
                    <a:pt x="2334767" y="65532"/>
                  </a:lnTo>
                  <a:lnTo>
                    <a:pt x="2343912" y="77724"/>
                  </a:lnTo>
                  <a:lnTo>
                    <a:pt x="2358136" y="77724"/>
                  </a:lnTo>
                  <a:lnTo>
                    <a:pt x="2353055" y="70103"/>
                  </a:lnTo>
                  <a:lnTo>
                    <a:pt x="2343912" y="57912"/>
                  </a:lnTo>
                  <a:lnTo>
                    <a:pt x="2341299" y="54863"/>
                  </a:lnTo>
                  <a:close/>
                </a:path>
                <a:path w="2380615" h="1533525">
                  <a:moveTo>
                    <a:pt x="56387" y="54863"/>
                  </a:moveTo>
                  <a:lnTo>
                    <a:pt x="54863" y="54863"/>
                  </a:lnTo>
                  <a:lnTo>
                    <a:pt x="54863" y="56387"/>
                  </a:lnTo>
                  <a:lnTo>
                    <a:pt x="56387" y="54863"/>
                  </a:lnTo>
                  <a:close/>
                </a:path>
                <a:path w="2380615" h="1533525">
                  <a:moveTo>
                    <a:pt x="2284476" y="12192"/>
                  </a:moveTo>
                  <a:lnTo>
                    <a:pt x="2221991" y="12192"/>
                  </a:lnTo>
                  <a:lnTo>
                    <a:pt x="2252471" y="15239"/>
                  </a:lnTo>
                  <a:lnTo>
                    <a:pt x="2250947" y="15239"/>
                  </a:lnTo>
                  <a:lnTo>
                    <a:pt x="2266188" y="19812"/>
                  </a:lnTo>
                  <a:lnTo>
                    <a:pt x="2279904" y="24384"/>
                  </a:lnTo>
                  <a:lnTo>
                    <a:pt x="2278379" y="24384"/>
                  </a:lnTo>
                  <a:lnTo>
                    <a:pt x="2292095" y="30480"/>
                  </a:lnTo>
                  <a:lnTo>
                    <a:pt x="2304288" y="38100"/>
                  </a:lnTo>
                  <a:lnTo>
                    <a:pt x="2314955" y="45720"/>
                  </a:lnTo>
                  <a:lnTo>
                    <a:pt x="2325624" y="56387"/>
                  </a:lnTo>
                  <a:lnTo>
                    <a:pt x="2325624" y="54863"/>
                  </a:lnTo>
                  <a:lnTo>
                    <a:pt x="2341299" y="54863"/>
                  </a:lnTo>
                  <a:lnTo>
                    <a:pt x="2334767" y="47244"/>
                  </a:lnTo>
                  <a:lnTo>
                    <a:pt x="2322576" y="36575"/>
                  </a:lnTo>
                  <a:lnTo>
                    <a:pt x="2310383" y="27432"/>
                  </a:lnTo>
                  <a:lnTo>
                    <a:pt x="2298191" y="19812"/>
                  </a:lnTo>
                  <a:lnTo>
                    <a:pt x="2284476" y="12192"/>
                  </a:lnTo>
                  <a:close/>
                </a:path>
              </a:pathLst>
            </a:custGeom>
            <a:solidFill>
              <a:srgbClr val="FFFFFF"/>
            </a:solidFill>
          </p:spPr>
          <p:txBody>
            <a:bodyPr wrap="square" lIns="0" tIns="0" rIns="0" bIns="0" rtlCol="0"/>
            <a:lstStyle/>
            <a:p>
              <a:endParaRPr sz="1155"/>
            </a:p>
          </p:txBody>
        </p:sp>
        <p:sp>
          <p:nvSpPr>
            <p:cNvPr id="6" name="object 6"/>
            <p:cNvSpPr/>
            <p:nvPr/>
          </p:nvSpPr>
          <p:spPr>
            <a:xfrm>
              <a:off x="1556003" y="4148327"/>
              <a:ext cx="2368550" cy="2534920"/>
            </a:xfrm>
            <a:custGeom>
              <a:avLst/>
              <a:gdLst/>
              <a:ahLst/>
              <a:cxnLst/>
              <a:rect l="l" t="t" r="r" b="b"/>
              <a:pathLst>
                <a:path w="2368550" h="2534920">
                  <a:moveTo>
                    <a:pt x="2368296" y="0"/>
                  </a:moveTo>
                  <a:lnTo>
                    <a:pt x="0" y="0"/>
                  </a:lnTo>
                  <a:lnTo>
                    <a:pt x="0" y="2286000"/>
                  </a:lnTo>
                  <a:lnTo>
                    <a:pt x="5048" y="2336053"/>
                  </a:lnTo>
                  <a:lnTo>
                    <a:pt x="19526" y="2382678"/>
                  </a:lnTo>
                  <a:lnTo>
                    <a:pt x="42433" y="2424874"/>
                  </a:lnTo>
                  <a:lnTo>
                    <a:pt x="72771" y="2461641"/>
                  </a:lnTo>
                  <a:lnTo>
                    <a:pt x="109537" y="2491978"/>
                  </a:lnTo>
                  <a:lnTo>
                    <a:pt x="151733" y="2514885"/>
                  </a:lnTo>
                  <a:lnTo>
                    <a:pt x="198358" y="2529363"/>
                  </a:lnTo>
                  <a:lnTo>
                    <a:pt x="248412" y="2534412"/>
                  </a:lnTo>
                  <a:lnTo>
                    <a:pt x="2119884" y="2534412"/>
                  </a:lnTo>
                  <a:lnTo>
                    <a:pt x="2169937" y="2529363"/>
                  </a:lnTo>
                  <a:lnTo>
                    <a:pt x="2216562" y="2514885"/>
                  </a:lnTo>
                  <a:lnTo>
                    <a:pt x="2258758" y="2491978"/>
                  </a:lnTo>
                  <a:lnTo>
                    <a:pt x="2295525" y="2461641"/>
                  </a:lnTo>
                  <a:lnTo>
                    <a:pt x="2325862" y="2424874"/>
                  </a:lnTo>
                  <a:lnTo>
                    <a:pt x="2348769" y="2382678"/>
                  </a:lnTo>
                  <a:lnTo>
                    <a:pt x="2363247" y="2336053"/>
                  </a:lnTo>
                  <a:lnTo>
                    <a:pt x="2368296" y="2286000"/>
                  </a:lnTo>
                  <a:lnTo>
                    <a:pt x="2368296" y="0"/>
                  </a:lnTo>
                  <a:close/>
                </a:path>
              </a:pathLst>
            </a:custGeom>
            <a:solidFill>
              <a:srgbClr val="4472C4"/>
            </a:solidFill>
          </p:spPr>
          <p:txBody>
            <a:bodyPr wrap="square" lIns="0" tIns="0" rIns="0" bIns="0" rtlCol="0"/>
            <a:lstStyle/>
            <a:p>
              <a:endParaRPr sz="1155"/>
            </a:p>
          </p:txBody>
        </p:sp>
        <p:sp>
          <p:nvSpPr>
            <p:cNvPr id="7" name="object 7"/>
            <p:cNvSpPr/>
            <p:nvPr/>
          </p:nvSpPr>
          <p:spPr>
            <a:xfrm>
              <a:off x="1549907" y="4140708"/>
              <a:ext cx="2380615" cy="2548255"/>
            </a:xfrm>
            <a:custGeom>
              <a:avLst/>
              <a:gdLst/>
              <a:ahLst/>
              <a:cxnLst/>
              <a:rect l="l" t="t" r="r" b="b"/>
              <a:pathLst>
                <a:path w="2380615" h="2548254">
                  <a:moveTo>
                    <a:pt x="2380488" y="0"/>
                  </a:moveTo>
                  <a:lnTo>
                    <a:pt x="0" y="0"/>
                  </a:lnTo>
                  <a:lnTo>
                    <a:pt x="0" y="2305812"/>
                  </a:lnTo>
                  <a:lnTo>
                    <a:pt x="4571" y="2343912"/>
                  </a:lnTo>
                  <a:lnTo>
                    <a:pt x="19811" y="2392679"/>
                  </a:lnTo>
                  <a:lnTo>
                    <a:pt x="42671" y="2435352"/>
                  </a:lnTo>
                  <a:lnTo>
                    <a:pt x="74675" y="2473452"/>
                  </a:lnTo>
                  <a:lnTo>
                    <a:pt x="132587" y="2517648"/>
                  </a:lnTo>
                  <a:lnTo>
                    <a:pt x="178308" y="2535936"/>
                  </a:lnTo>
                  <a:lnTo>
                    <a:pt x="190499" y="2540508"/>
                  </a:lnTo>
                  <a:lnTo>
                    <a:pt x="202691" y="2543555"/>
                  </a:lnTo>
                  <a:lnTo>
                    <a:pt x="216408" y="2545079"/>
                  </a:lnTo>
                  <a:lnTo>
                    <a:pt x="228599" y="2546604"/>
                  </a:lnTo>
                  <a:lnTo>
                    <a:pt x="242315" y="2548128"/>
                  </a:lnTo>
                  <a:lnTo>
                    <a:pt x="2138171" y="2548128"/>
                  </a:lnTo>
                  <a:lnTo>
                    <a:pt x="2151888" y="2546604"/>
                  </a:lnTo>
                  <a:lnTo>
                    <a:pt x="2164079" y="2545079"/>
                  </a:lnTo>
                  <a:lnTo>
                    <a:pt x="2177795" y="2543555"/>
                  </a:lnTo>
                  <a:lnTo>
                    <a:pt x="2189988" y="2540508"/>
                  </a:lnTo>
                  <a:lnTo>
                    <a:pt x="2202179" y="2535936"/>
                  </a:lnTo>
                  <a:lnTo>
                    <a:pt x="242315" y="2535936"/>
                  </a:lnTo>
                  <a:lnTo>
                    <a:pt x="217931" y="2532888"/>
                  </a:lnTo>
                  <a:lnTo>
                    <a:pt x="205740" y="2529840"/>
                  </a:lnTo>
                  <a:lnTo>
                    <a:pt x="193547" y="2528316"/>
                  </a:lnTo>
                  <a:lnTo>
                    <a:pt x="182879" y="2525267"/>
                  </a:lnTo>
                  <a:lnTo>
                    <a:pt x="160019" y="2516124"/>
                  </a:lnTo>
                  <a:lnTo>
                    <a:pt x="141732" y="2506979"/>
                  </a:lnTo>
                  <a:lnTo>
                    <a:pt x="138684" y="2506979"/>
                  </a:lnTo>
                  <a:lnTo>
                    <a:pt x="121073" y="2494788"/>
                  </a:lnTo>
                  <a:lnTo>
                    <a:pt x="118872" y="2494788"/>
                  </a:lnTo>
                  <a:lnTo>
                    <a:pt x="102412" y="2481072"/>
                  </a:lnTo>
                  <a:lnTo>
                    <a:pt x="100584" y="2481072"/>
                  </a:lnTo>
                  <a:lnTo>
                    <a:pt x="67055" y="2447543"/>
                  </a:lnTo>
                  <a:lnTo>
                    <a:pt x="54395" y="2429255"/>
                  </a:lnTo>
                  <a:lnTo>
                    <a:pt x="53339" y="2429255"/>
                  </a:lnTo>
                  <a:lnTo>
                    <a:pt x="42018" y="2409443"/>
                  </a:lnTo>
                  <a:lnTo>
                    <a:pt x="41147" y="2409443"/>
                  </a:lnTo>
                  <a:lnTo>
                    <a:pt x="30479" y="2386584"/>
                  </a:lnTo>
                  <a:lnTo>
                    <a:pt x="31394" y="2386584"/>
                  </a:lnTo>
                  <a:lnTo>
                    <a:pt x="22859" y="2365248"/>
                  </a:lnTo>
                  <a:lnTo>
                    <a:pt x="20192" y="2354579"/>
                  </a:lnTo>
                  <a:lnTo>
                    <a:pt x="19811" y="2354579"/>
                  </a:lnTo>
                  <a:lnTo>
                    <a:pt x="16763" y="2342388"/>
                  </a:lnTo>
                  <a:lnTo>
                    <a:pt x="12191" y="2305812"/>
                  </a:lnTo>
                  <a:lnTo>
                    <a:pt x="12191" y="13715"/>
                  </a:lnTo>
                  <a:lnTo>
                    <a:pt x="6095" y="13715"/>
                  </a:lnTo>
                  <a:lnTo>
                    <a:pt x="12191" y="7619"/>
                  </a:lnTo>
                  <a:lnTo>
                    <a:pt x="2380488" y="7619"/>
                  </a:lnTo>
                  <a:lnTo>
                    <a:pt x="2380488" y="0"/>
                  </a:lnTo>
                  <a:close/>
                </a:path>
                <a:path w="2380615" h="2548254">
                  <a:moveTo>
                    <a:pt x="242315" y="2534412"/>
                  </a:moveTo>
                  <a:lnTo>
                    <a:pt x="242315" y="2535936"/>
                  </a:lnTo>
                  <a:lnTo>
                    <a:pt x="254508" y="2535936"/>
                  </a:lnTo>
                  <a:lnTo>
                    <a:pt x="242315" y="2534412"/>
                  </a:lnTo>
                  <a:close/>
                </a:path>
                <a:path w="2380615" h="2548254">
                  <a:moveTo>
                    <a:pt x="2138171" y="2534412"/>
                  </a:moveTo>
                  <a:lnTo>
                    <a:pt x="2125979" y="2535936"/>
                  </a:lnTo>
                  <a:lnTo>
                    <a:pt x="2138171" y="2535936"/>
                  </a:lnTo>
                  <a:lnTo>
                    <a:pt x="2138171" y="2534412"/>
                  </a:lnTo>
                  <a:close/>
                </a:path>
                <a:path w="2380615" h="2548254">
                  <a:moveTo>
                    <a:pt x="2241804" y="2505455"/>
                  </a:moveTo>
                  <a:lnTo>
                    <a:pt x="2220467" y="2516124"/>
                  </a:lnTo>
                  <a:lnTo>
                    <a:pt x="2197607" y="2525267"/>
                  </a:lnTo>
                  <a:lnTo>
                    <a:pt x="2186940" y="2528316"/>
                  </a:lnTo>
                  <a:lnTo>
                    <a:pt x="2174747" y="2529840"/>
                  </a:lnTo>
                  <a:lnTo>
                    <a:pt x="2162555" y="2532888"/>
                  </a:lnTo>
                  <a:lnTo>
                    <a:pt x="2138171" y="2535936"/>
                  </a:lnTo>
                  <a:lnTo>
                    <a:pt x="2202179" y="2535936"/>
                  </a:lnTo>
                  <a:lnTo>
                    <a:pt x="2225040" y="2528316"/>
                  </a:lnTo>
                  <a:lnTo>
                    <a:pt x="2247900" y="2517648"/>
                  </a:lnTo>
                  <a:lnTo>
                    <a:pt x="2263309" y="2506979"/>
                  </a:lnTo>
                  <a:lnTo>
                    <a:pt x="2240279" y="2506979"/>
                  </a:lnTo>
                  <a:lnTo>
                    <a:pt x="2241804" y="2505455"/>
                  </a:lnTo>
                  <a:close/>
                </a:path>
                <a:path w="2380615" h="2548254">
                  <a:moveTo>
                    <a:pt x="138684" y="2505455"/>
                  </a:moveTo>
                  <a:lnTo>
                    <a:pt x="138684" y="2506979"/>
                  </a:lnTo>
                  <a:lnTo>
                    <a:pt x="141732" y="2506979"/>
                  </a:lnTo>
                  <a:lnTo>
                    <a:pt x="138684" y="2505455"/>
                  </a:lnTo>
                  <a:close/>
                </a:path>
                <a:path w="2380615" h="2548254">
                  <a:moveTo>
                    <a:pt x="2261616" y="2493264"/>
                  </a:moveTo>
                  <a:lnTo>
                    <a:pt x="2240279" y="2506979"/>
                  </a:lnTo>
                  <a:lnTo>
                    <a:pt x="2263309" y="2506979"/>
                  </a:lnTo>
                  <a:lnTo>
                    <a:pt x="2280920" y="2494788"/>
                  </a:lnTo>
                  <a:lnTo>
                    <a:pt x="2261616" y="2494788"/>
                  </a:lnTo>
                  <a:lnTo>
                    <a:pt x="2261616" y="2493264"/>
                  </a:lnTo>
                  <a:close/>
                </a:path>
                <a:path w="2380615" h="2548254">
                  <a:moveTo>
                    <a:pt x="118872" y="2493264"/>
                  </a:moveTo>
                  <a:lnTo>
                    <a:pt x="118872" y="2494788"/>
                  </a:lnTo>
                  <a:lnTo>
                    <a:pt x="121073" y="2494788"/>
                  </a:lnTo>
                  <a:lnTo>
                    <a:pt x="118872" y="2493264"/>
                  </a:lnTo>
                  <a:close/>
                </a:path>
                <a:path w="2380615" h="2548254">
                  <a:moveTo>
                    <a:pt x="2279904" y="2479548"/>
                  </a:moveTo>
                  <a:lnTo>
                    <a:pt x="2261616" y="2494788"/>
                  </a:lnTo>
                  <a:lnTo>
                    <a:pt x="2280920" y="2494788"/>
                  </a:lnTo>
                  <a:lnTo>
                    <a:pt x="2287524" y="2490216"/>
                  </a:lnTo>
                  <a:lnTo>
                    <a:pt x="2297499" y="2481072"/>
                  </a:lnTo>
                  <a:lnTo>
                    <a:pt x="2279904" y="2481072"/>
                  </a:lnTo>
                  <a:lnTo>
                    <a:pt x="2279904" y="2479548"/>
                  </a:lnTo>
                  <a:close/>
                </a:path>
                <a:path w="2380615" h="2548254">
                  <a:moveTo>
                    <a:pt x="100584" y="2479548"/>
                  </a:moveTo>
                  <a:lnTo>
                    <a:pt x="100584" y="2481072"/>
                  </a:lnTo>
                  <a:lnTo>
                    <a:pt x="102412" y="2481072"/>
                  </a:lnTo>
                  <a:lnTo>
                    <a:pt x="100584" y="2479548"/>
                  </a:lnTo>
                  <a:close/>
                </a:path>
                <a:path w="2380615" h="2548254">
                  <a:moveTo>
                    <a:pt x="2327147" y="2427732"/>
                  </a:moveTo>
                  <a:lnTo>
                    <a:pt x="2311907" y="2447543"/>
                  </a:lnTo>
                  <a:lnTo>
                    <a:pt x="2313431" y="2447543"/>
                  </a:lnTo>
                  <a:lnTo>
                    <a:pt x="2279904" y="2481072"/>
                  </a:lnTo>
                  <a:lnTo>
                    <a:pt x="2297499" y="2481072"/>
                  </a:lnTo>
                  <a:lnTo>
                    <a:pt x="2305812" y="2473452"/>
                  </a:lnTo>
                  <a:lnTo>
                    <a:pt x="2322576" y="2455164"/>
                  </a:lnTo>
                  <a:lnTo>
                    <a:pt x="2337816" y="2435352"/>
                  </a:lnTo>
                  <a:lnTo>
                    <a:pt x="2341299" y="2429255"/>
                  </a:lnTo>
                  <a:lnTo>
                    <a:pt x="2327147" y="2429255"/>
                  </a:lnTo>
                  <a:lnTo>
                    <a:pt x="2327147" y="2427732"/>
                  </a:lnTo>
                  <a:close/>
                </a:path>
                <a:path w="2380615" h="2548254">
                  <a:moveTo>
                    <a:pt x="53339" y="2427732"/>
                  </a:moveTo>
                  <a:lnTo>
                    <a:pt x="53339" y="2429255"/>
                  </a:lnTo>
                  <a:lnTo>
                    <a:pt x="54395" y="2429255"/>
                  </a:lnTo>
                  <a:lnTo>
                    <a:pt x="53339" y="2427732"/>
                  </a:lnTo>
                  <a:close/>
                </a:path>
                <a:path w="2380615" h="2548254">
                  <a:moveTo>
                    <a:pt x="2339340" y="2407920"/>
                  </a:moveTo>
                  <a:lnTo>
                    <a:pt x="2327147" y="2429255"/>
                  </a:lnTo>
                  <a:lnTo>
                    <a:pt x="2341299" y="2429255"/>
                  </a:lnTo>
                  <a:lnTo>
                    <a:pt x="2350007" y="2414016"/>
                  </a:lnTo>
                  <a:lnTo>
                    <a:pt x="2352293" y="2409443"/>
                  </a:lnTo>
                  <a:lnTo>
                    <a:pt x="2339340" y="2409443"/>
                  </a:lnTo>
                  <a:lnTo>
                    <a:pt x="2339340" y="2407920"/>
                  </a:lnTo>
                  <a:close/>
                </a:path>
                <a:path w="2380615" h="2548254">
                  <a:moveTo>
                    <a:pt x="41147" y="2407920"/>
                  </a:moveTo>
                  <a:lnTo>
                    <a:pt x="41147" y="2409443"/>
                  </a:lnTo>
                  <a:lnTo>
                    <a:pt x="42018" y="2409443"/>
                  </a:lnTo>
                  <a:lnTo>
                    <a:pt x="41147" y="2407920"/>
                  </a:lnTo>
                  <a:close/>
                </a:path>
                <a:path w="2380615" h="2548254">
                  <a:moveTo>
                    <a:pt x="2348483" y="2386584"/>
                  </a:moveTo>
                  <a:lnTo>
                    <a:pt x="2339340" y="2409443"/>
                  </a:lnTo>
                  <a:lnTo>
                    <a:pt x="2352293" y="2409443"/>
                  </a:lnTo>
                  <a:lnTo>
                    <a:pt x="2360676" y="2392679"/>
                  </a:lnTo>
                  <a:lnTo>
                    <a:pt x="2362390" y="2388108"/>
                  </a:lnTo>
                  <a:lnTo>
                    <a:pt x="2348483" y="2388108"/>
                  </a:lnTo>
                  <a:lnTo>
                    <a:pt x="2348483" y="2386584"/>
                  </a:lnTo>
                  <a:close/>
                </a:path>
                <a:path w="2380615" h="2548254">
                  <a:moveTo>
                    <a:pt x="31394" y="2386584"/>
                  </a:moveTo>
                  <a:lnTo>
                    <a:pt x="30479" y="2386584"/>
                  </a:lnTo>
                  <a:lnTo>
                    <a:pt x="32003" y="2388108"/>
                  </a:lnTo>
                  <a:lnTo>
                    <a:pt x="31394" y="2386584"/>
                  </a:lnTo>
                  <a:close/>
                </a:path>
                <a:path w="2380615" h="2548254">
                  <a:moveTo>
                    <a:pt x="2360676" y="2353055"/>
                  </a:moveTo>
                  <a:lnTo>
                    <a:pt x="2357628" y="2365248"/>
                  </a:lnTo>
                  <a:lnTo>
                    <a:pt x="2348483" y="2388108"/>
                  </a:lnTo>
                  <a:lnTo>
                    <a:pt x="2362390" y="2388108"/>
                  </a:lnTo>
                  <a:lnTo>
                    <a:pt x="2369819" y="2368296"/>
                  </a:lnTo>
                  <a:lnTo>
                    <a:pt x="2372867" y="2357628"/>
                  </a:lnTo>
                  <a:lnTo>
                    <a:pt x="2373545" y="2354579"/>
                  </a:lnTo>
                  <a:lnTo>
                    <a:pt x="2360676" y="2354579"/>
                  </a:lnTo>
                  <a:lnTo>
                    <a:pt x="2360676" y="2353055"/>
                  </a:lnTo>
                  <a:close/>
                </a:path>
                <a:path w="2380615" h="2548254">
                  <a:moveTo>
                    <a:pt x="19811" y="2353055"/>
                  </a:moveTo>
                  <a:lnTo>
                    <a:pt x="19811" y="2354579"/>
                  </a:lnTo>
                  <a:lnTo>
                    <a:pt x="20192" y="2354579"/>
                  </a:lnTo>
                  <a:lnTo>
                    <a:pt x="19811" y="2353055"/>
                  </a:lnTo>
                  <a:close/>
                </a:path>
                <a:path w="2380615" h="2548254">
                  <a:moveTo>
                    <a:pt x="2368295" y="7619"/>
                  </a:moveTo>
                  <a:lnTo>
                    <a:pt x="2368295" y="2305812"/>
                  </a:lnTo>
                  <a:lnTo>
                    <a:pt x="2363724" y="2342388"/>
                  </a:lnTo>
                  <a:lnTo>
                    <a:pt x="2360676" y="2354579"/>
                  </a:lnTo>
                  <a:lnTo>
                    <a:pt x="2373545" y="2354579"/>
                  </a:lnTo>
                  <a:lnTo>
                    <a:pt x="2375916" y="2343912"/>
                  </a:lnTo>
                  <a:lnTo>
                    <a:pt x="2378964" y="2319528"/>
                  </a:lnTo>
                  <a:lnTo>
                    <a:pt x="2380488" y="2305812"/>
                  </a:lnTo>
                  <a:lnTo>
                    <a:pt x="2380488" y="13715"/>
                  </a:lnTo>
                  <a:lnTo>
                    <a:pt x="2374391" y="13715"/>
                  </a:lnTo>
                  <a:lnTo>
                    <a:pt x="2368295" y="7619"/>
                  </a:lnTo>
                  <a:close/>
                </a:path>
                <a:path w="2380615" h="2548254">
                  <a:moveTo>
                    <a:pt x="12191" y="7619"/>
                  </a:moveTo>
                  <a:lnTo>
                    <a:pt x="6095" y="13715"/>
                  </a:lnTo>
                  <a:lnTo>
                    <a:pt x="12191" y="13715"/>
                  </a:lnTo>
                  <a:lnTo>
                    <a:pt x="12191" y="7619"/>
                  </a:lnTo>
                  <a:close/>
                </a:path>
                <a:path w="2380615" h="2548254">
                  <a:moveTo>
                    <a:pt x="2368295" y="7619"/>
                  </a:moveTo>
                  <a:lnTo>
                    <a:pt x="12191" y="7619"/>
                  </a:lnTo>
                  <a:lnTo>
                    <a:pt x="12191" y="13715"/>
                  </a:lnTo>
                  <a:lnTo>
                    <a:pt x="2368295" y="13715"/>
                  </a:lnTo>
                  <a:lnTo>
                    <a:pt x="2368295" y="7619"/>
                  </a:lnTo>
                  <a:close/>
                </a:path>
                <a:path w="2380615" h="2548254">
                  <a:moveTo>
                    <a:pt x="2380488" y="7619"/>
                  </a:moveTo>
                  <a:lnTo>
                    <a:pt x="2368295" y="7619"/>
                  </a:lnTo>
                  <a:lnTo>
                    <a:pt x="2374391" y="13715"/>
                  </a:lnTo>
                  <a:lnTo>
                    <a:pt x="2380488" y="13715"/>
                  </a:lnTo>
                  <a:lnTo>
                    <a:pt x="2380488" y="7619"/>
                  </a:lnTo>
                  <a:close/>
                </a:path>
              </a:pathLst>
            </a:custGeom>
            <a:solidFill>
              <a:srgbClr val="FFFFFF"/>
            </a:solidFill>
          </p:spPr>
          <p:txBody>
            <a:bodyPr wrap="square" lIns="0" tIns="0" rIns="0" bIns="0" rtlCol="0"/>
            <a:lstStyle/>
            <a:p>
              <a:endParaRPr sz="1155"/>
            </a:p>
          </p:txBody>
        </p:sp>
      </p:grpSp>
      <p:sp>
        <p:nvSpPr>
          <p:cNvPr id="8" name="object 8"/>
          <p:cNvSpPr txBox="1"/>
          <p:nvPr/>
        </p:nvSpPr>
        <p:spPr>
          <a:xfrm>
            <a:off x="4141578" y="2714816"/>
            <a:ext cx="568920" cy="206062"/>
          </a:xfrm>
          <a:prstGeom prst="rect">
            <a:avLst/>
          </a:prstGeom>
        </p:spPr>
        <p:txBody>
          <a:bodyPr vert="horz" wrap="square" lIns="0" tIns="8552" rIns="0" bIns="0" rtlCol="0">
            <a:spAutoFit/>
          </a:bodyPr>
          <a:lstStyle/>
          <a:p>
            <a:pPr marL="8255">
              <a:spcBef>
                <a:spcPts val="65"/>
              </a:spcBef>
            </a:pPr>
            <a:r>
              <a:rPr sz="1285" dirty="0">
                <a:solidFill>
                  <a:srgbClr val="FFFFFF"/>
                </a:solidFill>
                <a:latin typeface="Calibri" panose="020F0502020204030204"/>
                <a:cs typeface="Calibri" panose="020F0502020204030204"/>
              </a:rPr>
              <a:t>In</a:t>
            </a:r>
            <a:r>
              <a:rPr sz="1285" spc="-48" dirty="0">
                <a:solidFill>
                  <a:srgbClr val="FFFFFF"/>
                </a:solidFill>
                <a:latin typeface="Calibri" panose="020F0502020204030204"/>
                <a:cs typeface="Calibri" panose="020F0502020204030204"/>
              </a:rPr>
              <a:t> </a:t>
            </a:r>
            <a:r>
              <a:rPr sz="1285" dirty="0">
                <a:solidFill>
                  <a:srgbClr val="FFFFFF"/>
                </a:solidFill>
                <a:latin typeface="Calibri" panose="020F0502020204030204"/>
                <a:cs typeface="Calibri" panose="020F0502020204030204"/>
              </a:rPr>
              <a:t>modo</a:t>
            </a:r>
            <a:endParaRPr sz="1285">
              <a:latin typeface="Calibri" panose="020F0502020204030204"/>
              <a:cs typeface="Calibri" panose="020F0502020204030204"/>
            </a:endParaRPr>
          </a:p>
        </p:txBody>
      </p:sp>
      <p:sp>
        <p:nvSpPr>
          <p:cNvPr id="9" name="object 9"/>
          <p:cNvSpPr/>
          <p:nvPr/>
        </p:nvSpPr>
        <p:spPr>
          <a:xfrm>
            <a:off x="4148718" y="2904795"/>
            <a:ext cx="551409" cy="10996"/>
          </a:xfrm>
          <a:custGeom>
            <a:avLst/>
            <a:gdLst/>
            <a:ahLst/>
            <a:cxnLst/>
            <a:rect l="l" t="t" r="r" b="b"/>
            <a:pathLst>
              <a:path w="859789" h="17145">
                <a:moveTo>
                  <a:pt x="859536" y="0"/>
                </a:moveTo>
                <a:lnTo>
                  <a:pt x="0" y="0"/>
                </a:lnTo>
                <a:lnTo>
                  <a:pt x="0" y="16763"/>
                </a:lnTo>
                <a:lnTo>
                  <a:pt x="859536" y="16763"/>
                </a:lnTo>
                <a:lnTo>
                  <a:pt x="859536" y="0"/>
                </a:lnTo>
                <a:close/>
              </a:path>
            </a:pathLst>
          </a:custGeom>
          <a:solidFill>
            <a:srgbClr val="FFFFFF"/>
          </a:solidFill>
        </p:spPr>
        <p:txBody>
          <a:bodyPr wrap="square" lIns="0" tIns="0" rIns="0" bIns="0" rtlCol="0"/>
          <a:lstStyle/>
          <a:p>
            <a:endParaRPr sz="1155"/>
          </a:p>
        </p:txBody>
      </p:sp>
      <p:sp>
        <p:nvSpPr>
          <p:cNvPr id="10" name="object 10"/>
          <p:cNvSpPr txBox="1"/>
          <p:nvPr/>
        </p:nvSpPr>
        <p:spPr>
          <a:xfrm>
            <a:off x="3906047" y="2894688"/>
            <a:ext cx="1038474" cy="205651"/>
          </a:xfrm>
          <a:prstGeom prst="rect">
            <a:avLst/>
          </a:prstGeom>
        </p:spPr>
        <p:txBody>
          <a:bodyPr vert="horz" wrap="square" lIns="0" tIns="8145" rIns="0" bIns="0" rtlCol="0">
            <a:spAutoFit/>
          </a:bodyPr>
          <a:lstStyle/>
          <a:p>
            <a:pPr marL="8255">
              <a:spcBef>
                <a:spcPts val="65"/>
              </a:spcBef>
            </a:pPr>
            <a:r>
              <a:rPr sz="1285" spc="-6" dirty="0">
                <a:solidFill>
                  <a:srgbClr val="FFFFFF"/>
                </a:solidFill>
                <a:latin typeface="Calibri" panose="020F0502020204030204"/>
                <a:cs typeface="Calibri" panose="020F0502020204030204"/>
              </a:rPr>
              <a:t>individualizzato</a:t>
            </a:r>
            <a:endParaRPr sz="1285" dirty="0">
              <a:latin typeface="Calibri" panose="020F0502020204030204"/>
              <a:cs typeface="Calibri" panose="020F0502020204030204"/>
            </a:endParaRPr>
          </a:p>
        </p:txBody>
      </p:sp>
      <p:sp>
        <p:nvSpPr>
          <p:cNvPr id="11" name="object 11"/>
          <p:cNvSpPr/>
          <p:nvPr/>
        </p:nvSpPr>
        <p:spPr>
          <a:xfrm>
            <a:off x="3913169" y="3084634"/>
            <a:ext cx="1022591" cy="10996"/>
          </a:xfrm>
          <a:custGeom>
            <a:avLst/>
            <a:gdLst/>
            <a:ahLst/>
            <a:cxnLst/>
            <a:rect l="l" t="t" r="r" b="b"/>
            <a:pathLst>
              <a:path w="1594485" h="17145">
                <a:moveTo>
                  <a:pt x="1594103" y="0"/>
                </a:moveTo>
                <a:lnTo>
                  <a:pt x="0" y="0"/>
                </a:lnTo>
                <a:lnTo>
                  <a:pt x="0" y="16764"/>
                </a:lnTo>
                <a:lnTo>
                  <a:pt x="1594103" y="16764"/>
                </a:lnTo>
                <a:lnTo>
                  <a:pt x="1594103" y="0"/>
                </a:lnTo>
                <a:close/>
              </a:path>
            </a:pathLst>
          </a:custGeom>
          <a:solidFill>
            <a:srgbClr val="FFFFFF"/>
          </a:solidFill>
        </p:spPr>
        <p:txBody>
          <a:bodyPr wrap="square" lIns="0" tIns="0" rIns="0" bIns="0" rtlCol="0"/>
          <a:lstStyle/>
          <a:p>
            <a:endParaRPr sz="1155"/>
          </a:p>
        </p:txBody>
      </p:sp>
      <p:sp>
        <p:nvSpPr>
          <p:cNvPr id="12" name="object 12"/>
          <p:cNvSpPr txBox="1"/>
          <p:nvPr/>
        </p:nvSpPr>
        <p:spPr>
          <a:xfrm>
            <a:off x="3874708" y="3073582"/>
            <a:ext cx="1101189" cy="751694"/>
          </a:xfrm>
          <a:prstGeom prst="rect">
            <a:avLst/>
          </a:prstGeom>
        </p:spPr>
        <p:txBody>
          <a:bodyPr vert="horz" wrap="square" lIns="0" tIns="24842" rIns="0" bIns="0" rtlCol="0">
            <a:spAutoFit/>
          </a:bodyPr>
          <a:lstStyle/>
          <a:p>
            <a:pPr marL="8255" marR="3175" indent="1270" algn="ctr">
              <a:lnSpc>
                <a:spcPct val="92000"/>
              </a:lnSpc>
              <a:spcBef>
                <a:spcPts val="195"/>
              </a:spcBef>
            </a:pPr>
            <a:r>
              <a:rPr sz="1285" spc="-3" dirty="0">
                <a:solidFill>
                  <a:srgbClr val="FFFFFF"/>
                </a:solidFill>
                <a:latin typeface="Calibri" panose="020F0502020204030204"/>
                <a:cs typeface="Calibri" panose="020F0502020204030204"/>
              </a:rPr>
              <a:t>tenendo </a:t>
            </a:r>
            <a:r>
              <a:rPr sz="1285" spc="-6" dirty="0">
                <a:solidFill>
                  <a:srgbClr val="FFFFFF"/>
                </a:solidFill>
                <a:latin typeface="Calibri" panose="020F0502020204030204"/>
                <a:cs typeface="Calibri" panose="020F0502020204030204"/>
              </a:rPr>
              <a:t>conto </a:t>
            </a:r>
            <a:r>
              <a:rPr sz="1285" spc="-3" dirty="0">
                <a:solidFill>
                  <a:srgbClr val="FFFFFF"/>
                </a:solidFill>
                <a:latin typeface="Calibri" panose="020F0502020204030204"/>
                <a:cs typeface="Calibri" panose="020F0502020204030204"/>
              </a:rPr>
              <a:t> delle</a:t>
            </a:r>
            <a:r>
              <a:rPr sz="1285" spc="-22" dirty="0">
                <a:solidFill>
                  <a:srgbClr val="FFFFFF"/>
                </a:solidFill>
                <a:latin typeface="Calibri" panose="020F0502020204030204"/>
                <a:cs typeface="Calibri" panose="020F0502020204030204"/>
              </a:rPr>
              <a:t> </a:t>
            </a:r>
            <a:r>
              <a:rPr sz="1285" spc="-6" dirty="0">
                <a:solidFill>
                  <a:srgbClr val="FFFFFF"/>
                </a:solidFill>
                <a:latin typeface="Calibri" panose="020F0502020204030204"/>
                <a:cs typeface="Calibri" panose="020F0502020204030204"/>
              </a:rPr>
              <a:t>esigenze</a:t>
            </a:r>
            <a:r>
              <a:rPr sz="1285" spc="-32" dirty="0">
                <a:solidFill>
                  <a:srgbClr val="FFFFFF"/>
                </a:solidFill>
                <a:latin typeface="Calibri" panose="020F0502020204030204"/>
                <a:cs typeface="Calibri" panose="020F0502020204030204"/>
              </a:rPr>
              <a:t> </a:t>
            </a:r>
            <a:r>
              <a:rPr sz="1285" spc="-3" dirty="0">
                <a:solidFill>
                  <a:srgbClr val="FFFFFF"/>
                </a:solidFill>
                <a:latin typeface="Calibri" panose="020F0502020204030204"/>
                <a:cs typeface="Calibri" panose="020F0502020204030204"/>
              </a:rPr>
              <a:t>di </a:t>
            </a:r>
            <a:r>
              <a:rPr sz="1285" spc="-278" dirty="0">
                <a:solidFill>
                  <a:srgbClr val="FFFFFF"/>
                </a:solidFill>
                <a:latin typeface="Calibri" panose="020F0502020204030204"/>
                <a:cs typeface="Calibri" panose="020F0502020204030204"/>
              </a:rPr>
              <a:t> </a:t>
            </a:r>
            <a:r>
              <a:rPr sz="1285" spc="-3" dirty="0">
                <a:solidFill>
                  <a:srgbClr val="FFFFFF"/>
                </a:solidFill>
                <a:latin typeface="Calibri" panose="020F0502020204030204"/>
                <a:cs typeface="Calibri" panose="020F0502020204030204"/>
              </a:rPr>
              <a:t>sviluppo </a:t>
            </a:r>
            <a:r>
              <a:rPr sz="1285" dirty="0">
                <a:solidFill>
                  <a:srgbClr val="FFFFFF"/>
                </a:solidFill>
                <a:latin typeface="Calibri" panose="020F0502020204030204"/>
                <a:cs typeface="Calibri" panose="020F0502020204030204"/>
              </a:rPr>
              <a:t> </a:t>
            </a:r>
            <a:r>
              <a:rPr sz="1285" spc="-10" dirty="0">
                <a:solidFill>
                  <a:srgbClr val="FFFFFF"/>
                </a:solidFill>
                <a:latin typeface="Calibri" panose="020F0502020204030204"/>
                <a:cs typeface="Calibri" panose="020F0502020204030204"/>
              </a:rPr>
              <a:t>dell’alunno</a:t>
            </a:r>
            <a:endParaRPr sz="1285" dirty="0">
              <a:latin typeface="Calibri" panose="020F0502020204030204"/>
              <a:cs typeface="Calibri" panose="020F0502020204030204"/>
            </a:endParaRPr>
          </a:p>
        </p:txBody>
      </p:sp>
      <p:grpSp>
        <p:nvGrpSpPr>
          <p:cNvPr id="13" name="object 13"/>
          <p:cNvGrpSpPr/>
          <p:nvPr/>
        </p:nvGrpSpPr>
        <p:grpSpPr>
          <a:xfrm>
            <a:off x="5331357" y="1503221"/>
            <a:ext cx="1527982" cy="2786775"/>
            <a:chOff x="4154423" y="2343911"/>
            <a:chExt cx="2382520" cy="4345305"/>
          </a:xfrm>
        </p:grpSpPr>
        <p:pic>
          <p:nvPicPr>
            <p:cNvPr id="14" name="object 14"/>
            <p:cNvPicPr/>
            <p:nvPr/>
          </p:nvPicPr>
          <p:blipFill>
            <a:blip r:embed="rId2" cstate="print"/>
            <a:stretch>
              <a:fillRect/>
            </a:stretch>
          </p:blipFill>
          <p:spPr>
            <a:xfrm>
              <a:off x="4154423" y="2343911"/>
              <a:ext cx="2380487" cy="1530096"/>
            </a:xfrm>
            <a:prstGeom prst="rect">
              <a:avLst/>
            </a:prstGeom>
          </p:spPr>
        </p:pic>
        <p:sp>
          <p:nvSpPr>
            <p:cNvPr id="15" name="object 15"/>
            <p:cNvSpPr/>
            <p:nvPr/>
          </p:nvSpPr>
          <p:spPr>
            <a:xfrm>
              <a:off x="4154423" y="2343911"/>
              <a:ext cx="2382520" cy="1533525"/>
            </a:xfrm>
            <a:custGeom>
              <a:avLst/>
              <a:gdLst/>
              <a:ahLst/>
              <a:cxnLst/>
              <a:rect l="l" t="t" r="r" b="b"/>
              <a:pathLst>
                <a:path w="2382520" h="1533525">
                  <a:moveTo>
                    <a:pt x="2223516" y="0"/>
                  </a:moveTo>
                  <a:lnTo>
                    <a:pt x="158496" y="0"/>
                  </a:lnTo>
                  <a:lnTo>
                    <a:pt x="126491" y="3048"/>
                  </a:lnTo>
                  <a:lnTo>
                    <a:pt x="70103" y="27432"/>
                  </a:lnTo>
                  <a:lnTo>
                    <a:pt x="36575" y="57912"/>
                  </a:lnTo>
                  <a:lnTo>
                    <a:pt x="12191" y="97536"/>
                  </a:lnTo>
                  <a:lnTo>
                    <a:pt x="1524" y="143256"/>
                  </a:lnTo>
                  <a:lnTo>
                    <a:pt x="0" y="158496"/>
                  </a:lnTo>
                  <a:lnTo>
                    <a:pt x="0" y="1376172"/>
                  </a:lnTo>
                  <a:lnTo>
                    <a:pt x="3048" y="1406652"/>
                  </a:lnTo>
                  <a:lnTo>
                    <a:pt x="27431" y="1464564"/>
                  </a:lnTo>
                  <a:lnTo>
                    <a:pt x="57912" y="1498092"/>
                  </a:lnTo>
                  <a:lnTo>
                    <a:pt x="111251" y="1527048"/>
                  </a:lnTo>
                  <a:lnTo>
                    <a:pt x="143255" y="1533144"/>
                  </a:lnTo>
                  <a:lnTo>
                    <a:pt x="2238755" y="1533144"/>
                  </a:lnTo>
                  <a:lnTo>
                    <a:pt x="2255520" y="1530096"/>
                  </a:lnTo>
                  <a:lnTo>
                    <a:pt x="2270760" y="1527048"/>
                  </a:lnTo>
                  <a:lnTo>
                    <a:pt x="2284476" y="1520952"/>
                  </a:lnTo>
                  <a:lnTo>
                    <a:pt x="144779" y="1520952"/>
                  </a:lnTo>
                  <a:lnTo>
                    <a:pt x="129539" y="1517903"/>
                  </a:lnTo>
                  <a:lnTo>
                    <a:pt x="115824" y="1514856"/>
                  </a:lnTo>
                  <a:lnTo>
                    <a:pt x="102108" y="1510284"/>
                  </a:lnTo>
                  <a:lnTo>
                    <a:pt x="92354" y="1504188"/>
                  </a:lnTo>
                  <a:lnTo>
                    <a:pt x="89915" y="1504188"/>
                  </a:lnTo>
                  <a:lnTo>
                    <a:pt x="77724" y="1496568"/>
                  </a:lnTo>
                  <a:lnTo>
                    <a:pt x="65531" y="1487424"/>
                  </a:lnTo>
                  <a:lnTo>
                    <a:pt x="67055" y="1487424"/>
                  </a:lnTo>
                  <a:lnTo>
                    <a:pt x="54863" y="1478280"/>
                  </a:lnTo>
                  <a:lnTo>
                    <a:pt x="56387" y="1478280"/>
                  </a:lnTo>
                  <a:lnTo>
                    <a:pt x="45720" y="1467612"/>
                  </a:lnTo>
                  <a:lnTo>
                    <a:pt x="47243" y="1467612"/>
                  </a:lnTo>
                  <a:lnTo>
                    <a:pt x="38100" y="1456944"/>
                  </a:lnTo>
                  <a:lnTo>
                    <a:pt x="30479" y="1444752"/>
                  </a:lnTo>
                  <a:lnTo>
                    <a:pt x="24384" y="1432560"/>
                  </a:lnTo>
                  <a:lnTo>
                    <a:pt x="15239" y="1405127"/>
                  </a:lnTo>
                  <a:lnTo>
                    <a:pt x="16763" y="1405127"/>
                  </a:lnTo>
                  <a:lnTo>
                    <a:pt x="13715" y="1389888"/>
                  </a:lnTo>
                  <a:lnTo>
                    <a:pt x="13715" y="143256"/>
                  </a:lnTo>
                  <a:lnTo>
                    <a:pt x="14020" y="143256"/>
                  </a:lnTo>
                  <a:lnTo>
                    <a:pt x="16763" y="129539"/>
                  </a:lnTo>
                  <a:lnTo>
                    <a:pt x="15239" y="129539"/>
                  </a:lnTo>
                  <a:lnTo>
                    <a:pt x="24384" y="102108"/>
                  </a:lnTo>
                  <a:lnTo>
                    <a:pt x="30479" y="88392"/>
                  </a:lnTo>
                  <a:lnTo>
                    <a:pt x="31326" y="88392"/>
                  </a:lnTo>
                  <a:lnTo>
                    <a:pt x="38100" y="76200"/>
                  </a:lnTo>
                  <a:lnTo>
                    <a:pt x="39242" y="76200"/>
                  </a:lnTo>
                  <a:lnTo>
                    <a:pt x="47243" y="65532"/>
                  </a:lnTo>
                  <a:lnTo>
                    <a:pt x="45720" y="65532"/>
                  </a:lnTo>
                  <a:lnTo>
                    <a:pt x="56387" y="54863"/>
                  </a:lnTo>
                  <a:lnTo>
                    <a:pt x="56605" y="54863"/>
                  </a:lnTo>
                  <a:lnTo>
                    <a:pt x="67055" y="45720"/>
                  </a:lnTo>
                  <a:lnTo>
                    <a:pt x="65531" y="45720"/>
                  </a:lnTo>
                  <a:lnTo>
                    <a:pt x="89915" y="30480"/>
                  </a:lnTo>
                  <a:lnTo>
                    <a:pt x="88391" y="30480"/>
                  </a:lnTo>
                  <a:lnTo>
                    <a:pt x="102108" y="24384"/>
                  </a:lnTo>
                  <a:lnTo>
                    <a:pt x="129539" y="15239"/>
                  </a:lnTo>
                  <a:lnTo>
                    <a:pt x="144779" y="13715"/>
                  </a:lnTo>
                  <a:lnTo>
                    <a:pt x="143255" y="13715"/>
                  </a:lnTo>
                  <a:lnTo>
                    <a:pt x="158496" y="12192"/>
                  </a:lnTo>
                  <a:lnTo>
                    <a:pt x="2284476" y="12192"/>
                  </a:lnTo>
                  <a:lnTo>
                    <a:pt x="2270760" y="7620"/>
                  </a:lnTo>
                  <a:lnTo>
                    <a:pt x="2255520" y="3048"/>
                  </a:lnTo>
                  <a:lnTo>
                    <a:pt x="2223516" y="0"/>
                  </a:lnTo>
                  <a:close/>
                </a:path>
                <a:path w="2382520" h="1533525">
                  <a:moveTo>
                    <a:pt x="2292096" y="1502664"/>
                  </a:moveTo>
                  <a:lnTo>
                    <a:pt x="2279904" y="1510284"/>
                  </a:lnTo>
                  <a:lnTo>
                    <a:pt x="2266188" y="1514856"/>
                  </a:lnTo>
                  <a:lnTo>
                    <a:pt x="2252472" y="1517903"/>
                  </a:lnTo>
                  <a:lnTo>
                    <a:pt x="2237231" y="1520952"/>
                  </a:lnTo>
                  <a:lnTo>
                    <a:pt x="2284476" y="1520952"/>
                  </a:lnTo>
                  <a:lnTo>
                    <a:pt x="2298191" y="1514856"/>
                  </a:lnTo>
                  <a:lnTo>
                    <a:pt x="2311908" y="1507236"/>
                  </a:lnTo>
                  <a:lnTo>
                    <a:pt x="2315972" y="1504188"/>
                  </a:lnTo>
                  <a:lnTo>
                    <a:pt x="2292096" y="1504188"/>
                  </a:lnTo>
                  <a:lnTo>
                    <a:pt x="2292096" y="1502664"/>
                  </a:lnTo>
                  <a:close/>
                </a:path>
                <a:path w="2382520" h="1533525">
                  <a:moveTo>
                    <a:pt x="89915" y="1502664"/>
                  </a:moveTo>
                  <a:lnTo>
                    <a:pt x="89915" y="1504188"/>
                  </a:lnTo>
                  <a:lnTo>
                    <a:pt x="92354" y="1504188"/>
                  </a:lnTo>
                  <a:lnTo>
                    <a:pt x="89915" y="1502664"/>
                  </a:lnTo>
                  <a:close/>
                </a:path>
                <a:path w="2382520" h="1533525">
                  <a:moveTo>
                    <a:pt x="2357628" y="1431036"/>
                  </a:moveTo>
                  <a:lnTo>
                    <a:pt x="2351531" y="1444752"/>
                  </a:lnTo>
                  <a:lnTo>
                    <a:pt x="2343912" y="1456944"/>
                  </a:lnTo>
                  <a:lnTo>
                    <a:pt x="2334767" y="1467612"/>
                  </a:lnTo>
                  <a:lnTo>
                    <a:pt x="2336291" y="1467612"/>
                  </a:lnTo>
                  <a:lnTo>
                    <a:pt x="2325624" y="1478280"/>
                  </a:lnTo>
                  <a:lnTo>
                    <a:pt x="2327148" y="1478280"/>
                  </a:lnTo>
                  <a:lnTo>
                    <a:pt x="2314955" y="1487424"/>
                  </a:lnTo>
                  <a:lnTo>
                    <a:pt x="2316479" y="1487424"/>
                  </a:lnTo>
                  <a:lnTo>
                    <a:pt x="2304288" y="1496568"/>
                  </a:lnTo>
                  <a:lnTo>
                    <a:pt x="2292096" y="1504188"/>
                  </a:lnTo>
                  <a:lnTo>
                    <a:pt x="2315972" y="1504188"/>
                  </a:lnTo>
                  <a:lnTo>
                    <a:pt x="2345436" y="1476756"/>
                  </a:lnTo>
                  <a:lnTo>
                    <a:pt x="2369820" y="1437132"/>
                  </a:lnTo>
                  <a:lnTo>
                    <a:pt x="2371191" y="1432560"/>
                  </a:lnTo>
                  <a:lnTo>
                    <a:pt x="2357628" y="1432560"/>
                  </a:lnTo>
                  <a:lnTo>
                    <a:pt x="2357628" y="1431036"/>
                  </a:lnTo>
                  <a:close/>
                </a:path>
                <a:path w="2382520" h="1533525">
                  <a:moveTo>
                    <a:pt x="2380487" y="143256"/>
                  </a:moveTo>
                  <a:lnTo>
                    <a:pt x="2368296" y="143256"/>
                  </a:lnTo>
                  <a:lnTo>
                    <a:pt x="2368296" y="1389888"/>
                  </a:lnTo>
                  <a:lnTo>
                    <a:pt x="2365248" y="1405127"/>
                  </a:lnTo>
                  <a:lnTo>
                    <a:pt x="2366772" y="1405127"/>
                  </a:lnTo>
                  <a:lnTo>
                    <a:pt x="2357628" y="1432560"/>
                  </a:lnTo>
                  <a:lnTo>
                    <a:pt x="2371191" y="1432560"/>
                  </a:lnTo>
                  <a:lnTo>
                    <a:pt x="2378964" y="1406652"/>
                  </a:lnTo>
                  <a:lnTo>
                    <a:pt x="2382011" y="1376172"/>
                  </a:lnTo>
                  <a:lnTo>
                    <a:pt x="2382011" y="158496"/>
                  </a:lnTo>
                  <a:lnTo>
                    <a:pt x="2380487" y="143256"/>
                  </a:lnTo>
                  <a:close/>
                </a:path>
                <a:path w="2382520" h="1533525">
                  <a:moveTo>
                    <a:pt x="14020" y="143256"/>
                  </a:moveTo>
                  <a:lnTo>
                    <a:pt x="13715" y="143256"/>
                  </a:lnTo>
                  <a:lnTo>
                    <a:pt x="13715" y="144780"/>
                  </a:lnTo>
                  <a:lnTo>
                    <a:pt x="14020" y="143256"/>
                  </a:lnTo>
                  <a:close/>
                </a:path>
                <a:path w="2382520" h="1533525">
                  <a:moveTo>
                    <a:pt x="2364740" y="88392"/>
                  </a:moveTo>
                  <a:lnTo>
                    <a:pt x="2351531" y="88392"/>
                  </a:lnTo>
                  <a:lnTo>
                    <a:pt x="2357628" y="102108"/>
                  </a:lnTo>
                  <a:lnTo>
                    <a:pt x="2366772" y="129539"/>
                  </a:lnTo>
                  <a:lnTo>
                    <a:pt x="2365248" y="129539"/>
                  </a:lnTo>
                  <a:lnTo>
                    <a:pt x="2368296" y="144780"/>
                  </a:lnTo>
                  <a:lnTo>
                    <a:pt x="2368296" y="143256"/>
                  </a:lnTo>
                  <a:lnTo>
                    <a:pt x="2380487" y="143256"/>
                  </a:lnTo>
                  <a:lnTo>
                    <a:pt x="2378964" y="126492"/>
                  </a:lnTo>
                  <a:lnTo>
                    <a:pt x="2374392" y="111251"/>
                  </a:lnTo>
                  <a:lnTo>
                    <a:pt x="2369820" y="97536"/>
                  </a:lnTo>
                  <a:lnTo>
                    <a:pt x="2364740" y="88392"/>
                  </a:lnTo>
                  <a:close/>
                </a:path>
                <a:path w="2382520" h="1533525">
                  <a:moveTo>
                    <a:pt x="31326" y="88392"/>
                  </a:moveTo>
                  <a:lnTo>
                    <a:pt x="30479" y="88392"/>
                  </a:lnTo>
                  <a:lnTo>
                    <a:pt x="30479" y="89915"/>
                  </a:lnTo>
                  <a:lnTo>
                    <a:pt x="31326" y="88392"/>
                  </a:lnTo>
                  <a:close/>
                </a:path>
                <a:path w="2382520" h="1533525">
                  <a:moveTo>
                    <a:pt x="2357966" y="76200"/>
                  </a:moveTo>
                  <a:lnTo>
                    <a:pt x="2343912" y="76200"/>
                  </a:lnTo>
                  <a:lnTo>
                    <a:pt x="2351531" y="89915"/>
                  </a:lnTo>
                  <a:lnTo>
                    <a:pt x="2351531" y="88392"/>
                  </a:lnTo>
                  <a:lnTo>
                    <a:pt x="2364740" y="88392"/>
                  </a:lnTo>
                  <a:lnTo>
                    <a:pt x="2357966" y="76200"/>
                  </a:lnTo>
                  <a:close/>
                </a:path>
                <a:path w="2382520" h="1533525">
                  <a:moveTo>
                    <a:pt x="39242" y="76200"/>
                  </a:moveTo>
                  <a:lnTo>
                    <a:pt x="38100" y="76200"/>
                  </a:lnTo>
                  <a:lnTo>
                    <a:pt x="38100" y="77724"/>
                  </a:lnTo>
                  <a:lnTo>
                    <a:pt x="39242" y="76200"/>
                  </a:lnTo>
                  <a:close/>
                </a:path>
                <a:path w="2382520" h="1533525">
                  <a:moveTo>
                    <a:pt x="2342388" y="54863"/>
                  </a:moveTo>
                  <a:lnTo>
                    <a:pt x="2325624" y="54863"/>
                  </a:lnTo>
                  <a:lnTo>
                    <a:pt x="2336291" y="65532"/>
                  </a:lnTo>
                  <a:lnTo>
                    <a:pt x="2334767" y="65532"/>
                  </a:lnTo>
                  <a:lnTo>
                    <a:pt x="2343912" y="77724"/>
                  </a:lnTo>
                  <a:lnTo>
                    <a:pt x="2343912" y="76200"/>
                  </a:lnTo>
                  <a:lnTo>
                    <a:pt x="2357966" y="76200"/>
                  </a:lnTo>
                  <a:lnTo>
                    <a:pt x="2354579" y="70103"/>
                  </a:lnTo>
                  <a:lnTo>
                    <a:pt x="2345436" y="57912"/>
                  </a:lnTo>
                  <a:lnTo>
                    <a:pt x="2342388" y="54863"/>
                  </a:lnTo>
                  <a:close/>
                </a:path>
                <a:path w="2382520" h="1533525">
                  <a:moveTo>
                    <a:pt x="56605" y="54863"/>
                  </a:moveTo>
                  <a:lnTo>
                    <a:pt x="56387" y="54863"/>
                  </a:lnTo>
                  <a:lnTo>
                    <a:pt x="54863" y="56387"/>
                  </a:lnTo>
                  <a:lnTo>
                    <a:pt x="56605" y="54863"/>
                  </a:lnTo>
                  <a:close/>
                </a:path>
                <a:path w="2382520" h="1533525">
                  <a:moveTo>
                    <a:pt x="2284476" y="12192"/>
                  </a:moveTo>
                  <a:lnTo>
                    <a:pt x="2223516" y="12192"/>
                  </a:lnTo>
                  <a:lnTo>
                    <a:pt x="2238755" y="13715"/>
                  </a:lnTo>
                  <a:lnTo>
                    <a:pt x="2237231" y="13715"/>
                  </a:lnTo>
                  <a:lnTo>
                    <a:pt x="2252472" y="15239"/>
                  </a:lnTo>
                  <a:lnTo>
                    <a:pt x="2279904" y="24384"/>
                  </a:lnTo>
                  <a:lnTo>
                    <a:pt x="2293620" y="30480"/>
                  </a:lnTo>
                  <a:lnTo>
                    <a:pt x="2292096" y="30480"/>
                  </a:lnTo>
                  <a:lnTo>
                    <a:pt x="2316479" y="45720"/>
                  </a:lnTo>
                  <a:lnTo>
                    <a:pt x="2314955" y="45720"/>
                  </a:lnTo>
                  <a:lnTo>
                    <a:pt x="2327148" y="56387"/>
                  </a:lnTo>
                  <a:lnTo>
                    <a:pt x="2325624" y="54863"/>
                  </a:lnTo>
                  <a:lnTo>
                    <a:pt x="2342388" y="54863"/>
                  </a:lnTo>
                  <a:lnTo>
                    <a:pt x="2324100" y="36575"/>
                  </a:lnTo>
                  <a:lnTo>
                    <a:pt x="2311908" y="27432"/>
                  </a:lnTo>
                  <a:lnTo>
                    <a:pt x="2284476" y="12192"/>
                  </a:lnTo>
                  <a:close/>
                </a:path>
              </a:pathLst>
            </a:custGeom>
            <a:solidFill>
              <a:srgbClr val="FFFFFF"/>
            </a:solidFill>
          </p:spPr>
          <p:txBody>
            <a:bodyPr wrap="square" lIns="0" tIns="0" rIns="0" bIns="0" rtlCol="0"/>
            <a:lstStyle/>
            <a:p>
              <a:endParaRPr sz="1155"/>
            </a:p>
          </p:txBody>
        </p:sp>
        <p:sp>
          <p:nvSpPr>
            <p:cNvPr id="16" name="object 16"/>
            <p:cNvSpPr/>
            <p:nvPr/>
          </p:nvSpPr>
          <p:spPr>
            <a:xfrm>
              <a:off x="4160519" y="4148327"/>
              <a:ext cx="2369820" cy="2534920"/>
            </a:xfrm>
            <a:custGeom>
              <a:avLst/>
              <a:gdLst/>
              <a:ahLst/>
              <a:cxnLst/>
              <a:rect l="l" t="t" r="r" b="b"/>
              <a:pathLst>
                <a:path w="2369820" h="2534920">
                  <a:moveTo>
                    <a:pt x="2369820" y="0"/>
                  </a:moveTo>
                  <a:lnTo>
                    <a:pt x="0" y="0"/>
                  </a:lnTo>
                  <a:lnTo>
                    <a:pt x="0" y="2286000"/>
                  </a:lnTo>
                  <a:lnTo>
                    <a:pt x="4005" y="2330643"/>
                  </a:lnTo>
                  <a:lnTo>
                    <a:pt x="15561" y="2372665"/>
                  </a:lnTo>
                  <a:lnTo>
                    <a:pt x="33979" y="2411363"/>
                  </a:lnTo>
                  <a:lnTo>
                    <a:pt x="58568" y="2446034"/>
                  </a:lnTo>
                  <a:lnTo>
                    <a:pt x="88638" y="2475977"/>
                  </a:lnTo>
                  <a:lnTo>
                    <a:pt x="123500" y="2500488"/>
                  </a:lnTo>
                  <a:lnTo>
                    <a:pt x="162463" y="2518866"/>
                  </a:lnTo>
                  <a:lnTo>
                    <a:pt x="204838" y="2530408"/>
                  </a:lnTo>
                  <a:lnTo>
                    <a:pt x="249935" y="2534412"/>
                  </a:lnTo>
                  <a:lnTo>
                    <a:pt x="2119883" y="2534412"/>
                  </a:lnTo>
                  <a:lnTo>
                    <a:pt x="2164579" y="2530408"/>
                  </a:lnTo>
                  <a:lnTo>
                    <a:pt x="2206741" y="2518866"/>
                  </a:lnTo>
                  <a:lnTo>
                    <a:pt x="2245642" y="2500488"/>
                  </a:lnTo>
                  <a:lnTo>
                    <a:pt x="2280554" y="2475977"/>
                  </a:lnTo>
                  <a:lnTo>
                    <a:pt x="2310749" y="2446034"/>
                  </a:lnTo>
                  <a:lnTo>
                    <a:pt x="2335501" y="2411363"/>
                  </a:lnTo>
                  <a:lnTo>
                    <a:pt x="2354082" y="2372665"/>
                  </a:lnTo>
                  <a:lnTo>
                    <a:pt x="2365764" y="2330643"/>
                  </a:lnTo>
                  <a:lnTo>
                    <a:pt x="2369820" y="2286000"/>
                  </a:lnTo>
                  <a:lnTo>
                    <a:pt x="2369820" y="0"/>
                  </a:lnTo>
                  <a:close/>
                </a:path>
              </a:pathLst>
            </a:custGeom>
            <a:solidFill>
              <a:srgbClr val="4472C4"/>
            </a:solidFill>
          </p:spPr>
          <p:txBody>
            <a:bodyPr wrap="square" lIns="0" tIns="0" rIns="0" bIns="0" rtlCol="0"/>
            <a:lstStyle/>
            <a:p>
              <a:endParaRPr sz="1155"/>
            </a:p>
          </p:txBody>
        </p:sp>
        <p:sp>
          <p:nvSpPr>
            <p:cNvPr id="17" name="object 17"/>
            <p:cNvSpPr/>
            <p:nvPr/>
          </p:nvSpPr>
          <p:spPr>
            <a:xfrm>
              <a:off x="4154423" y="4140707"/>
              <a:ext cx="2382520" cy="2548255"/>
            </a:xfrm>
            <a:custGeom>
              <a:avLst/>
              <a:gdLst/>
              <a:ahLst/>
              <a:cxnLst/>
              <a:rect l="l" t="t" r="r" b="b"/>
              <a:pathLst>
                <a:path w="2382520" h="2548254">
                  <a:moveTo>
                    <a:pt x="2382011" y="0"/>
                  </a:moveTo>
                  <a:lnTo>
                    <a:pt x="0" y="0"/>
                  </a:lnTo>
                  <a:lnTo>
                    <a:pt x="0" y="2305812"/>
                  </a:lnTo>
                  <a:lnTo>
                    <a:pt x="1524" y="2319528"/>
                  </a:lnTo>
                  <a:lnTo>
                    <a:pt x="3048" y="2331720"/>
                  </a:lnTo>
                  <a:lnTo>
                    <a:pt x="6096" y="2343912"/>
                  </a:lnTo>
                  <a:lnTo>
                    <a:pt x="7620" y="2357628"/>
                  </a:lnTo>
                  <a:lnTo>
                    <a:pt x="12191" y="2368296"/>
                  </a:lnTo>
                  <a:lnTo>
                    <a:pt x="19812" y="2392679"/>
                  </a:lnTo>
                  <a:lnTo>
                    <a:pt x="30479" y="2414016"/>
                  </a:lnTo>
                  <a:lnTo>
                    <a:pt x="57912" y="2455164"/>
                  </a:lnTo>
                  <a:lnTo>
                    <a:pt x="92963" y="2490216"/>
                  </a:lnTo>
                  <a:lnTo>
                    <a:pt x="134112" y="2517648"/>
                  </a:lnTo>
                  <a:lnTo>
                    <a:pt x="179831" y="2535936"/>
                  </a:lnTo>
                  <a:lnTo>
                    <a:pt x="192024" y="2540508"/>
                  </a:lnTo>
                  <a:lnTo>
                    <a:pt x="204215" y="2543555"/>
                  </a:lnTo>
                  <a:lnTo>
                    <a:pt x="228600" y="2546604"/>
                  </a:lnTo>
                  <a:lnTo>
                    <a:pt x="242315" y="2548128"/>
                  </a:lnTo>
                  <a:lnTo>
                    <a:pt x="2139696" y="2548128"/>
                  </a:lnTo>
                  <a:lnTo>
                    <a:pt x="2151888" y="2546604"/>
                  </a:lnTo>
                  <a:lnTo>
                    <a:pt x="2165604" y="2545079"/>
                  </a:lnTo>
                  <a:lnTo>
                    <a:pt x="2177796" y="2543555"/>
                  </a:lnTo>
                  <a:lnTo>
                    <a:pt x="2189988" y="2540508"/>
                  </a:lnTo>
                  <a:lnTo>
                    <a:pt x="2202179" y="2535936"/>
                  </a:lnTo>
                  <a:lnTo>
                    <a:pt x="243839" y="2535936"/>
                  </a:lnTo>
                  <a:lnTo>
                    <a:pt x="230124" y="2534412"/>
                  </a:lnTo>
                  <a:lnTo>
                    <a:pt x="217931" y="2532888"/>
                  </a:lnTo>
                  <a:lnTo>
                    <a:pt x="205739" y="2529840"/>
                  </a:lnTo>
                  <a:lnTo>
                    <a:pt x="207263" y="2529840"/>
                  </a:lnTo>
                  <a:lnTo>
                    <a:pt x="195072" y="2528316"/>
                  </a:lnTo>
                  <a:lnTo>
                    <a:pt x="182879" y="2525267"/>
                  </a:lnTo>
                  <a:lnTo>
                    <a:pt x="184403" y="2525267"/>
                  </a:lnTo>
                  <a:lnTo>
                    <a:pt x="161543" y="2516124"/>
                  </a:lnTo>
                  <a:lnTo>
                    <a:pt x="143256" y="2506979"/>
                  </a:lnTo>
                  <a:lnTo>
                    <a:pt x="140208" y="2506979"/>
                  </a:lnTo>
                  <a:lnTo>
                    <a:pt x="121242" y="2494788"/>
                  </a:lnTo>
                  <a:lnTo>
                    <a:pt x="120396" y="2494788"/>
                  </a:lnTo>
                  <a:lnTo>
                    <a:pt x="102565" y="2481072"/>
                  </a:lnTo>
                  <a:lnTo>
                    <a:pt x="102108" y="2481072"/>
                  </a:lnTo>
                  <a:lnTo>
                    <a:pt x="83820" y="2464308"/>
                  </a:lnTo>
                  <a:lnTo>
                    <a:pt x="68579" y="2447543"/>
                  </a:lnTo>
                  <a:lnTo>
                    <a:pt x="55919" y="2429255"/>
                  </a:lnTo>
                  <a:lnTo>
                    <a:pt x="54863" y="2429255"/>
                  </a:lnTo>
                  <a:lnTo>
                    <a:pt x="43542" y="2409443"/>
                  </a:lnTo>
                  <a:lnTo>
                    <a:pt x="42672" y="2409443"/>
                  </a:lnTo>
                  <a:lnTo>
                    <a:pt x="32715" y="2388108"/>
                  </a:lnTo>
                  <a:lnTo>
                    <a:pt x="32003" y="2388108"/>
                  </a:lnTo>
                  <a:lnTo>
                    <a:pt x="24384" y="2365248"/>
                  </a:lnTo>
                  <a:lnTo>
                    <a:pt x="21717" y="2354579"/>
                  </a:lnTo>
                  <a:lnTo>
                    <a:pt x="21336" y="2354579"/>
                  </a:lnTo>
                  <a:lnTo>
                    <a:pt x="15239" y="2330196"/>
                  </a:lnTo>
                  <a:lnTo>
                    <a:pt x="13715" y="2318004"/>
                  </a:lnTo>
                  <a:lnTo>
                    <a:pt x="13715" y="13715"/>
                  </a:lnTo>
                  <a:lnTo>
                    <a:pt x="6096" y="13715"/>
                  </a:lnTo>
                  <a:lnTo>
                    <a:pt x="13715" y="7619"/>
                  </a:lnTo>
                  <a:lnTo>
                    <a:pt x="2382011" y="7619"/>
                  </a:lnTo>
                  <a:lnTo>
                    <a:pt x="2382011" y="0"/>
                  </a:lnTo>
                  <a:close/>
                </a:path>
                <a:path w="2382520" h="2548254">
                  <a:moveTo>
                    <a:pt x="242315" y="2534412"/>
                  </a:moveTo>
                  <a:lnTo>
                    <a:pt x="243839" y="2535936"/>
                  </a:lnTo>
                  <a:lnTo>
                    <a:pt x="256031" y="2535936"/>
                  </a:lnTo>
                  <a:lnTo>
                    <a:pt x="242315" y="2534412"/>
                  </a:lnTo>
                  <a:close/>
                </a:path>
                <a:path w="2382520" h="2548254">
                  <a:moveTo>
                    <a:pt x="2139696" y="2534412"/>
                  </a:moveTo>
                  <a:lnTo>
                    <a:pt x="2125979" y="2535936"/>
                  </a:lnTo>
                  <a:lnTo>
                    <a:pt x="2138172" y="2535936"/>
                  </a:lnTo>
                  <a:lnTo>
                    <a:pt x="2139696" y="2534412"/>
                  </a:lnTo>
                  <a:close/>
                </a:path>
                <a:path w="2382520" h="2548254">
                  <a:moveTo>
                    <a:pt x="2241804" y="2505455"/>
                  </a:moveTo>
                  <a:lnTo>
                    <a:pt x="2220467" y="2516124"/>
                  </a:lnTo>
                  <a:lnTo>
                    <a:pt x="2197608" y="2525267"/>
                  </a:lnTo>
                  <a:lnTo>
                    <a:pt x="2199131" y="2525267"/>
                  </a:lnTo>
                  <a:lnTo>
                    <a:pt x="2186940" y="2528316"/>
                  </a:lnTo>
                  <a:lnTo>
                    <a:pt x="2174748" y="2529840"/>
                  </a:lnTo>
                  <a:lnTo>
                    <a:pt x="2162555" y="2532888"/>
                  </a:lnTo>
                  <a:lnTo>
                    <a:pt x="2164079" y="2532888"/>
                  </a:lnTo>
                  <a:lnTo>
                    <a:pt x="2150364" y="2534412"/>
                  </a:lnTo>
                  <a:lnTo>
                    <a:pt x="2151888" y="2534412"/>
                  </a:lnTo>
                  <a:lnTo>
                    <a:pt x="2138172" y="2535936"/>
                  </a:lnTo>
                  <a:lnTo>
                    <a:pt x="2202179" y="2535936"/>
                  </a:lnTo>
                  <a:lnTo>
                    <a:pt x="2225040" y="2528316"/>
                  </a:lnTo>
                  <a:lnTo>
                    <a:pt x="2247900" y="2517648"/>
                  </a:lnTo>
                  <a:lnTo>
                    <a:pt x="2264494" y="2506979"/>
                  </a:lnTo>
                  <a:lnTo>
                    <a:pt x="2241804" y="2506979"/>
                  </a:lnTo>
                  <a:lnTo>
                    <a:pt x="2241804" y="2505455"/>
                  </a:lnTo>
                  <a:close/>
                </a:path>
                <a:path w="2382520" h="2548254">
                  <a:moveTo>
                    <a:pt x="140208" y="2505455"/>
                  </a:moveTo>
                  <a:lnTo>
                    <a:pt x="140208" y="2506979"/>
                  </a:lnTo>
                  <a:lnTo>
                    <a:pt x="143256" y="2506979"/>
                  </a:lnTo>
                  <a:lnTo>
                    <a:pt x="140208" y="2505455"/>
                  </a:lnTo>
                  <a:close/>
                </a:path>
                <a:path w="2382520" h="2548254">
                  <a:moveTo>
                    <a:pt x="2261616" y="2493264"/>
                  </a:moveTo>
                  <a:lnTo>
                    <a:pt x="2241804" y="2506979"/>
                  </a:lnTo>
                  <a:lnTo>
                    <a:pt x="2264494" y="2506979"/>
                  </a:lnTo>
                  <a:lnTo>
                    <a:pt x="2269236" y="2503932"/>
                  </a:lnTo>
                  <a:lnTo>
                    <a:pt x="2282444" y="2494788"/>
                  </a:lnTo>
                  <a:lnTo>
                    <a:pt x="2261616" y="2494788"/>
                  </a:lnTo>
                  <a:lnTo>
                    <a:pt x="2261616" y="2493264"/>
                  </a:lnTo>
                  <a:close/>
                </a:path>
                <a:path w="2382520" h="2548254">
                  <a:moveTo>
                    <a:pt x="118872" y="2493264"/>
                  </a:moveTo>
                  <a:lnTo>
                    <a:pt x="120396" y="2494788"/>
                  </a:lnTo>
                  <a:lnTo>
                    <a:pt x="121242" y="2494788"/>
                  </a:lnTo>
                  <a:lnTo>
                    <a:pt x="118872" y="2493264"/>
                  </a:lnTo>
                  <a:close/>
                </a:path>
                <a:path w="2382520" h="2548254">
                  <a:moveTo>
                    <a:pt x="2281428" y="2479548"/>
                  </a:moveTo>
                  <a:lnTo>
                    <a:pt x="2261616" y="2494788"/>
                  </a:lnTo>
                  <a:lnTo>
                    <a:pt x="2282444" y="2494788"/>
                  </a:lnTo>
                  <a:lnTo>
                    <a:pt x="2289048" y="2490216"/>
                  </a:lnTo>
                  <a:lnTo>
                    <a:pt x="2299023" y="2481072"/>
                  </a:lnTo>
                  <a:lnTo>
                    <a:pt x="2279904" y="2481072"/>
                  </a:lnTo>
                  <a:lnTo>
                    <a:pt x="2281428" y="2479548"/>
                  </a:lnTo>
                  <a:close/>
                </a:path>
                <a:path w="2382520" h="2548254">
                  <a:moveTo>
                    <a:pt x="100584" y="2479548"/>
                  </a:moveTo>
                  <a:lnTo>
                    <a:pt x="102108" y="2481072"/>
                  </a:lnTo>
                  <a:lnTo>
                    <a:pt x="102565" y="2481072"/>
                  </a:lnTo>
                  <a:lnTo>
                    <a:pt x="100584" y="2479548"/>
                  </a:lnTo>
                  <a:close/>
                </a:path>
                <a:path w="2382520" h="2548254">
                  <a:moveTo>
                    <a:pt x="2327148" y="2427732"/>
                  </a:moveTo>
                  <a:lnTo>
                    <a:pt x="2313431" y="2447543"/>
                  </a:lnTo>
                  <a:lnTo>
                    <a:pt x="2298191" y="2464308"/>
                  </a:lnTo>
                  <a:lnTo>
                    <a:pt x="2279904" y="2481072"/>
                  </a:lnTo>
                  <a:lnTo>
                    <a:pt x="2299023" y="2481072"/>
                  </a:lnTo>
                  <a:lnTo>
                    <a:pt x="2307336" y="2473452"/>
                  </a:lnTo>
                  <a:lnTo>
                    <a:pt x="2322576" y="2455164"/>
                  </a:lnTo>
                  <a:lnTo>
                    <a:pt x="2337816" y="2435352"/>
                  </a:lnTo>
                  <a:lnTo>
                    <a:pt x="2341299" y="2429255"/>
                  </a:lnTo>
                  <a:lnTo>
                    <a:pt x="2327148" y="2429255"/>
                  </a:lnTo>
                  <a:lnTo>
                    <a:pt x="2327148" y="2427732"/>
                  </a:lnTo>
                  <a:close/>
                </a:path>
                <a:path w="2382520" h="2548254">
                  <a:moveTo>
                    <a:pt x="54863" y="2427732"/>
                  </a:moveTo>
                  <a:lnTo>
                    <a:pt x="54863" y="2429255"/>
                  </a:lnTo>
                  <a:lnTo>
                    <a:pt x="55919" y="2429255"/>
                  </a:lnTo>
                  <a:lnTo>
                    <a:pt x="54863" y="2427732"/>
                  </a:lnTo>
                  <a:close/>
                </a:path>
                <a:path w="2382520" h="2548254">
                  <a:moveTo>
                    <a:pt x="2339340" y="2407920"/>
                  </a:moveTo>
                  <a:lnTo>
                    <a:pt x="2327148" y="2429255"/>
                  </a:lnTo>
                  <a:lnTo>
                    <a:pt x="2341299" y="2429255"/>
                  </a:lnTo>
                  <a:lnTo>
                    <a:pt x="2352620" y="2409443"/>
                  </a:lnTo>
                  <a:lnTo>
                    <a:pt x="2339340" y="2409443"/>
                  </a:lnTo>
                  <a:lnTo>
                    <a:pt x="2339340" y="2407920"/>
                  </a:lnTo>
                  <a:close/>
                </a:path>
                <a:path w="2382520" h="2548254">
                  <a:moveTo>
                    <a:pt x="42672" y="2407920"/>
                  </a:moveTo>
                  <a:lnTo>
                    <a:pt x="42672" y="2409443"/>
                  </a:lnTo>
                  <a:lnTo>
                    <a:pt x="43542" y="2409443"/>
                  </a:lnTo>
                  <a:lnTo>
                    <a:pt x="42672" y="2407920"/>
                  </a:lnTo>
                  <a:close/>
                </a:path>
                <a:path w="2382520" h="2548254">
                  <a:moveTo>
                    <a:pt x="2350007" y="2386584"/>
                  </a:moveTo>
                  <a:lnTo>
                    <a:pt x="2339340" y="2409443"/>
                  </a:lnTo>
                  <a:lnTo>
                    <a:pt x="2352620" y="2409443"/>
                  </a:lnTo>
                  <a:lnTo>
                    <a:pt x="2362200" y="2392679"/>
                  </a:lnTo>
                  <a:lnTo>
                    <a:pt x="2363628" y="2388108"/>
                  </a:lnTo>
                  <a:lnTo>
                    <a:pt x="2350007" y="2388108"/>
                  </a:lnTo>
                  <a:lnTo>
                    <a:pt x="2350007" y="2386584"/>
                  </a:lnTo>
                  <a:close/>
                </a:path>
                <a:path w="2382520" h="2548254">
                  <a:moveTo>
                    <a:pt x="32003" y="2386584"/>
                  </a:moveTo>
                  <a:lnTo>
                    <a:pt x="32003" y="2388108"/>
                  </a:lnTo>
                  <a:lnTo>
                    <a:pt x="32715" y="2388108"/>
                  </a:lnTo>
                  <a:lnTo>
                    <a:pt x="32003" y="2386584"/>
                  </a:lnTo>
                  <a:close/>
                </a:path>
                <a:path w="2382520" h="2548254">
                  <a:moveTo>
                    <a:pt x="2360676" y="2353055"/>
                  </a:moveTo>
                  <a:lnTo>
                    <a:pt x="2357628" y="2365248"/>
                  </a:lnTo>
                  <a:lnTo>
                    <a:pt x="2350007" y="2388108"/>
                  </a:lnTo>
                  <a:lnTo>
                    <a:pt x="2363628" y="2388108"/>
                  </a:lnTo>
                  <a:lnTo>
                    <a:pt x="2369820" y="2368296"/>
                  </a:lnTo>
                  <a:lnTo>
                    <a:pt x="2372868" y="2357628"/>
                  </a:lnTo>
                  <a:lnTo>
                    <a:pt x="2373545" y="2354579"/>
                  </a:lnTo>
                  <a:lnTo>
                    <a:pt x="2360676" y="2354579"/>
                  </a:lnTo>
                  <a:lnTo>
                    <a:pt x="2360676" y="2353055"/>
                  </a:lnTo>
                  <a:close/>
                </a:path>
                <a:path w="2382520" h="2548254">
                  <a:moveTo>
                    <a:pt x="21336" y="2353055"/>
                  </a:moveTo>
                  <a:lnTo>
                    <a:pt x="21336" y="2354579"/>
                  </a:lnTo>
                  <a:lnTo>
                    <a:pt x="21717" y="2354579"/>
                  </a:lnTo>
                  <a:lnTo>
                    <a:pt x="21336" y="2353055"/>
                  </a:lnTo>
                  <a:close/>
                </a:path>
                <a:path w="2382520" h="2548254">
                  <a:moveTo>
                    <a:pt x="2368296" y="7619"/>
                  </a:moveTo>
                  <a:lnTo>
                    <a:pt x="2368296" y="2318004"/>
                  </a:lnTo>
                  <a:lnTo>
                    <a:pt x="2366772" y="2330196"/>
                  </a:lnTo>
                  <a:lnTo>
                    <a:pt x="2360676" y="2354579"/>
                  </a:lnTo>
                  <a:lnTo>
                    <a:pt x="2373545" y="2354579"/>
                  </a:lnTo>
                  <a:lnTo>
                    <a:pt x="2375916" y="2343912"/>
                  </a:lnTo>
                  <a:lnTo>
                    <a:pt x="2378964" y="2331720"/>
                  </a:lnTo>
                  <a:lnTo>
                    <a:pt x="2380487" y="2319528"/>
                  </a:lnTo>
                  <a:lnTo>
                    <a:pt x="2380487" y="2305812"/>
                  </a:lnTo>
                  <a:lnTo>
                    <a:pt x="2382011" y="2293620"/>
                  </a:lnTo>
                  <a:lnTo>
                    <a:pt x="2382011" y="13715"/>
                  </a:lnTo>
                  <a:lnTo>
                    <a:pt x="2375916" y="13715"/>
                  </a:lnTo>
                  <a:lnTo>
                    <a:pt x="2368296" y="7619"/>
                  </a:lnTo>
                  <a:close/>
                </a:path>
                <a:path w="2382520" h="2548254">
                  <a:moveTo>
                    <a:pt x="13715" y="7619"/>
                  </a:moveTo>
                  <a:lnTo>
                    <a:pt x="6096" y="13715"/>
                  </a:lnTo>
                  <a:lnTo>
                    <a:pt x="13715" y="13715"/>
                  </a:lnTo>
                  <a:lnTo>
                    <a:pt x="13715" y="7619"/>
                  </a:lnTo>
                  <a:close/>
                </a:path>
                <a:path w="2382520" h="2548254">
                  <a:moveTo>
                    <a:pt x="2368296" y="7619"/>
                  </a:moveTo>
                  <a:lnTo>
                    <a:pt x="13715" y="7619"/>
                  </a:lnTo>
                  <a:lnTo>
                    <a:pt x="13715" y="13715"/>
                  </a:lnTo>
                  <a:lnTo>
                    <a:pt x="2368296" y="13715"/>
                  </a:lnTo>
                  <a:lnTo>
                    <a:pt x="2368296" y="7619"/>
                  </a:lnTo>
                  <a:close/>
                </a:path>
                <a:path w="2382520" h="2548254">
                  <a:moveTo>
                    <a:pt x="2382011" y="7619"/>
                  </a:moveTo>
                  <a:lnTo>
                    <a:pt x="2368296" y="7619"/>
                  </a:lnTo>
                  <a:lnTo>
                    <a:pt x="2375916" y="13715"/>
                  </a:lnTo>
                  <a:lnTo>
                    <a:pt x="2382011" y="13715"/>
                  </a:lnTo>
                  <a:lnTo>
                    <a:pt x="2382011" y="7619"/>
                  </a:lnTo>
                  <a:close/>
                </a:path>
              </a:pathLst>
            </a:custGeom>
            <a:solidFill>
              <a:srgbClr val="FFFFFF"/>
            </a:solidFill>
          </p:spPr>
          <p:txBody>
            <a:bodyPr wrap="square" lIns="0" tIns="0" rIns="0" bIns="0" rtlCol="0"/>
            <a:lstStyle/>
            <a:p>
              <a:endParaRPr sz="1155"/>
            </a:p>
          </p:txBody>
        </p:sp>
      </p:grpSp>
      <p:sp>
        <p:nvSpPr>
          <p:cNvPr id="18" name="object 18"/>
          <p:cNvSpPr txBox="1"/>
          <p:nvPr/>
        </p:nvSpPr>
        <p:spPr>
          <a:xfrm>
            <a:off x="5493234" y="2714816"/>
            <a:ext cx="1205036" cy="206062"/>
          </a:xfrm>
          <a:prstGeom prst="rect">
            <a:avLst/>
          </a:prstGeom>
        </p:spPr>
        <p:txBody>
          <a:bodyPr vert="horz" wrap="square" lIns="0" tIns="8552" rIns="0" bIns="0" rtlCol="0">
            <a:spAutoFit/>
          </a:bodyPr>
          <a:lstStyle/>
          <a:p>
            <a:pPr marL="8255">
              <a:spcBef>
                <a:spcPts val="65"/>
              </a:spcBef>
            </a:pPr>
            <a:r>
              <a:rPr sz="1285" dirty="0">
                <a:solidFill>
                  <a:srgbClr val="FFFFFF"/>
                </a:solidFill>
                <a:latin typeface="Calibri" panose="020F0502020204030204"/>
                <a:cs typeface="Calibri" panose="020F0502020204030204"/>
              </a:rPr>
              <a:t>In</a:t>
            </a:r>
            <a:r>
              <a:rPr sz="1285" spc="-26" dirty="0">
                <a:solidFill>
                  <a:srgbClr val="FFFFFF"/>
                </a:solidFill>
                <a:latin typeface="Calibri" panose="020F0502020204030204"/>
                <a:cs typeface="Calibri" panose="020F0502020204030204"/>
              </a:rPr>
              <a:t> </a:t>
            </a:r>
            <a:r>
              <a:rPr sz="1285" dirty="0">
                <a:solidFill>
                  <a:srgbClr val="FFFFFF"/>
                </a:solidFill>
                <a:latin typeface="Calibri" panose="020F0502020204030204"/>
                <a:cs typeface="Calibri" panose="020F0502020204030204"/>
              </a:rPr>
              <a:t>modo</a:t>
            </a:r>
            <a:r>
              <a:rPr sz="1285" spc="-35" dirty="0">
                <a:solidFill>
                  <a:srgbClr val="FFFFFF"/>
                </a:solidFill>
                <a:latin typeface="Calibri" panose="020F0502020204030204"/>
                <a:cs typeface="Calibri" panose="020F0502020204030204"/>
              </a:rPr>
              <a:t> </a:t>
            </a:r>
            <a:r>
              <a:rPr sz="1285" spc="-10" dirty="0">
                <a:solidFill>
                  <a:srgbClr val="FFFFFF"/>
                </a:solidFill>
                <a:latin typeface="Calibri" panose="020F0502020204030204"/>
                <a:cs typeface="Calibri" panose="020F0502020204030204"/>
              </a:rPr>
              <a:t>integrato</a:t>
            </a:r>
            <a:endParaRPr sz="1285">
              <a:latin typeface="Calibri" panose="020F0502020204030204"/>
              <a:cs typeface="Calibri" panose="020F0502020204030204"/>
            </a:endParaRPr>
          </a:p>
        </p:txBody>
      </p:sp>
      <p:sp>
        <p:nvSpPr>
          <p:cNvPr id="19" name="object 19"/>
          <p:cNvSpPr/>
          <p:nvPr/>
        </p:nvSpPr>
        <p:spPr>
          <a:xfrm>
            <a:off x="5501423" y="2904795"/>
            <a:ext cx="1188747" cy="10996"/>
          </a:xfrm>
          <a:custGeom>
            <a:avLst/>
            <a:gdLst/>
            <a:ahLst/>
            <a:cxnLst/>
            <a:rect l="l" t="t" r="r" b="b"/>
            <a:pathLst>
              <a:path w="1853564" h="17145">
                <a:moveTo>
                  <a:pt x="1853184" y="0"/>
                </a:moveTo>
                <a:lnTo>
                  <a:pt x="0" y="0"/>
                </a:lnTo>
                <a:lnTo>
                  <a:pt x="0" y="16763"/>
                </a:lnTo>
                <a:lnTo>
                  <a:pt x="1853184" y="16763"/>
                </a:lnTo>
                <a:lnTo>
                  <a:pt x="1853184" y="0"/>
                </a:lnTo>
                <a:close/>
              </a:path>
            </a:pathLst>
          </a:custGeom>
          <a:solidFill>
            <a:srgbClr val="FFFFFF"/>
          </a:solidFill>
        </p:spPr>
        <p:txBody>
          <a:bodyPr wrap="square" lIns="0" tIns="0" rIns="0" bIns="0" rtlCol="0"/>
          <a:lstStyle/>
          <a:p>
            <a:endParaRPr sz="1155"/>
          </a:p>
        </p:txBody>
      </p:sp>
      <p:sp>
        <p:nvSpPr>
          <p:cNvPr id="20" name="object 20"/>
          <p:cNvSpPr txBox="1"/>
          <p:nvPr/>
        </p:nvSpPr>
        <p:spPr>
          <a:xfrm>
            <a:off x="5509882" y="2894688"/>
            <a:ext cx="1171236" cy="205651"/>
          </a:xfrm>
          <a:prstGeom prst="rect">
            <a:avLst/>
          </a:prstGeom>
        </p:spPr>
        <p:txBody>
          <a:bodyPr vert="horz" wrap="square" lIns="0" tIns="8145" rIns="0" bIns="0" rtlCol="0">
            <a:spAutoFit/>
          </a:bodyPr>
          <a:lstStyle/>
          <a:p>
            <a:pPr marL="8255">
              <a:spcBef>
                <a:spcPts val="65"/>
              </a:spcBef>
            </a:pPr>
            <a:r>
              <a:rPr sz="1285" dirty="0">
                <a:solidFill>
                  <a:srgbClr val="FFFFFF"/>
                </a:solidFill>
                <a:latin typeface="Calibri" panose="020F0502020204030204"/>
                <a:cs typeface="Calibri" panose="020F0502020204030204"/>
              </a:rPr>
              <a:t>al</a:t>
            </a:r>
            <a:r>
              <a:rPr sz="1285" spc="-19" dirty="0">
                <a:solidFill>
                  <a:srgbClr val="FFFFFF"/>
                </a:solidFill>
                <a:latin typeface="Calibri" panose="020F0502020204030204"/>
                <a:cs typeface="Calibri" panose="020F0502020204030204"/>
              </a:rPr>
              <a:t> </a:t>
            </a:r>
            <a:r>
              <a:rPr sz="1285" spc="-10" dirty="0">
                <a:solidFill>
                  <a:srgbClr val="FFFFFF"/>
                </a:solidFill>
                <a:latin typeface="Calibri" panose="020F0502020204030204"/>
                <a:cs typeface="Calibri" panose="020F0502020204030204"/>
              </a:rPr>
              <a:t>contesto</a:t>
            </a:r>
            <a:r>
              <a:rPr sz="1285" spc="-22" dirty="0">
                <a:solidFill>
                  <a:srgbClr val="FFFFFF"/>
                </a:solidFill>
                <a:latin typeface="Calibri" panose="020F0502020204030204"/>
                <a:cs typeface="Calibri" panose="020F0502020204030204"/>
              </a:rPr>
              <a:t> </a:t>
            </a:r>
            <a:r>
              <a:rPr sz="1285" spc="-3" dirty="0">
                <a:solidFill>
                  <a:srgbClr val="FFFFFF"/>
                </a:solidFill>
                <a:latin typeface="Calibri" panose="020F0502020204030204"/>
                <a:cs typeface="Calibri" panose="020F0502020204030204"/>
              </a:rPr>
              <a:t>classe</a:t>
            </a:r>
            <a:endParaRPr sz="1285">
              <a:latin typeface="Calibri" panose="020F0502020204030204"/>
              <a:cs typeface="Calibri" panose="020F0502020204030204"/>
            </a:endParaRPr>
          </a:p>
        </p:txBody>
      </p:sp>
      <p:sp>
        <p:nvSpPr>
          <p:cNvPr id="21" name="object 21"/>
          <p:cNvSpPr/>
          <p:nvPr/>
        </p:nvSpPr>
        <p:spPr>
          <a:xfrm>
            <a:off x="5518039" y="3084634"/>
            <a:ext cx="1154539" cy="10996"/>
          </a:xfrm>
          <a:custGeom>
            <a:avLst/>
            <a:gdLst/>
            <a:ahLst/>
            <a:cxnLst/>
            <a:rect l="l" t="t" r="r" b="b"/>
            <a:pathLst>
              <a:path w="1800225" h="17145">
                <a:moveTo>
                  <a:pt x="1799843" y="0"/>
                </a:moveTo>
                <a:lnTo>
                  <a:pt x="0" y="0"/>
                </a:lnTo>
                <a:lnTo>
                  <a:pt x="0" y="16764"/>
                </a:lnTo>
                <a:lnTo>
                  <a:pt x="1799843" y="16764"/>
                </a:lnTo>
                <a:lnTo>
                  <a:pt x="1799843" y="0"/>
                </a:lnTo>
                <a:close/>
              </a:path>
            </a:pathLst>
          </a:custGeom>
          <a:solidFill>
            <a:srgbClr val="FFFFFF"/>
          </a:solidFill>
        </p:spPr>
        <p:txBody>
          <a:bodyPr wrap="square" lIns="0" tIns="0" rIns="0" bIns="0" rtlCol="0"/>
          <a:lstStyle/>
          <a:p>
            <a:endParaRPr sz="1155"/>
          </a:p>
        </p:txBody>
      </p:sp>
      <p:sp>
        <p:nvSpPr>
          <p:cNvPr id="22" name="object 22"/>
          <p:cNvSpPr txBox="1"/>
          <p:nvPr/>
        </p:nvSpPr>
        <p:spPr>
          <a:xfrm>
            <a:off x="5493234" y="3073582"/>
            <a:ext cx="1205851" cy="933347"/>
          </a:xfrm>
          <a:prstGeom prst="rect">
            <a:avLst/>
          </a:prstGeom>
        </p:spPr>
        <p:txBody>
          <a:bodyPr vert="horz" wrap="square" lIns="0" tIns="24842" rIns="0" bIns="0" rtlCol="0">
            <a:spAutoFit/>
          </a:bodyPr>
          <a:lstStyle/>
          <a:p>
            <a:pPr marL="7620" marR="3175" indent="-1905" algn="ctr">
              <a:lnSpc>
                <a:spcPct val="92000"/>
              </a:lnSpc>
              <a:spcBef>
                <a:spcPts val="195"/>
              </a:spcBef>
            </a:pPr>
            <a:r>
              <a:rPr sz="1285" spc="-3" dirty="0">
                <a:solidFill>
                  <a:srgbClr val="FFFFFF"/>
                </a:solidFill>
                <a:latin typeface="Calibri" panose="020F0502020204030204"/>
                <a:cs typeface="Calibri" panose="020F0502020204030204"/>
              </a:rPr>
              <a:t>cercando di </a:t>
            </a:r>
            <a:r>
              <a:rPr sz="1285" dirty="0">
                <a:solidFill>
                  <a:srgbClr val="FFFFFF"/>
                </a:solidFill>
                <a:latin typeface="Calibri" panose="020F0502020204030204"/>
                <a:cs typeface="Calibri" panose="020F0502020204030204"/>
              </a:rPr>
              <a:t> </a:t>
            </a:r>
            <a:r>
              <a:rPr sz="1285" spc="-6" dirty="0">
                <a:solidFill>
                  <a:srgbClr val="FFFFFF"/>
                </a:solidFill>
                <a:latin typeface="Calibri" panose="020F0502020204030204"/>
                <a:cs typeface="Calibri" panose="020F0502020204030204"/>
              </a:rPr>
              <a:t>raccordare </a:t>
            </a:r>
            <a:r>
              <a:rPr sz="1285" spc="-3" dirty="0">
                <a:solidFill>
                  <a:srgbClr val="FFFFFF"/>
                </a:solidFill>
                <a:latin typeface="Calibri" panose="020F0502020204030204"/>
                <a:cs typeface="Calibri" panose="020F0502020204030204"/>
              </a:rPr>
              <a:t>la </a:t>
            </a:r>
            <a:r>
              <a:rPr sz="1285" dirty="0">
                <a:solidFill>
                  <a:srgbClr val="FFFFFF"/>
                </a:solidFill>
                <a:latin typeface="Calibri" panose="020F0502020204030204"/>
                <a:cs typeface="Calibri" panose="020F0502020204030204"/>
              </a:rPr>
              <a:t> </a:t>
            </a:r>
            <a:r>
              <a:rPr sz="1285" spc="-3" dirty="0">
                <a:solidFill>
                  <a:srgbClr val="FFFFFF"/>
                </a:solidFill>
                <a:latin typeface="Calibri" panose="020F0502020204030204"/>
                <a:cs typeface="Calibri" panose="020F0502020204030204"/>
              </a:rPr>
              <a:t>p</a:t>
            </a:r>
            <a:r>
              <a:rPr sz="1285" spc="-26" dirty="0">
                <a:solidFill>
                  <a:srgbClr val="FFFFFF"/>
                </a:solidFill>
                <a:latin typeface="Calibri" panose="020F0502020204030204"/>
                <a:cs typeface="Calibri" panose="020F0502020204030204"/>
              </a:rPr>
              <a:t>r</a:t>
            </a:r>
            <a:r>
              <a:rPr sz="1285" spc="-3" dirty="0">
                <a:solidFill>
                  <a:srgbClr val="FFFFFF"/>
                </a:solidFill>
                <a:latin typeface="Calibri" panose="020F0502020204030204"/>
                <a:cs typeface="Calibri" panose="020F0502020204030204"/>
              </a:rPr>
              <a:t>og</a:t>
            </a:r>
            <a:r>
              <a:rPr sz="1285" spc="-16" dirty="0">
                <a:solidFill>
                  <a:srgbClr val="FFFFFF"/>
                </a:solidFill>
                <a:latin typeface="Calibri" panose="020F0502020204030204"/>
                <a:cs typeface="Calibri" panose="020F0502020204030204"/>
              </a:rPr>
              <a:t>ett</a:t>
            </a:r>
            <a:r>
              <a:rPr sz="1285" dirty="0">
                <a:solidFill>
                  <a:srgbClr val="FFFFFF"/>
                </a:solidFill>
                <a:latin typeface="Calibri" panose="020F0502020204030204"/>
                <a:cs typeface="Calibri" panose="020F0502020204030204"/>
              </a:rPr>
              <a:t>a</a:t>
            </a:r>
            <a:r>
              <a:rPr sz="1285" spc="-3" dirty="0">
                <a:solidFill>
                  <a:srgbClr val="FFFFFF"/>
                </a:solidFill>
                <a:latin typeface="Calibri" panose="020F0502020204030204"/>
                <a:cs typeface="Calibri" panose="020F0502020204030204"/>
              </a:rPr>
              <a:t>zion</a:t>
            </a:r>
            <a:r>
              <a:rPr sz="1285" dirty="0">
                <a:solidFill>
                  <a:srgbClr val="FFFFFF"/>
                </a:solidFill>
                <a:latin typeface="Calibri" panose="020F0502020204030204"/>
                <a:cs typeface="Calibri" panose="020F0502020204030204"/>
              </a:rPr>
              <a:t>e</a:t>
            </a:r>
            <a:r>
              <a:rPr sz="1285" spc="-22" dirty="0">
                <a:solidFill>
                  <a:srgbClr val="FFFFFF"/>
                </a:solidFill>
                <a:latin typeface="Calibri" panose="020F0502020204030204"/>
                <a:cs typeface="Calibri" panose="020F0502020204030204"/>
              </a:rPr>
              <a:t> </a:t>
            </a:r>
            <a:r>
              <a:rPr sz="1285" dirty="0">
                <a:solidFill>
                  <a:srgbClr val="FFFFFF"/>
                </a:solidFill>
                <a:latin typeface="Calibri" panose="020F0502020204030204"/>
                <a:cs typeface="Calibri" panose="020F0502020204030204"/>
              </a:rPr>
              <a:t>alle  </a:t>
            </a:r>
            <a:r>
              <a:rPr sz="1285" spc="-6" dirty="0">
                <a:solidFill>
                  <a:srgbClr val="FFFFFF"/>
                </a:solidFill>
                <a:latin typeface="Calibri" panose="020F0502020204030204"/>
                <a:cs typeface="Calibri" panose="020F0502020204030204"/>
              </a:rPr>
              <a:t>attività </a:t>
            </a:r>
            <a:r>
              <a:rPr sz="1285" spc="-3" dirty="0">
                <a:solidFill>
                  <a:srgbClr val="FFFFFF"/>
                </a:solidFill>
                <a:latin typeface="Calibri" panose="020F0502020204030204"/>
                <a:cs typeface="Calibri" panose="020F0502020204030204"/>
              </a:rPr>
              <a:t>della </a:t>
            </a:r>
            <a:r>
              <a:rPr sz="1285" dirty="0">
                <a:solidFill>
                  <a:srgbClr val="FFFFFF"/>
                </a:solidFill>
                <a:latin typeface="Calibri" panose="020F0502020204030204"/>
                <a:cs typeface="Calibri" panose="020F0502020204030204"/>
              </a:rPr>
              <a:t> </a:t>
            </a:r>
            <a:r>
              <a:rPr sz="1285" spc="-3" dirty="0">
                <a:solidFill>
                  <a:srgbClr val="FFFFFF"/>
                </a:solidFill>
                <a:latin typeface="Calibri" panose="020F0502020204030204"/>
                <a:cs typeface="Calibri" panose="020F0502020204030204"/>
              </a:rPr>
              <a:t>classe</a:t>
            </a:r>
            <a:endParaRPr sz="1285">
              <a:latin typeface="Calibri" panose="020F0502020204030204"/>
              <a:cs typeface="Calibri" panose="020F0502020204030204"/>
            </a:endParaRPr>
          </a:p>
        </p:txBody>
      </p:sp>
      <p:grpSp>
        <p:nvGrpSpPr>
          <p:cNvPr id="23" name="object 23"/>
          <p:cNvGrpSpPr/>
          <p:nvPr/>
        </p:nvGrpSpPr>
        <p:grpSpPr>
          <a:xfrm>
            <a:off x="7002690" y="1503221"/>
            <a:ext cx="1526760" cy="2786775"/>
            <a:chOff x="6760464" y="2343911"/>
            <a:chExt cx="2380615" cy="4345305"/>
          </a:xfrm>
        </p:grpSpPr>
        <p:pic>
          <p:nvPicPr>
            <p:cNvPr id="24" name="object 24"/>
            <p:cNvPicPr/>
            <p:nvPr/>
          </p:nvPicPr>
          <p:blipFill>
            <a:blip r:embed="rId3" cstate="print"/>
            <a:stretch>
              <a:fillRect/>
            </a:stretch>
          </p:blipFill>
          <p:spPr>
            <a:xfrm>
              <a:off x="6760464" y="2343911"/>
              <a:ext cx="2380487" cy="1530096"/>
            </a:xfrm>
            <a:prstGeom prst="rect">
              <a:avLst/>
            </a:prstGeom>
          </p:spPr>
        </p:pic>
        <p:sp>
          <p:nvSpPr>
            <p:cNvPr id="25" name="object 25"/>
            <p:cNvSpPr/>
            <p:nvPr/>
          </p:nvSpPr>
          <p:spPr>
            <a:xfrm>
              <a:off x="6760464" y="2343911"/>
              <a:ext cx="2380615" cy="1533525"/>
            </a:xfrm>
            <a:custGeom>
              <a:avLst/>
              <a:gdLst/>
              <a:ahLst/>
              <a:cxnLst/>
              <a:rect l="l" t="t" r="r" b="b"/>
              <a:pathLst>
                <a:path w="2380615" h="1533525">
                  <a:moveTo>
                    <a:pt x="2221991" y="0"/>
                  </a:moveTo>
                  <a:lnTo>
                    <a:pt x="158495" y="0"/>
                  </a:lnTo>
                  <a:lnTo>
                    <a:pt x="126491" y="3048"/>
                  </a:lnTo>
                  <a:lnTo>
                    <a:pt x="82295" y="19812"/>
                  </a:lnTo>
                  <a:lnTo>
                    <a:pt x="45719" y="47244"/>
                  </a:lnTo>
                  <a:lnTo>
                    <a:pt x="18287" y="83820"/>
                  </a:lnTo>
                  <a:lnTo>
                    <a:pt x="3047" y="126492"/>
                  </a:lnTo>
                  <a:lnTo>
                    <a:pt x="0" y="143256"/>
                  </a:lnTo>
                  <a:lnTo>
                    <a:pt x="0" y="1391412"/>
                  </a:lnTo>
                  <a:lnTo>
                    <a:pt x="12191" y="1437132"/>
                  </a:lnTo>
                  <a:lnTo>
                    <a:pt x="36575" y="1476756"/>
                  </a:lnTo>
                  <a:lnTo>
                    <a:pt x="70103" y="1507236"/>
                  </a:lnTo>
                  <a:lnTo>
                    <a:pt x="111251" y="1527048"/>
                  </a:lnTo>
                  <a:lnTo>
                    <a:pt x="141731" y="1533144"/>
                  </a:lnTo>
                  <a:lnTo>
                    <a:pt x="2238755" y="1533144"/>
                  </a:lnTo>
                  <a:lnTo>
                    <a:pt x="2269235" y="1527048"/>
                  </a:lnTo>
                  <a:lnTo>
                    <a:pt x="2284476" y="1520952"/>
                  </a:lnTo>
                  <a:lnTo>
                    <a:pt x="143255" y="1520952"/>
                  </a:lnTo>
                  <a:lnTo>
                    <a:pt x="128015" y="1517903"/>
                  </a:lnTo>
                  <a:lnTo>
                    <a:pt x="129539" y="1517903"/>
                  </a:lnTo>
                  <a:lnTo>
                    <a:pt x="114300" y="1514856"/>
                  </a:lnTo>
                  <a:lnTo>
                    <a:pt x="100583" y="1510284"/>
                  </a:lnTo>
                  <a:lnTo>
                    <a:pt x="102107" y="1510284"/>
                  </a:lnTo>
                  <a:lnTo>
                    <a:pt x="91135" y="1504188"/>
                  </a:lnTo>
                  <a:lnTo>
                    <a:pt x="88391" y="1504188"/>
                  </a:lnTo>
                  <a:lnTo>
                    <a:pt x="76200" y="1496568"/>
                  </a:lnTo>
                  <a:lnTo>
                    <a:pt x="54863" y="1478280"/>
                  </a:lnTo>
                  <a:lnTo>
                    <a:pt x="36575" y="1456944"/>
                  </a:lnTo>
                  <a:lnTo>
                    <a:pt x="38100" y="1456944"/>
                  </a:lnTo>
                  <a:lnTo>
                    <a:pt x="30479" y="1444752"/>
                  </a:lnTo>
                  <a:lnTo>
                    <a:pt x="24383" y="1432560"/>
                  </a:lnTo>
                  <a:lnTo>
                    <a:pt x="18287" y="1418844"/>
                  </a:lnTo>
                  <a:lnTo>
                    <a:pt x="15239" y="1405127"/>
                  </a:lnTo>
                  <a:lnTo>
                    <a:pt x="12191" y="1374648"/>
                  </a:lnTo>
                  <a:lnTo>
                    <a:pt x="12191" y="158496"/>
                  </a:lnTo>
                  <a:lnTo>
                    <a:pt x="13715" y="143256"/>
                  </a:lnTo>
                  <a:lnTo>
                    <a:pt x="13868" y="143256"/>
                  </a:lnTo>
                  <a:lnTo>
                    <a:pt x="15239" y="129539"/>
                  </a:lnTo>
                  <a:lnTo>
                    <a:pt x="18287" y="115824"/>
                  </a:lnTo>
                  <a:lnTo>
                    <a:pt x="30479" y="88392"/>
                  </a:lnTo>
                  <a:lnTo>
                    <a:pt x="31326" y="88392"/>
                  </a:lnTo>
                  <a:lnTo>
                    <a:pt x="37253" y="77724"/>
                  </a:lnTo>
                  <a:lnTo>
                    <a:pt x="36575" y="77724"/>
                  </a:lnTo>
                  <a:lnTo>
                    <a:pt x="45719" y="65532"/>
                  </a:lnTo>
                  <a:lnTo>
                    <a:pt x="54863" y="54863"/>
                  </a:lnTo>
                  <a:lnTo>
                    <a:pt x="56387" y="54863"/>
                  </a:lnTo>
                  <a:lnTo>
                    <a:pt x="65531" y="45720"/>
                  </a:lnTo>
                  <a:lnTo>
                    <a:pt x="76200" y="38100"/>
                  </a:lnTo>
                  <a:lnTo>
                    <a:pt x="88391" y="30480"/>
                  </a:lnTo>
                  <a:lnTo>
                    <a:pt x="102107" y="24384"/>
                  </a:lnTo>
                  <a:lnTo>
                    <a:pt x="100583" y="24384"/>
                  </a:lnTo>
                  <a:lnTo>
                    <a:pt x="114300" y="19812"/>
                  </a:lnTo>
                  <a:lnTo>
                    <a:pt x="129539" y="15239"/>
                  </a:lnTo>
                  <a:lnTo>
                    <a:pt x="128015" y="15239"/>
                  </a:lnTo>
                  <a:lnTo>
                    <a:pt x="158495" y="12192"/>
                  </a:lnTo>
                  <a:lnTo>
                    <a:pt x="2284476" y="12192"/>
                  </a:lnTo>
                  <a:lnTo>
                    <a:pt x="2253995" y="3048"/>
                  </a:lnTo>
                  <a:lnTo>
                    <a:pt x="2221991" y="0"/>
                  </a:lnTo>
                  <a:close/>
                </a:path>
                <a:path w="2380615" h="1533525">
                  <a:moveTo>
                    <a:pt x="2292095" y="1502664"/>
                  </a:moveTo>
                  <a:lnTo>
                    <a:pt x="2278379" y="1510284"/>
                  </a:lnTo>
                  <a:lnTo>
                    <a:pt x="2279904" y="1510284"/>
                  </a:lnTo>
                  <a:lnTo>
                    <a:pt x="2266187" y="1514856"/>
                  </a:lnTo>
                  <a:lnTo>
                    <a:pt x="2250947" y="1517903"/>
                  </a:lnTo>
                  <a:lnTo>
                    <a:pt x="2252471" y="1517903"/>
                  </a:lnTo>
                  <a:lnTo>
                    <a:pt x="2237231" y="1520952"/>
                  </a:lnTo>
                  <a:lnTo>
                    <a:pt x="2284476" y="1520952"/>
                  </a:lnTo>
                  <a:lnTo>
                    <a:pt x="2298191" y="1514856"/>
                  </a:lnTo>
                  <a:lnTo>
                    <a:pt x="2310383" y="1507236"/>
                  </a:lnTo>
                  <a:lnTo>
                    <a:pt x="2314448" y="1504188"/>
                  </a:lnTo>
                  <a:lnTo>
                    <a:pt x="2292095" y="1504188"/>
                  </a:lnTo>
                  <a:lnTo>
                    <a:pt x="2292095" y="1502664"/>
                  </a:lnTo>
                  <a:close/>
                </a:path>
                <a:path w="2380615" h="1533525">
                  <a:moveTo>
                    <a:pt x="88391" y="1502664"/>
                  </a:moveTo>
                  <a:lnTo>
                    <a:pt x="88391" y="1504188"/>
                  </a:lnTo>
                  <a:lnTo>
                    <a:pt x="91135" y="1504188"/>
                  </a:lnTo>
                  <a:lnTo>
                    <a:pt x="88391" y="1502664"/>
                  </a:lnTo>
                  <a:close/>
                </a:path>
                <a:path w="2380615" h="1533525">
                  <a:moveTo>
                    <a:pt x="2356104" y="1431036"/>
                  </a:moveTo>
                  <a:lnTo>
                    <a:pt x="2350007" y="1444752"/>
                  </a:lnTo>
                  <a:lnTo>
                    <a:pt x="2342387" y="1456944"/>
                  </a:lnTo>
                  <a:lnTo>
                    <a:pt x="2343911" y="1456944"/>
                  </a:lnTo>
                  <a:lnTo>
                    <a:pt x="2325624" y="1478280"/>
                  </a:lnTo>
                  <a:lnTo>
                    <a:pt x="2304287" y="1496568"/>
                  </a:lnTo>
                  <a:lnTo>
                    <a:pt x="2292095" y="1504188"/>
                  </a:lnTo>
                  <a:lnTo>
                    <a:pt x="2314448" y="1504188"/>
                  </a:lnTo>
                  <a:lnTo>
                    <a:pt x="2343911" y="1476756"/>
                  </a:lnTo>
                  <a:lnTo>
                    <a:pt x="2368295" y="1437132"/>
                  </a:lnTo>
                  <a:lnTo>
                    <a:pt x="2370124" y="1432560"/>
                  </a:lnTo>
                  <a:lnTo>
                    <a:pt x="2356104" y="1432560"/>
                  </a:lnTo>
                  <a:lnTo>
                    <a:pt x="2356104" y="1431036"/>
                  </a:lnTo>
                  <a:close/>
                </a:path>
                <a:path w="2380615" h="1533525">
                  <a:moveTo>
                    <a:pt x="2380487" y="143256"/>
                  </a:moveTo>
                  <a:lnTo>
                    <a:pt x="2366771" y="143256"/>
                  </a:lnTo>
                  <a:lnTo>
                    <a:pt x="2368295" y="158496"/>
                  </a:lnTo>
                  <a:lnTo>
                    <a:pt x="2368295" y="1374648"/>
                  </a:lnTo>
                  <a:lnTo>
                    <a:pt x="2365247" y="1405127"/>
                  </a:lnTo>
                  <a:lnTo>
                    <a:pt x="2362200" y="1418844"/>
                  </a:lnTo>
                  <a:lnTo>
                    <a:pt x="2356104" y="1432560"/>
                  </a:lnTo>
                  <a:lnTo>
                    <a:pt x="2370124" y="1432560"/>
                  </a:lnTo>
                  <a:lnTo>
                    <a:pt x="2374391" y="1421892"/>
                  </a:lnTo>
                  <a:lnTo>
                    <a:pt x="2380487" y="1391412"/>
                  </a:lnTo>
                  <a:lnTo>
                    <a:pt x="2380487" y="143256"/>
                  </a:lnTo>
                  <a:close/>
                </a:path>
                <a:path w="2380615" h="1533525">
                  <a:moveTo>
                    <a:pt x="13868" y="143256"/>
                  </a:moveTo>
                  <a:lnTo>
                    <a:pt x="13715" y="143256"/>
                  </a:lnTo>
                  <a:lnTo>
                    <a:pt x="13715" y="144780"/>
                  </a:lnTo>
                  <a:lnTo>
                    <a:pt x="13868" y="143256"/>
                  </a:lnTo>
                  <a:close/>
                </a:path>
                <a:path w="2380615" h="1533525">
                  <a:moveTo>
                    <a:pt x="2364231" y="88392"/>
                  </a:moveTo>
                  <a:lnTo>
                    <a:pt x="2350007" y="88392"/>
                  </a:lnTo>
                  <a:lnTo>
                    <a:pt x="2362200" y="115824"/>
                  </a:lnTo>
                  <a:lnTo>
                    <a:pt x="2365247" y="129539"/>
                  </a:lnTo>
                  <a:lnTo>
                    <a:pt x="2366771" y="144780"/>
                  </a:lnTo>
                  <a:lnTo>
                    <a:pt x="2366771" y="143256"/>
                  </a:lnTo>
                  <a:lnTo>
                    <a:pt x="2380487" y="143256"/>
                  </a:lnTo>
                  <a:lnTo>
                    <a:pt x="2377439" y="126492"/>
                  </a:lnTo>
                  <a:lnTo>
                    <a:pt x="2374391" y="111251"/>
                  </a:lnTo>
                  <a:lnTo>
                    <a:pt x="2364231" y="88392"/>
                  </a:lnTo>
                  <a:close/>
                </a:path>
                <a:path w="2380615" h="1533525">
                  <a:moveTo>
                    <a:pt x="31326" y="88392"/>
                  </a:moveTo>
                  <a:lnTo>
                    <a:pt x="30479" y="88392"/>
                  </a:lnTo>
                  <a:lnTo>
                    <a:pt x="30479" y="89915"/>
                  </a:lnTo>
                  <a:lnTo>
                    <a:pt x="31326" y="88392"/>
                  </a:lnTo>
                  <a:close/>
                </a:path>
                <a:path w="2380615" h="1533525">
                  <a:moveTo>
                    <a:pt x="2342387" y="76200"/>
                  </a:moveTo>
                  <a:lnTo>
                    <a:pt x="2350007" y="89915"/>
                  </a:lnTo>
                  <a:lnTo>
                    <a:pt x="2350007" y="88392"/>
                  </a:lnTo>
                  <a:lnTo>
                    <a:pt x="2364231" y="88392"/>
                  </a:lnTo>
                  <a:lnTo>
                    <a:pt x="2362200" y="83820"/>
                  </a:lnTo>
                  <a:lnTo>
                    <a:pt x="2358135" y="77724"/>
                  </a:lnTo>
                  <a:lnTo>
                    <a:pt x="2343911" y="77724"/>
                  </a:lnTo>
                  <a:lnTo>
                    <a:pt x="2342387" y="76200"/>
                  </a:lnTo>
                  <a:close/>
                </a:path>
                <a:path w="2380615" h="1533525">
                  <a:moveTo>
                    <a:pt x="38100" y="76200"/>
                  </a:moveTo>
                  <a:lnTo>
                    <a:pt x="36575" y="77724"/>
                  </a:lnTo>
                  <a:lnTo>
                    <a:pt x="37253" y="77724"/>
                  </a:lnTo>
                  <a:lnTo>
                    <a:pt x="38100" y="76200"/>
                  </a:lnTo>
                  <a:close/>
                </a:path>
                <a:path w="2380615" h="1533525">
                  <a:moveTo>
                    <a:pt x="2341299" y="54863"/>
                  </a:moveTo>
                  <a:lnTo>
                    <a:pt x="2325624" y="54863"/>
                  </a:lnTo>
                  <a:lnTo>
                    <a:pt x="2334767" y="65532"/>
                  </a:lnTo>
                  <a:lnTo>
                    <a:pt x="2343911" y="77724"/>
                  </a:lnTo>
                  <a:lnTo>
                    <a:pt x="2358135" y="77724"/>
                  </a:lnTo>
                  <a:lnTo>
                    <a:pt x="2353055" y="70103"/>
                  </a:lnTo>
                  <a:lnTo>
                    <a:pt x="2343911" y="57912"/>
                  </a:lnTo>
                  <a:lnTo>
                    <a:pt x="2341299" y="54863"/>
                  </a:lnTo>
                  <a:close/>
                </a:path>
                <a:path w="2380615" h="1533525">
                  <a:moveTo>
                    <a:pt x="56387" y="54863"/>
                  </a:moveTo>
                  <a:lnTo>
                    <a:pt x="54863" y="54863"/>
                  </a:lnTo>
                  <a:lnTo>
                    <a:pt x="54863" y="56387"/>
                  </a:lnTo>
                  <a:lnTo>
                    <a:pt x="56387" y="54863"/>
                  </a:lnTo>
                  <a:close/>
                </a:path>
                <a:path w="2380615" h="1533525">
                  <a:moveTo>
                    <a:pt x="2284476" y="12192"/>
                  </a:moveTo>
                  <a:lnTo>
                    <a:pt x="2221991" y="12192"/>
                  </a:lnTo>
                  <a:lnTo>
                    <a:pt x="2252471" y="15239"/>
                  </a:lnTo>
                  <a:lnTo>
                    <a:pt x="2250947" y="15239"/>
                  </a:lnTo>
                  <a:lnTo>
                    <a:pt x="2266187" y="19812"/>
                  </a:lnTo>
                  <a:lnTo>
                    <a:pt x="2264663" y="19812"/>
                  </a:lnTo>
                  <a:lnTo>
                    <a:pt x="2279904" y="24384"/>
                  </a:lnTo>
                  <a:lnTo>
                    <a:pt x="2278379" y="24384"/>
                  </a:lnTo>
                  <a:lnTo>
                    <a:pt x="2292095" y="30480"/>
                  </a:lnTo>
                  <a:lnTo>
                    <a:pt x="2304287" y="38100"/>
                  </a:lnTo>
                  <a:lnTo>
                    <a:pt x="2314955" y="45720"/>
                  </a:lnTo>
                  <a:lnTo>
                    <a:pt x="2325624" y="56387"/>
                  </a:lnTo>
                  <a:lnTo>
                    <a:pt x="2325624" y="54863"/>
                  </a:lnTo>
                  <a:lnTo>
                    <a:pt x="2341299" y="54863"/>
                  </a:lnTo>
                  <a:lnTo>
                    <a:pt x="2334767" y="47244"/>
                  </a:lnTo>
                  <a:lnTo>
                    <a:pt x="2322576" y="36575"/>
                  </a:lnTo>
                  <a:lnTo>
                    <a:pt x="2310383" y="27432"/>
                  </a:lnTo>
                  <a:lnTo>
                    <a:pt x="2298191" y="19812"/>
                  </a:lnTo>
                  <a:lnTo>
                    <a:pt x="2284476" y="12192"/>
                  </a:lnTo>
                  <a:close/>
                </a:path>
              </a:pathLst>
            </a:custGeom>
            <a:solidFill>
              <a:srgbClr val="FFFFFF"/>
            </a:solidFill>
          </p:spPr>
          <p:txBody>
            <a:bodyPr wrap="square" lIns="0" tIns="0" rIns="0" bIns="0" rtlCol="0"/>
            <a:lstStyle/>
            <a:p>
              <a:endParaRPr sz="1155"/>
            </a:p>
          </p:txBody>
        </p:sp>
        <p:sp>
          <p:nvSpPr>
            <p:cNvPr id="26" name="object 26"/>
            <p:cNvSpPr/>
            <p:nvPr/>
          </p:nvSpPr>
          <p:spPr>
            <a:xfrm>
              <a:off x="6766560" y="4148327"/>
              <a:ext cx="2368550" cy="2534920"/>
            </a:xfrm>
            <a:custGeom>
              <a:avLst/>
              <a:gdLst/>
              <a:ahLst/>
              <a:cxnLst/>
              <a:rect l="l" t="t" r="r" b="b"/>
              <a:pathLst>
                <a:path w="2368550" h="2534920">
                  <a:moveTo>
                    <a:pt x="2368296" y="0"/>
                  </a:moveTo>
                  <a:lnTo>
                    <a:pt x="0" y="0"/>
                  </a:lnTo>
                  <a:lnTo>
                    <a:pt x="0" y="2286000"/>
                  </a:lnTo>
                  <a:lnTo>
                    <a:pt x="5048" y="2336053"/>
                  </a:lnTo>
                  <a:lnTo>
                    <a:pt x="19526" y="2382678"/>
                  </a:lnTo>
                  <a:lnTo>
                    <a:pt x="42433" y="2424874"/>
                  </a:lnTo>
                  <a:lnTo>
                    <a:pt x="72771" y="2461641"/>
                  </a:lnTo>
                  <a:lnTo>
                    <a:pt x="109537" y="2491978"/>
                  </a:lnTo>
                  <a:lnTo>
                    <a:pt x="151733" y="2514885"/>
                  </a:lnTo>
                  <a:lnTo>
                    <a:pt x="198358" y="2529363"/>
                  </a:lnTo>
                  <a:lnTo>
                    <a:pt x="248412" y="2534412"/>
                  </a:lnTo>
                  <a:lnTo>
                    <a:pt x="2119884" y="2534412"/>
                  </a:lnTo>
                  <a:lnTo>
                    <a:pt x="2169937" y="2529363"/>
                  </a:lnTo>
                  <a:lnTo>
                    <a:pt x="2216562" y="2514885"/>
                  </a:lnTo>
                  <a:lnTo>
                    <a:pt x="2258758" y="2491978"/>
                  </a:lnTo>
                  <a:lnTo>
                    <a:pt x="2295525" y="2461641"/>
                  </a:lnTo>
                  <a:lnTo>
                    <a:pt x="2325862" y="2424874"/>
                  </a:lnTo>
                  <a:lnTo>
                    <a:pt x="2348769" y="2382678"/>
                  </a:lnTo>
                  <a:lnTo>
                    <a:pt x="2363247" y="2336053"/>
                  </a:lnTo>
                  <a:lnTo>
                    <a:pt x="2368296" y="2286000"/>
                  </a:lnTo>
                  <a:lnTo>
                    <a:pt x="2368296" y="0"/>
                  </a:lnTo>
                  <a:close/>
                </a:path>
              </a:pathLst>
            </a:custGeom>
            <a:solidFill>
              <a:srgbClr val="4472C4"/>
            </a:solidFill>
          </p:spPr>
          <p:txBody>
            <a:bodyPr wrap="square" lIns="0" tIns="0" rIns="0" bIns="0" rtlCol="0"/>
            <a:lstStyle/>
            <a:p>
              <a:endParaRPr sz="1155"/>
            </a:p>
          </p:txBody>
        </p:sp>
        <p:sp>
          <p:nvSpPr>
            <p:cNvPr id="27" name="object 27"/>
            <p:cNvSpPr/>
            <p:nvPr/>
          </p:nvSpPr>
          <p:spPr>
            <a:xfrm>
              <a:off x="6760464" y="4140707"/>
              <a:ext cx="2380615" cy="2548255"/>
            </a:xfrm>
            <a:custGeom>
              <a:avLst/>
              <a:gdLst/>
              <a:ahLst/>
              <a:cxnLst/>
              <a:rect l="l" t="t" r="r" b="b"/>
              <a:pathLst>
                <a:path w="2380615" h="2548254">
                  <a:moveTo>
                    <a:pt x="2380487" y="0"/>
                  </a:moveTo>
                  <a:lnTo>
                    <a:pt x="0" y="0"/>
                  </a:lnTo>
                  <a:lnTo>
                    <a:pt x="0" y="2305812"/>
                  </a:lnTo>
                  <a:lnTo>
                    <a:pt x="4571" y="2343912"/>
                  </a:lnTo>
                  <a:lnTo>
                    <a:pt x="19811" y="2392679"/>
                  </a:lnTo>
                  <a:lnTo>
                    <a:pt x="42671" y="2435352"/>
                  </a:lnTo>
                  <a:lnTo>
                    <a:pt x="74675" y="2473452"/>
                  </a:lnTo>
                  <a:lnTo>
                    <a:pt x="111251" y="2503932"/>
                  </a:lnTo>
                  <a:lnTo>
                    <a:pt x="155447" y="2528316"/>
                  </a:lnTo>
                  <a:lnTo>
                    <a:pt x="178307" y="2535936"/>
                  </a:lnTo>
                  <a:lnTo>
                    <a:pt x="190500" y="2540508"/>
                  </a:lnTo>
                  <a:lnTo>
                    <a:pt x="202691" y="2543555"/>
                  </a:lnTo>
                  <a:lnTo>
                    <a:pt x="216407" y="2545079"/>
                  </a:lnTo>
                  <a:lnTo>
                    <a:pt x="240791" y="2548128"/>
                  </a:lnTo>
                  <a:lnTo>
                    <a:pt x="2138171" y="2548128"/>
                  </a:lnTo>
                  <a:lnTo>
                    <a:pt x="2151887" y="2546604"/>
                  </a:lnTo>
                  <a:lnTo>
                    <a:pt x="2164079" y="2545079"/>
                  </a:lnTo>
                  <a:lnTo>
                    <a:pt x="2177795" y="2543555"/>
                  </a:lnTo>
                  <a:lnTo>
                    <a:pt x="2189987" y="2540508"/>
                  </a:lnTo>
                  <a:lnTo>
                    <a:pt x="2202179" y="2535936"/>
                  </a:lnTo>
                  <a:lnTo>
                    <a:pt x="242315" y="2535936"/>
                  </a:lnTo>
                  <a:lnTo>
                    <a:pt x="217931" y="2532888"/>
                  </a:lnTo>
                  <a:lnTo>
                    <a:pt x="205739" y="2529840"/>
                  </a:lnTo>
                  <a:lnTo>
                    <a:pt x="193547" y="2528316"/>
                  </a:lnTo>
                  <a:lnTo>
                    <a:pt x="182879" y="2525267"/>
                  </a:lnTo>
                  <a:lnTo>
                    <a:pt x="160019" y="2516124"/>
                  </a:lnTo>
                  <a:lnTo>
                    <a:pt x="141731" y="2506979"/>
                  </a:lnTo>
                  <a:lnTo>
                    <a:pt x="138683" y="2506979"/>
                  </a:lnTo>
                  <a:lnTo>
                    <a:pt x="121073" y="2494788"/>
                  </a:lnTo>
                  <a:lnTo>
                    <a:pt x="118871" y="2494788"/>
                  </a:lnTo>
                  <a:lnTo>
                    <a:pt x="102412" y="2481072"/>
                  </a:lnTo>
                  <a:lnTo>
                    <a:pt x="100583" y="2481072"/>
                  </a:lnTo>
                  <a:lnTo>
                    <a:pt x="82295" y="2464308"/>
                  </a:lnTo>
                  <a:lnTo>
                    <a:pt x="83819" y="2464308"/>
                  </a:lnTo>
                  <a:lnTo>
                    <a:pt x="67055" y="2447543"/>
                  </a:lnTo>
                  <a:lnTo>
                    <a:pt x="54395" y="2429255"/>
                  </a:lnTo>
                  <a:lnTo>
                    <a:pt x="53339" y="2429255"/>
                  </a:lnTo>
                  <a:lnTo>
                    <a:pt x="42018" y="2409443"/>
                  </a:lnTo>
                  <a:lnTo>
                    <a:pt x="41147" y="2409443"/>
                  </a:lnTo>
                  <a:lnTo>
                    <a:pt x="30479" y="2386584"/>
                  </a:lnTo>
                  <a:lnTo>
                    <a:pt x="31394" y="2386584"/>
                  </a:lnTo>
                  <a:lnTo>
                    <a:pt x="22859" y="2365248"/>
                  </a:lnTo>
                  <a:lnTo>
                    <a:pt x="20192" y="2354579"/>
                  </a:lnTo>
                  <a:lnTo>
                    <a:pt x="19811" y="2354579"/>
                  </a:lnTo>
                  <a:lnTo>
                    <a:pt x="16763" y="2342388"/>
                  </a:lnTo>
                  <a:lnTo>
                    <a:pt x="12191" y="2305812"/>
                  </a:lnTo>
                  <a:lnTo>
                    <a:pt x="12191" y="13715"/>
                  </a:lnTo>
                  <a:lnTo>
                    <a:pt x="6095" y="13715"/>
                  </a:lnTo>
                  <a:lnTo>
                    <a:pt x="12191" y="7619"/>
                  </a:lnTo>
                  <a:lnTo>
                    <a:pt x="2380487" y="7619"/>
                  </a:lnTo>
                  <a:lnTo>
                    <a:pt x="2380487" y="0"/>
                  </a:lnTo>
                  <a:close/>
                </a:path>
                <a:path w="2380615" h="2548254">
                  <a:moveTo>
                    <a:pt x="242315" y="2534412"/>
                  </a:moveTo>
                  <a:lnTo>
                    <a:pt x="242315" y="2535936"/>
                  </a:lnTo>
                  <a:lnTo>
                    <a:pt x="254507" y="2535936"/>
                  </a:lnTo>
                  <a:lnTo>
                    <a:pt x="242315" y="2534412"/>
                  </a:lnTo>
                  <a:close/>
                </a:path>
                <a:path w="2380615" h="2548254">
                  <a:moveTo>
                    <a:pt x="2138171" y="2534412"/>
                  </a:moveTo>
                  <a:lnTo>
                    <a:pt x="2125979" y="2535936"/>
                  </a:lnTo>
                  <a:lnTo>
                    <a:pt x="2138171" y="2535936"/>
                  </a:lnTo>
                  <a:lnTo>
                    <a:pt x="2138171" y="2534412"/>
                  </a:lnTo>
                  <a:close/>
                </a:path>
                <a:path w="2380615" h="2548254">
                  <a:moveTo>
                    <a:pt x="2241804" y="2505455"/>
                  </a:moveTo>
                  <a:lnTo>
                    <a:pt x="2218943" y="2516124"/>
                  </a:lnTo>
                  <a:lnTo>
                    <a:pt x="2220467" y="2516124"/>
                  </a:lnTo>
                  <a:lnTo>
                    <a:pt x="2197607" y="2525267"/>
                  </a:lnTo>
                  <a:lnTo>
                    <a:pt x="2185415" y="2528316"/>
                  </a:lnTo>
                  <a:lnTo>
                    <a:pt x="2186939" y="2528316"/>
                  </a:lnTo>
                  <a:lnTo>
                    <a:pt x="2174747" y="2529840"/>
                  </a:lnTo>
                  <a:lnTo>
                    <a:pt x="2162555" y="2532888"/>
                  </a:lnTo>
                  <a:lnTo>
                    <a:pt x="2138171" y="2535936"/>
                  </a:lnTo>
                  <a:lnTo>
                    <a:pt x="2202179" y="2535936"/>
                  </a:lnTo>
                  <a:lnTo>
                    <a:pt x="2225039" y="2528316"/>
                  </a:lnTo>
                  <a:lnTo>
                    <a:pt x="2247900" y="2517648"/>
                  </a:lnTo>
                  <a:lnTo>
                    <a:pt x="2263309" y="2506979"/>
                  </a:lnTo>
                  <a:lnTo>
                    <a:pt x="2240279" y="2506979"/>
                  </a:lnTo>
                  <a:lnTo>
                    <a:pt x="2241804" y="2505455"/>
                  </a:lnTo>
                  <a:close/>
                </a:path>
                <a:path w="2380615" h="2548254">
                  <a:moveTo>
                    <a:pt x="138683" y="2505455"/>
                  </a:moveTo>
                  <a:lnTo>
                    <a:pt x="138683" y="2506979"/>
                  </a:lnTo>
                  <a:lnTo>
                    <a:pt x="141731" y="2506979"/>
                  </a:lnTo>
                  <a:lnTo>
                    <a:pt x="138683" y="2505455"/>
                  </a:lnTo>
                  <a:close/>
                </a:path>
                <a:path w="2380615" h="2548254">
                  <a:moveTo>
                    <a:pt x="2261615" y="2493264"/>
                  </a:moveTo>
                  <a:lnTo>
                    <a:pt x="2240279" y="2506979"/>
                  </a:lnTo>
                  <a:lnTo>
                    <a:pt x="2263309" y="2506979"/>
                  </a:lnTo>
                  <a:lnTo>
                    <a:pt x="2280920" y="2494788"/>
                  </a:lnTo>
                  <a:lnTo>
                    <a:pt x="2261615" y="2494788"/>
                  </a:lnTo>
                  <a:lnTo>
                    <a:pt x="2261615" y="2493264"/>
                  </a:lnTo>
                  <a:close/>
                </a:path>
                <a:path w="2380615" h="2548254">
                  <a:moveTo>
                    <a:pt x="118871" y="2493264"/>
                  </a:moveTo>
                  <a:lnTo>
                    <a:pt x="118871" y="2494788"/>
                  </a:lnTo>
                  <a:lnTo>
                    <a:pt x="121073" y="2494788"/>
                  </a:lnTo>
                  <a:lnTo>
                    <a:pt x="118871" y="2493264"/>
                  </a:lnTo>
                  <a:close/>
                </a:path>
                <a:path w="2380615" h="2548254">
                  <a:moveTo>
                    <a:pt x="2279904" y="2479548"/>
                  </a:moveTo>
                  <a:lnTo>
                    <a:pt x="2261615" y="2494788"/>
                  </a:lnTo>
                  <a:lnTo>
                    <a:pt x="2280920" y="2494788"/>
                  </a:lnTo>
                  <a:lnTo>
                    <a:pt x="2287524" y="2490216"/>
                  </a:lnTo>
                  <a:lnTo>
                    <a:pt x="2297499" y="2481072"/>
                  </a:lnTo>
                  <a:lnTo>
                    <a:pt x="2279904" y="2481072"/>
                  </a:lnTo>
                  <a:lnTo>
                    <a:pt x="2279904" y="2479548"/>
                  </a:lnTo>
                  <a:close/>
                </a:path>
                <a:path w="2380615" h="2548254">
                  <a:moveTo>
                    <a:pt x="100583" y="2479548"/>
                  </a:moveTo>
                  <a:lnTo>
                    <a:pt x="100583" y="2481072"/>
                  </a:lnTo>
                  <a:lnTo>
                    <a:pt x="102412" y="2481072"/>
                  </a:lnTo>
                  <a:lnTo>
                    <a:pt x="100583" y="2479548"/>
                  </a:lnTo>
                  <a:close/>
                </a:path>
                <a:path w="2380615" h="2548254">
                  <a:moveTo>
                    <a:pt x="2327147" y="2427732"/>
                  </a:moveTo>
                  <a:lnTo>
                    <a:pt x="2311907" y="2447543"/>
                  </a:lnTo>
                  <a:lnTo>
                    <a:pt x="2313431" y="2447543"/>
                  </a:lnTo>
                  <a:lnTo>
                    <a:pt x="2279904" y="2481072"/>
                  </a:lnTo>
                  <a:lnTo>
                    <a:pt x="2297499" y="2481072"/>
                  </a:lnTo>
                  <a:lnTo>
                    <a:pt x="2305811" y="2473452"/>
                  </a:lnTo>
                  <a:lnTo>
                    <a:pt x="2322576" y="2455164"/>
                  </a:lnTo>
                  <a:lnTo>
                    <a:pt x="2337815" y="2435352"/>
                  </a:lnTo>
                  <a:lnTo>
                    <a:pt x="2341299" y="2429255"/>
                  </a:lnTo>
                  <a:lnTo>
                    <a:pt x="2327147" y="2429255"/>
                  </a:lnTo>
                  <a:lnTo>
                    <a:pt x="2327147" y="2427732"/>
                  </a:lnTo>
                  <a:close/>
                </a:path>
                <a:path w="2380615" h="2548254">
                  <a:moveTo>
                    <a:pt x="53339" y="2427732"/>
                  </a:moveTo>
                  <a:lnTo>
                    <a:pt x="53339" y="2429255"/>
                  </a:lnTo>
                  <a:lnTo>
                    <a:pt x="54395" y="2429255"/>
                  </a:lnTo>
                  <a:lnTo>
                    <a:pt x="53339" y="2427732"/>
                  </a:lnTo>
                  <a:close/>
                </a:path>
                <a:path w="2380615" h="2548254">
                  <a:moveTo>
                    <a:pt x="2339339" y="2407920"/>
                  </a:moveTo>
                  <a:lnTo>
                    <a:pt x="2327147" y="2429255"/>
                  </a:lnTo>
                  <a:lnTo>
                    <a:pt x="2341299" y="2429255"/>
                  </a:lnTo>
                  <a:lnTo>
                    <a:pt x="2350007" y="2414016"/>
                  </a:lnTo>
                  <a:lnTo>
                    <a:pt x="2352294" y="2409443"/>
                  </a:lnTo>
                  <a:lnTo>
                    <a:pt x="2339339" y="2409443"/>
                  </a:lnTo>
                  <a:lnTo>
                    <a:pt x="2339339" y="2407920"/>
                  </a:lnTo>
                  <a:close/>
                </a:path>
                <a:path w="2380615" h="2548254">
                  <a:moveTo>
                    <a:pt x="41147" y="2407920"/>
                  </a:moveTo>
                  <a:lnTo>
                    <a:pt x="41147" y="2409443"/>
                  </a:lnTo>
                  <a:lnTo>
                    <a:pt x="42018" y="2409443"/>
                  </a:lnTo>
                  <a:lnTo>
                    <a:pt x="41147" y="2407920"/>
                  </a:lnTo>
                  <a:close/>
                </a:path>
                <a:path w="2380615" h="2548254">
                  <a:moveTo>
                    <a:pt x="2348483" y="2386584"/>
                  </a:moveTo>
                  <a:lnTo>
                    <a:pt x="2339339" y="2409443"/>
                  </a:lnTo>
                  <a:lnTo>
                    <a:pt x="2352294" y="2409443"/>
                  </a:lnTo>
                  <a:lnTo>
                    <a:pt x="2360676" y="2392679"/>
                  </a:lnTo>
                  <a:lnTo>
                    <a:pt x="2362390" y="2388108"/>
                  </a:lnTo>
                  <a:lnTo>
                    <a:pt x="2348483" y="2388108"/>
                  </a:lnTo>
                  <a:lnTo>
                    <a:pt x="2348483" y="2386584"/>
                  </a:lnTo>
                  <a:close/>
                </a:path>
                <a:path w="2380615" h="2548254">
                  <a:moveTo>
                    <a:pt x="31394" y="2386584"/>
                  </a:moveTo>
                  <a:lnTo>
                    <a:pt x="30479" y="2386584"/>
                  </a:lnTo>
                  <a:lnTo>
                    <a:pt x="32003" y="2388108"/>
                  </a:lnTo>
                  <a:lnTo>
                    <a:pt x="31394" y="2386584"/>
                  </a:lnTo>
                  <a:close/>
                </a:path>
                <a:path w="2380615" h="2548254">
                  <a:moveTo>
                    <a:pt x="2360676" y="2353055"/>
                  </a:moveTo>
                  <a:lnTo>
                    <a:pt x="2357628" y="2365248"/>
                  </a:lnTo>
                  <a:lnTo>
                    <a:pt x="2348483" y="2388108"/>
                  </a:lnTo>
                  <a:lnTo>
                    <a:pt x="2362390" y="2388108"/>
                  </a:lnTo>
                  <a:lnTo>
                    <a:pt x="2369819" y="2368296"/>
                  </a:lnTo>
                  <a:lnTo>
                    <a:pt x="2372867" y="2357628"/>
                  </a:lnTo>
                  <a:lnTo>
                    <a:pt x="2373545" y="2354579"/>
                  </a:lnTo>
                  <a:lnTo>
                    <a:pt x="2360676" y="2354579"/>
                  </a:lnTo>
                  <a:lnTo>
                    <a:pt x="2360676" y="2353055"/>
                  </a:lnTo>
                  <a:close/>
                </a:path>
                <a:path w="2380615" h="2548254">
                  <a:moveTo>
                    <a:pt x="19811" y="2353055"/>
                  </a:moveTo>
                  <a:lnTo>
                    <a:pt x="19811" y="2354579"/>
                  </a:lnTo>
                  <a:lnTo>
                    <a:pt x="20192" y="2354579"/>
                  </a:lnTo>
                  <a:lnTo>
                    <a:pt x="19811" y="2353055"/>
                  </a:lnTo>
                  <a:close/>
                </a:path>
                <a:path w="2380615" h="2548254">
                  <a:moveTo>
                    <a:pt x="2368295" y="7619"/>
                  </a:moveTo>
                  <a:lnTo>
                    <a:pt x="2368295" y="2305812"/>
                  </a:lnTo>
                  <a:lnTo>
                    <a:pt x="2363724" y="2342388"/>
                  </a:lnTo>
                  <a:lnTo>
                    <a:pt x="2360676" y="2354579"/>
                  </a:lnTo>
                  <a:lnTo>
                    <a:pt x="2373545" y="2354579"/>
                  </a:lnTo>
                  <a:lnTo>
                    <a:pt x="2375915" y="2343912"/>
                  </a:lnTo>
                  <a:lnTo>
                    <a:pt x="2378963" y="2319528"/>
                  </a:lnTo>
                  <a:lnTo>
                    <a:pt x="2380487" y="2305812"/>
                  </a:lnTo>
                  <a:lnTo>
                    <a:pt x="2380487" y="13715"/>
                  </a:lnTo>
                  <a:lnTo>
                    <a:pt x="2374391" y="13715"/>
                  </a:lnTo>
                  <a:lnTo>
                    <a:pt x="2368295" y="7619"/>
                  </a:lnTo>
                  <a:close/>
                </a:path>
                <a:path w="2380615" h="2548254">
                  <a:moveTo>
                    <a:pt x="12191" y="7619"/>
                  </a:moveTo>
                  <a:lnTo>
                    <a:pt x="6095" y="13715"/>
                  </a:lnTo>
                  <a:lnTo>
                    <a:pt x="12191" y="13715"/>
                  </a:lnTo>
                  <a:lnTo>
                    <a:pt x="12191" y="7619"/>
                  </a:lnTo>
                  <a:close/>
                </a:path>
                <a:path w="2380615" h="2548254">
                  <a:moveTo>
                    <a:pt x="2368295" y="7619"/>
                  </a:moveTo>
                  <a:lnTo>
                    <a:pt x="12191" y="7619"/>
                  </a:lnTo>
                  <a:lnTo>
                    <a:pt x="12191" y="13715"/>
                  </a:lnTo>
                  <a:lnTo>
                    <a:pt x="2368295" y="13715"/>
                  </a:lnTo>
                  <a:lnTo>
                    <a:pt x="2368295" y="7619"/>
                  </a:lnTo>
                  <a:close/>
                </a:path>
                <a:path w="2380615" h="2548254">
                  <a:moveTo>
                    <a:pt x="2380487" y="7619"/>
                  </a:moveTo>
                  <a:lnTo>
                    <a:pt x="2368295" y="7619"/>
                  </a:lnTo>
                  <a:lnTo>
                    <a:pt x="2374391" y="13715"/>
                  </a:lnTo>
                  <a:lnTo>
                    <a:pt x="2380487" y="13715"/>
                  </a:lnTo>
                  <a:lnTo>
                    <a:pt x="2380487" y="7619"/>
                  </a:lnTo>
                  <a:close/>
                </a:path>
              </a:pathLst>
            </a:custGeom>
            <a:solidFill>
              <a:srgbClr val="FFFFFF"/>
            </a:solidFill>
          </p:spPr>
          <p:txBody>
            <a:bodyPr wrap="square" lIns="0" tIns="0" rIns="0" bIns="0" rtlCol="0"/>
            <a:lstStyle/>
            <a:p>
              <a:endParaRPr sz="1155"/>
            </a:p>
          </p:txBody>
        </p:sp>
      </p:grpSp>
      <p:sp>
        <p:nvSpPr>
          <p:cNvPr id="28" name="object 28"/>
          <p:cNvSpPr txBox="1"/>
          <p:nvPr/>
        </p:nvSpPr>
        <p:spPr>
          <a:xfrm>
            <a:off x="7359043" y="2714816"/>
            <a:ext cx="815304" cy="206062"/>
          </a:xfrm>
          <a:prstGeom prst="rect">
            <a:avLst/>
          </a:prstGeom>
        </p:spPr>
        <p:txBody>
          <a:bodyPr vert="horz" wrap="square" lIns="0" tIns="8552" rIns="0" bIns="0" rtlCol="0">
            <a:spAutoFit/>
          </a:bodyPr>
          <a:lstStyle/>
          <a:p>
            <a:pPr marL="8255">
              <a:spcBef>
                <a:spcPts val="65"/>
              </a:spcBef>
            </a:pPr>
            <a:r>
              <a:rPr sz="1285" spc="-3" dirty="0">
                <a:solidFill>
                  <a:srgbClr val="FFFFFF"/>
                </a:solidFill>
                <a:latin typeface="Calibri" panose="020F0502020204030204"/>
                <a:cs typeface="Calibri" panose="020F0502020204030204"/>
              </a:rPr>
              <a:t>Pensando</a:t>
            </a:r>
            <a:r>
              <a:rPr sz="1285" spc="-58" dirty="0">
                <a:solidFill>
                  <a:srgbClr val="FFFFFF"/>
                </a:solidFill>
                <a:latin typeface="Calibri" panose="020F0502020204030204"/>
                <a:cs typeface="Calibri" panose="020F0502020204030204"/>
              </a:rPr>
              <a:t> </a:t>
            </a:r>
            <a:r>
              <a:rPr sz="1285" dirty="0">
                <a:solidFill>
                  <a:srgbClr val="FFFFFF"/>
                </a:solidFill>
                <a:latin typeface="Calibri" panose="020F0502020204030204"/>
                <a:cs typeface="Calibri" panose="020F0502020204030204"/>
              </a:rPr>
              <a:t>al</a:t>
            </a:r>
            <a:endParaRPr sz="1285">
              <a:latin typeface="Calibri" panose="020F0502020204030204"/>
              <a:cs typeface="Calibri" panose="020F0502020204030204"/>
            </a:endParaRPr>
          </a:p>
        </p:txBody>
      </p:sp>
      <p:sp>
        <p:nvSpPr>
          <p:cNvPr id="29" name="object 29"/>
          <p:cNvSpPr/>
          <p:nvPr/>
        </p:nvSpPr>
        <p:spPr>
          <a:xfrm>
            <a:off x="7366278" y="2904795"/>
            <a:ext cx="798607" cy="10996"/>
          </a:xfrm>
          <a:custGeom>
            <a:avLst/>
            <a:gdLst/>
            <a:ahLst/>
            <a:cxnLst/>
            <a:rect l="l" t="t" r="r" b="b"/>
            <a:pathLst>
              <a:path w="1245234" h="17145">
                <a:moveTo>
                  <a:pt x="1245107" y="0"/>
                </a:moveTo>
                <a:lnTo>
                  <a:pt x="0" y="0"/>
                </a:lnTo>
                <a:lnTo>
                  <a:pt x="0" y="16763"/>
                </a:lnTo>
                <a:lnTo>
                  <a:pt x="1245107" y="16763"/>
                </a:lnTo>
                <a:lnTo>
                  <a:pt x="1245107" y="0"/>
                </a:lnTo>
                <a:close/>
              </a:path>
            </a:pathLst>
          </a:custGeom>
          <a:solidFill>
            <a:srgbClr val="FFFFFF"/>
          </a:solidFill>
        </p:spPr>
        <p:txBody>
          <a:bodyPr wrap="square" lIns="0" tIns="0" rIns="0" bIns="0" rtlCol="0"/>
          <a:lstStyle/>
          <a:p>
            <a:endParaRPr sz="1155"/>
          </a:p>
        </p:txBody>
      </p:sp>
      <p:sp>
        <p:nvSpPr>
          <p:cNvPr id="30" name="object 30"/>
          <p:cNvSpPr txBox="1"/>
          <p:nvPr/>
        </p:nvSpPr>
        <p:spPr>
          <a:xfrm>
            <a:off x="7167582" y="2894688"/>
            <a:ext cx="1198114" cy="205651"/>
          </a:xfrm>
          <a:prstGeom prst="rect">
            <a:avLst/>
          </a:prstGeom>
        </p:spPr>
        <p:txBody>
          <a:bodyPr vert="horz" wrap="square" lIns="0" tIns="8145" rIns="0" bIns="0" rtlCol="0">
            <a:spAutoFit/>
          </a:bodyPr>
          <a:lstStyle/>
          <a:p>
            <a:pPr marL="8255">
              <a:spcBef>
                <a:spcPts val="65"/>
              </a:spcBef>
            </a:pPr>
            <a:r>
              <a:rPr sz="1285" spc="-6" dirty="0">
                <a:solidFill>
                  <a:srgbClr val="FFFFFF"/>
                </a:solidFill>
                <a:latin typeface="Calibri" panose="020F0502020204030204"/>
                <a:cs typeface="Calibri" panose="020F0502020204030204"/>
              </a:rPr>
              <a:t>futuro</a:t>
            </a:r>
            <a:r>
              <a:rPr sz="1285" spc="-26" dirty="0">
                <a:solidFill>
                  <a:srgbClr val="FFFFFF"/>
                </a:solidFill>
                <a:latin typeface="Calibri" panose="020F0502020204030204"/>
                <a:cs typeface="Calibri" panose="020F0502020204030204"/>
              </a:rPr>
              <a:t> </a:t>
            </a:r>
            <a:r>
              <a:rPr sz="1285" spc="-13" dirty="0">
                <a:solidFill>
                  <a:srgbClr val="FFFFFF"/>
                </a:solidFill>
                <a:latin typeface="Calibri" panose="020F0502020204030204"/>
                <a:cs typeface="Calibri" panose="020F0502020204030204"/>
              </a:rPr>
              <a:t>dell’alunno</a:t>
            </a:r>
            <a:endParaRPr sz="1285">
              <a:latin typeface="Calibri" panose="020F0502020204030204"/>
              <a:cs typeface="Calibri" panose="020F0502020204030204"/>
            </a:endParaRPr>
          </a:p>
        </p:txBody>
      </p:sp>
      <p:sp>
        <p:nvSpPr>
          <p:cNvPr id="31" name="object 31"/>
          <p:cNvSpPr/>
          <p:nvPr/>
        </p:nvSpPr>
        <p:spPr>
          <a:xfrm>
            <a:off x="7174710" y="3084634"/>
            <a:ext cx="1182638" cy="10996"/>
          </a:xfrm>
          <a:custGeom>
            <a:avLst/>
            <a:gdLst/>
            <a:ahLst/>
            <a:cxnLst/>
            <a:rect l="l" t="t" r="r" b="b"/>
            <a:pathLst>
              <a:path w="1844040" h="17145">
                <a:moveTo>
                  <a:pt x="1844039" y="0"/>
                </a:moveTo>
                <a:lnTo>
                  <a:pt x="0" y="0"/>
                </a:lnTo>
                <a:lnTo>
                  <a:pt x="0" y="16764"/>
                </a:lnTo>
                <a:lnTo>
                  <a:pt x="1844039" y="16764"/>
                </a:lnTo>
                <a:lnTo>
                  <a:pt x="1844039" y="0"/>
                </a:lnTo>
                <a:close/>
              </a:path>
            </a:pathLst>
          </a:custGeom>
          <a:solidFill>
            <a:srgbClr val="FFFFFF"/>
          </a:solidFill>
        </p:spPr>
        <p:txBody>
          <a:bodyPr wrap="square" lIns="0" tIns="0" rIns="0" bIns="0" rtlCol="0"/>
          <a:lstStyle/>
          <a:p>
            <a:endParaRPr sz="1155"/>
          </a:p>
        </p:txBody>
      </p:sp>
      <p:sp>
        <p:nvSpPr>
          <p:cNvPr id="32" name="object 32"/>
          <p:cNvSpPr txBox="1"/>
          <p:nvPr/>
        </p:nvSpPr>
        <p:spPr>
          <a:xfrm>
            <a:off x="7315136" y="3073581"/>
            <a:ext cx="903676" cy="205651"/>
          </a:xfrm>
          <a:prstGeom prst="rect">
            <a:avLst/>
          </a:prstGeom>
        </p:spPr>
        <p:txBody>
          <a:bodyPr vert="horz" wrap="square" lIns="0" tIns="8145" rIns="0" bIns="0" rtlCol="0">
            <a:spAutoFit/>
          </a:bodyPr>
          <a:lstStyle/>
          <a:p>
            <a:pPr marL="8255">
              <a:spcBef>
                <a:spcPts val="65"/>
              </a:spcBef>
            </a:pPr>
            <a:r>
              <a:rPr sz="1285" spc="-13" dirty="0">
                <a:solidFill>
                  <a:srgbClr val="FFFFFF"/>
                </a:solidFill>
                <a:latin typeface="Calibri" panose="020F0502020204030204"/>
                <a:cs typeface="Calibri" panose="020F0502020204030204"/>
              </a:rPr>
              <a:t>nell’ottica</a:t>
            </a:r>
            <a:r>
              <a:rPr sz="1285" spc="-48" dirty="0">
                <a:solidFill>
                  <a:srgbClr val="FFFFFF"/>
                </a:solidFill>
                <a:latin typeface="Calibri" panose="020F0502020204030204"/>
                <a:cs typeface="Calibri" panose="020F0502020204030204"/>
              </a:rPr>
              <a:t> </a:t>
            </a:r>
            <a:r>
              <a:rPr sz="1285" spc="-3" dirty="0">
                <a:solidFill>
                  <a:srgbClr val="FFFFFF"/>
                </a:solidFill>
                <a:latin typeface="Calibri" panose="020F0502020204030204"/>
                <a:cs typeface="Calibri" panose="020F0502020204030204"/>
              </a:rPr>
              <a:t>del</a:t>
            </a:r>
            <a:endParaRPr sz="1285">
              <a:latin typeface="Calibri" panose="020F0502020204030204"/>
              <a:cs typeface="Calibri" panose="020F0502020204030204"/>
            </a:endParaRPr>
          </a:p>
        </p:txBody>
      </p:sp>
      <p:sp>
        <p:nvSpPr>
          <p:cNvPr id="33" name="object 33"/>
          <p:cNvSpPr/>
          <p:nvPr/>
        </p:nvSpPr>
        <p:spPr>
          <a:xfrm>
            <a:off x="7322295" y="3263495"/>
            <a:ext cx="887793" cy="10996"/>
          </a:xfrm>
          <a:custGeom>
            <a:avLst/>
            <a:gdLst/>
            <a:ahLst/>
            <a:cxnLst/>
            <a:rect l="l" t="t" r="r" b="b"/>
            <a:pathLst>
              <a:path w="1384300" h="17145">
                <a:moveTo>
                  <a:pt x="1383792" y="0"/>
                </a:moveTo>
                <a:lnTo>
                  <a:pt x="0" y="0"/>
                </a:lnTo>
                <a:lnTo>
                  <a:pt x="0" y="16763"/>
                </a:lnTo>
                <a:lnTo>
                  <a:pt x="1383792" y="16763"/>
                </a:lnTo>
                <a:lnTo>
                  <a:pt x="1383792" y="0"/>
                </a:lnTo>
                <a:close/>
              </a:path>
            </a:pathLst>
          </a:custGeom>
          <a:solidFill>
            <a:srgbClr val="FFFFFF"/>
          </a:solidFill>
        </p:spPr>
        <p:txBody>
          <a:bodyPr wrap="square" lIns="0" tIns="0" rIns="0" bIns="0" rtlCol="0"/>
          <a:lstStyle/>
          <a:p>
            <a:endParaRPr sz="1155"/>
          </a:p>
        </p:txBody>
      </p:sp>
      <p:sp>
        <p:nvSpPr>
          <p:cNvPr id="34" name="object 34"/>
          <p:cNvSpPr txBox="1"/>
          <p:nvPr/>
        </p:nvSpPr>
        <p:spPr>
          <a:xfrm>
            <a:off x="7194840" y="3252474"/>
            <a:ext cx="1143543" cy="205651"/>
          </a:xfrm>
          <a:prstGeom prst="rect">
            <a:avLst/>
          </a:prstGeom>
        </p:spPr>
        <p:txBody>
          <a:bodyPr vert="horz" wrap="square" lIns="0" tIns="8145" rIns="0" bIns="0" rtlCol="0">
            <a:spAutoFit/>
          </a:bodyPr>
          <a:lstStyle/>
          <a:p>
            <a:pPr marL="8255">
              <a:spcBef>
                <a:spcPts val="65"/>
              </a:spcBef>
            </a:pPr>
            <a:r>
              <a:rPr sz="1285" spc="-10" dirty="0">
                <a:solidFill>
                  <a:srgbClr val="FFFFFF"/>
                </a:solidFill>
                <a:latin typeface="Calibri" panose="020F0502020204030204"/>
                <a:cs typeface="Calibri" panose="020F0502020204030204"/>
              </a:rPr>
              <a:t>Progetto</a:t>
            </a:r>
            <a:r>
              <a:rPr sz="1285" spc="-19" dirty="0">
                <a:solidFill>
                  <a:srgbClr val="FFFFFF"/>
                </a:solidFill>
                <a:latin typeface="Calibri" panose="020F0502020204030204"/>
                <a:cs typeface="Calibri" panose="020F0502020204030204"/>
              </a:rPr>
              <a:t> </a:t>
            </a:r>
            <a:r>
              <a:rPr sz="1285" spc="-3" dirty="0">
                <a:solidFill>
                  <a:srgbClr val="FFFFFF"/>
                </a:solidFill>
                <a:latin typeface="Calibri" panose="020F0502020204030204"/>
                <a:cs typeface="Calibri" panose="020F0502020204030204"/>
              </a:rPr>
              <a:t>di</a:t>
            </a:r>
            <a:r>
              <a:rPr sz="1285" spc="-26" dirty="0">
                <a:solidFill>
                  <a:srgbClr val="FFFFFF"/>
                </a:solidFill>
                <a:latin typeface="Calibri" panose="020F0502020204030204"/>
                <a:cs typeface="Calibri" panose="020F0502020204030204"/>
              </a:rPr>
              <a:t> </a:t>
            </a:r>
            <a:r>
              <a:rPr sz="1285" spc="-6" dirty="0">
                <a:solidFill>
                  <a:srgbClr val="FFFFFF"/>
                </a:solidFill>
                <a:latin typeface="Calibri" panose="020F0502020204030204"/>
                <a:cs typeface="Calibri" panose="020F0502020204030204"/>
              </a:rPr>
              <a:t>vita</a:t>
            </a:r>
            <a:r>
              <a:rPr sz="1285" spc="-13" dirty="0">
                <a:solidFill>
                  <a:srgbClr val="FFFFFF"/>
                </a:solidFill>
                <a:latin typeface="Calibri" panose="020F0502020204030204"/>
                <a:cs typeface="Calibri" panose="020F0502020204030204"/>
              </a:rPr>
              <a:t> </a:t>
            </a:r>
            <a:r>
              <a:rPr sz="1285" dirty="0">
                <a:solidFill>
                  <a:srgbClr val="FFFFFF"/>
                </a:solidFill>
                <a:latin typeface="Calibri" panose="020F0502020204030204"/>
                <a:cs typeface="Calibri" panose="020F0502020204030204"/>
              </a:rPr>
              <a:t>e</a:t>
            </a:r>
            <a:endParaRPr sz="1285">
              <a:latin typeface="Calibri" panose="020F0502020204030204"/>
              <a:cs typeface="Calibri" panose="020F0502020204030204"/>
            </a:endParaRPr>
          </a:p>
        </p:txBody>
      </p:sp>
      <p:sp>
        <p:nvSpPr>
          <p:cNvPr id="35" name="object 35"/>
          <p:cNvSpPr/>
          <p:nvPr/>
        </p:nvSpPr>
        <p:spPr>
          <a:xfrm>
            <a:off x="7202076" y="3442358"/>
            <a:ext cx="1045804" cy="10996"/>
          </a:xfrm>
          <a:custGeom>
            <a:avLst/>
            <a:gdLst/>
            <a:ahLst/>
            <a:cxnLst/>
            <a:rect l="l" t="t" r="r" b="b"/>
            <a:pathLst>
              <a:path w="1630679" h="17145">
                <a:moveTo>
                  <a:pt x="1630680" y="0"/>
                </a:moveTo>
                <a:lnTo>
                  <a:pt x="0" y="0"/>
                </a:lnTo>
                <a:lnTo>
                  <a:pt x="0" y="16763"/>
                </a:lnTo>
                <a:lnTo>
                  <a:pt x="1630680" y="16763"/>
                </a:lnTo>
                <a:lnTo>
                  <a:pt x="1630680" y="0"/>
                </a:lnTo>
                <a:close/>
              </a:path>
            </a:pathLst>
          </a:custGeom>
          <a:solidFill>
            <a:srgbClr val="FFFFFF"/>
          </a:solidFill>
        </p:spPr>
        <p:txBody>
          <a:bodyPr wrap="square" lIns="0" tIns="0" rIns="0" bIns="0" rtlCol="0"/>
          <a:lstStyle/>
          <a:p>
            <a:endParaRPr sz="1155"/>
          </a:p>
        </p:txBody>
      </p:sp>
      <p:sp>
        <p:nvSpPr>
          <p:cNvPr id="36" name="object 36"/>
          <p:cNvSpPr txBox="1"/>
          <p:nvPr/>
        </p:nvSpPr>
        <p:spPr>
          <a:xfrm>
            <a:off x="7195820" y="3431204"/>
            <a:ext cx="1141507" cy="566572"/>
          </a:xfrm>
          <a:prstGeom prst="rect">
            <a:avLst/>
          </a:prstGeom>
        </p:spPr>
        <p:txBody>
          <a:bodyPr vert="horz" wrap="square" lIns="0" tIns="27693" rIns="0" bIns="0" rtlCol="0">
            <a:spAutoFit/>
          </a:bodyPr>
          <a:lstStyle/>
          <a:p>
            <a:pPr marL="8255" marR="3175" algn="ctr">
              <a:lnSpc>
                <a:spcPts val="1410"/>
              </a:lnSpc>
              <a:spcBef>
                <a:spcPts val="220"/>
              </a:spcBef>
            </a:pPr>
            <a:r>
              <a:rPr sz="1285" spc="-3" dirty="0">
                <a:solidFill>
                  <a:srgbClr val="FFFFFF"/>
                </a:solidFill>
                <a:latin typeface="Calibri" panose="020F0502020204030204"/>
                <a:cs typeface="Calibri" panose="020F0502020204030204"/>
              </a:rPr>
              <a:t>in</a:t>
            </a:r>
            <a:r>
              <a:rPr sz="1285" spc="-51" dirty="0">
                <a:solidFill>
                  <a:srgbClr val="FFFFFF"/>
                </a:solidFill>
                <a:latin typeface="Calibri" panose="020F0502020204030204"/>
                <a:cs typeface="Calibri" panose="020F0502020204030204"/>
              </a:rPr>
              <a:t> </a:t>
            </a:r>
            <a:r>
              <a:rPr sz="1285" spc="-3" dirty="0">
                <a:solidFill>
                  <a:srgbClr val="FFFFFF"/>
                </a:solidFill>
                <a:latin typeface="Calibri" panose="020F0502020204030204"/>
                <a:cs typeface="Calibri" panose="020F0502020204030204"/>
              </a:rPr>
              <a:t>collaborazione </a:t>
            </a:r>
            <a:r>
              <a:rPr sz="1285" spc="-278" dirty="0">
                <a:solidFill>
                  <a:srgbClr val="FFFFFF"/>
                </a:solidFill>
                <a:latin typeface="Calibri" panose="020F0502020204030204"/>
                <a:cs typeface="Calibri" panose="020F0502020204030204"/>
              </a:rPr>
              <a:t> </a:t>
            </a:r>
            <a:r>
              <a:rPr sz="1285" dirty="0">
                <a:solidFill>
                  <a:srgbClr val="FFFFFF"/>
                </a:solidFill>
                <a:latin typeface="Calibri" panose="020F0502020204030204"/>
                <a:cs typeface="Calibri" panose="020F0502020204030204"/>
              </a:rPr>
              <a:t>con </a:t>
            </a:r>
            <a:r>
              <a:rPr sz="1285" spc="-3" dirty="0">
                <a:solidFill>
                  <a:srgbClr val="FFFFFF"/>
                </a:solidFill>
                <a:latin typeface="Calibri" panose="020F0502020204030204"/>
                <a:cs typeface="Calibri" panose="020F0502020204030204"/>
              </a:rPr>
              <a:t>famiglia </a:t>
            </a:r>
            <a:r>
              <a:rPr sz="1285" dirty="0">
                <a:solidFill>
                  <a:srgbClr val="FFFFFF"/>
                </a:solidFill>
                <a:latin typeface="Calibri" panose="020F0502020204030204"/>
                <a:cs typeface="Calibri" panose="020F0502020204030204"/>
              </a:rPr>
              <a:t>e </a:t>
            </a:r>
            <a:r>
              <a:rPr sz="1285" spc="3" dirty="0">
                <a:solidFill>
                  <a:srgbClr val="FFFFFF"/>
                </a:solidFill>
                <a:latin typeface="Calibri" panose="020F0502020204030204"/>
                <a:cs typeface="Calibri" panose="020F0502020204030204"/>
              </a:rPr>
              <a:t> </a:t>
            </a:r>
            <a:r>
              <a:rPr sz="1285" dirty="0">
                <a:solidFill>
                  <a:srgbClr val="FFFFFF"/>
                </a:solidFill>
                <a:latin typeface="Calibri" panose="020F0502020204030204"/>
                <a:cs typeface="Calibri" panose="020F0502020204030204"/>
              </a:rPr>
              <a:t>servizi</a:t>
            </a:r>
            <a:endParaRPr sz="1285">
              <a:latin typeface="Calibri" panose="020F0502020204030204"/>
              <a:cs typeface="Calibri" panose="020F0502020204030204"/>
            </a:endParaRPr>
          </a:p>
        </p:txBody>
      </p:sp>
      <p:sp>
        <p:nvSpPr>
          <p:cNvPr id="38" name="CasellaDiTesto 37"/>
          <p:cNvSpPr txBox="1"/>
          <p:nvPr/>
        </p:nvSpPr>
        <p:spPr>
          <a:xfrm>
            <a:off x="1404730" y="4886780"/>
            <a:ext cx="9303027" cy="923330"/>
          </a:xfrm>
          <a:prstGeom prst="rect">
            <a:avLst/>
          </a:prstGeom>
          <a:solidFill>
            <a:schemeClr val="tx2">
              <a:lumMod val="20000"/>
              <a:lumOff val="80000"/>
            </a:schemeClr>
          </a:solidFill>
        </p:spPr>
        <p:txBody>
          <a:bodyPr wrap="square" rtlCol="0">
            <a:spAutoFit/>
          </a:bodyPr>
          <a:lstStyle/>
          <a:p>
            <a:pPr algn="just"/>
            <a:r>
              <a:rPr lang="it-IT" b="1" dirty="0">
                <a:solidFill>
                  <a:schemeClr val="tx2"/>
                </a:solidFill>
                <a:latin typeface="Californian FB" panose="0207040306080B030204" pitchFamily="18" charset="0"/>
              </a:rPr>
              <a:t>Definendo gli obiettivi per ogni disciplina dovrebbero essere chiariti anche i collegamenti tra gli obiettivi educativi definiti nella sezione 5 Interventi, in rapporto alle dimensioni del PF e gli obiettivi disciplinari.</a:t>
            </a:r>
            <a:endParaRPr lang="it-IT" b="1" dirty="0">
              <a:solidFill>
                <a:schemeClr val="tx2"/>
              </a:solidFill>
              <a:latin typeface="Californian FB" panose="0207040306080B030204" pitchFamily="18" charset="0"/>
            </a:endParaRPr>
          </a:p>
        </p:txBody>
      </p:sp>
      <p:sp>
        <p:nvSpPr>
          <p:cNvPr id="39" name="Segnaposto piè di pagina 38"/>
          <p:cNvSpPr>
            <a:spLocks noGrp="1"/>
          </p:cNvSpPr>
          <p:nvPr>
            <p:ph type="ftr" sz="quarter" idx="11"/>
          </p:nvPr>
        </p:nvSpPr>
        <p:spPr>
          <a:xfrm>
            <a:off x="-309" y="6468949"/>
            <a:ext cx="914709" cy="365125"/>
          </a:xfrm>
        </p:spPr>
        <p:txBody>
          <a:bodyPr/>
          <a:lstStyle/>
          <a:p>
            <a:r>
              <a:rPr lang="en-US"/>
              <a:t>Roberta Tardi</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6347" y="2513653"/>
            <a:ext cx="10787269" cy="3362215"/>
          </a:xfrm>
          <a:prstGeom prst="rect">
            <a:avLst/>
          </a:prstGeom>
          <a:noFill/>
          <a:extLst>
            <a:ext uri="{909E8E84-426E-40DD-AFC4-6F175D3DCCD1}">
              <a14:hiddenFill xmlns:a14="http://schemas.microsoft.com/office/drawing/2010/main">
                <a:solidFill>
                  <a:srgbClr val="FFFFFF"/>
                </a:solidFill>
              </a14:hiddenFill>
            </a:ext>
          </a:extLst>
        </p:spPr>
      </p:pic>
      <p:sp>
        <p:nvSpPr>
          <p:cNvPr id="3" name="Titolo 2"/>
          <p:cNvSpPr>
            <a:spLocks noGrp="1"/>
          </p:cNvSpPr>
          <p:nvPr>
            <p:ph type="title"/>
          </p:nvPr>
        </p:nvSpPr>
        <p:spPr>
          <a:xfrm>
            <a:off x="913775" y="618517"/>
            <a:ext cx="10364451" cy="1064509"/>
          </a:xfrm>
          <a:solidFill>
            <a:schemeClr val="accent1">
              <a:lumMod val="20000"/>
              <a:lumOff val="80000"/>
            </a:schemeClr>
          </a:solidFill>
        </p:spPr>
        <p:txBody>
          <a:bodyPr>
            <a:normAutofit/>
          </a:bodyPr>
          <a:lstStyle/>
          <a:p>
            <a:r>
              <a:rPr lang="it-IT" sz="3200" b="1" dirty="0">
                <a:solidFill>
                  <a:schemeClr val="accent1"/>
                </a:solidFill>
                <a:latin typeface="Californian FB" panose="0207040306080B030204" pitchFamily="18" charset="0"/>
              </a:rPr>
              <a:t>Collegamenti con la sezione 5</a:t>
            </a:r>
            <a:endParaRPr lang="it-IT" sz="3200" b="1" dirty="0">
              <a:solidFill>
                <a:schemeClr val="accent1"/>
              </a:solidFill>
              <a:latin typeface="Californian FB" panose="0207040306080B030204" pitchFamily="18" charset="0"/>
            </a:endParaRPr>
          </a:p>
        </p:txBody>
      </p:sp>
      <p:sp>
        <p:nvSpPr>
          <p:cNvPr id="5" name="Segnaposto piè di pagina 4"/>
          <p:cNvSpPr>
            <a:spLocks noGrp="1"/>
          </p:cNvSpPr>
          <p:nvPr>
            <p:ph type="ftr" sz="quarter" idx="11"/>
          </p:nvPr>
        </p:nvSpPr>
        <p:spPr>
          <a:xfrm>
            <a:off x="0" y="6492875"/>
            <a:ext cx="913775" cy="365125"/>
          </a:xfrm>
        </p:spPr>
        <p:txBody>
          <a:bodyPr/>
          <a:lstStyle/>
          <a:p>
            <a:r>
              <a:rPr lang="en-US"/>
              <a:t>Roberta Tardi</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72549" y="839240"/>
            <a:ext cx="10548730" cy="5632311"/>
          </a:xfrm>
          <a:prstGeom prst="rect">
            <a:avLst/>
          </a:prstGeom>
          <a:solidFill>
            <a:schemeClr val="bg2">
              <a:lumMod val="20000"/>
              <a:lumOff val="80000"/>
            </a:schemeClr>
          </a:solidFill>
        </p:spPr>
        <p:txBody>
          <a:bodyPr wrap="square">
            <a:spAutoFit/>
          </a:bodyPr>
          <a:lstStyle/>
          <a:p>
            <a:pPr algn="l"/>
            <a:endParaRPr lang="it-IT" b="0" i="0" dirty="0">
              <a:effectLst/>
            </a:endParaRPr>
          </a:p>
          <a:p>
            <a:pPr algn="just"/>
            <a:r>
              <a:rPr lang="it-IT" b="0" i="0" dirty="0">
                <a:solidFill>
                  <a:schemeClr val="accent1">
                    <a:lumMod val="75000"/>
                  </a:schemeClr>
                </a:solidFill>
                <a:effectLst/>
                <a:latin typeface="Californian FB" panose="0207040306080B030204" pitchFamily="18" charset="0"/>
              </a:rPr>
              <a:t>Il modello nazionale di PEI  è costituito da 12 sezioni:</a:t>
            </a:r>
            <a:endParaRPr lang="it-IT" b="0" i="0" dirty="0">
              <a:solidFill>
                <a:schemeClr val="accent1">
                  <a:lumMod val="75000"/>
                </a:schemeClr>
              </a:solidFill>
              <a:effectLst/>
              <a:latin typeface="Californian FB" panose="0207040306080B030204" pitchFamily="18" charset="0"/>
            </a:endParaRPr>
          </a:p>
          <a:p>
            <a:pPr algn="just">
              <a:buFont typeface="+mj-lt"/>
              <a:buAutoNum type="arabicPeriod"/>
            </a:pPr>
            <a:r>
              <a:rPr lang="it-IT" b="1" i="0" dirty="0">
                <a:solidFill>
                  <a:schemeClr val="accent1">
                    <a:lumMod val="75000"/>
                  </a:schemeClr>
                </a:solidFill>
                <a:effectLst/>
                <a:latin typeface="Californian FB" panose="0207040306080B030204" pitchFamily="18" charset="0"/>
                <a:hlinkClick r:id="rId1"/>
              </a:rPr>
              <a:t> Quadro informativo</a:t>
            </a:r>
            <a:endParaRPr lang="it-IT" b="1" i="0" dirty="0">
              <a:solidFill>
                <a:schemeClr val="accent1">
                  <a:lumMod val="75000"/>
                </a:schemeClr>
              </a:solidFill>
              <a:effectLst/>
              <a:latin typeface="Californian FB" panose="0207040306080B030204" pitchFamily="18" charset="0"/>
            </a:endParaRPr>
          </a:p>
          <a:p>
            <a:pPr algn="just">
              <a:buFont typeface="+mj-lt"/>
              <a:buAutoNum type="arabicPeriod"/>
            </a:pPr>
            <a:r>
              <a:rPr lang="it-IT" b="1" i="0" dirty="0">
                <a:solidFill>
                  <a:schemeClr val="accent1">
                    <a:lumMod val="75000"/>
                  </a:schemeClr>
                </a:solidFill>
                <a:effectLst/>
                <a:latin typeface="Californian FB" panose="0207040306080B030204" pitchFamily="18" charset="0"/>
                <a:hlinkClick r:id="rId1"/>
              </a:rPr>
              <a:t>Elementi generali desunti dal Profilo di Funzionamento</a:t>
            </a:r>
            <a:endParaRPr lang="it-IT" b="1" i="0" dirty="0">
              <a:solidFill>
                <a:schemeClr val="accent1">
                  <a:lumMod val="75000"/>
                </a:schemeClr>
              </a:solidFill>
              <a:effectLst/>
              <a:latin typeface="Californian FB" panose="0207040306080B030204" pitchFamily="18" charset="0"/>
            </a:endParaRPr>
          </a:p>
          <a:p>
            <a:pPr algn="just">
              <a:buFont typeface="+mj-lt"/>
              <a:buAutoNum type="arabicPeriod"/>
            </a:pPr>
            <a:r>
              <a:rPr lang="it-IT" b="1" i="0" dirty="0">
                <a:solidFill>
                  <a:schemeClr val="accent1">
                    <a:lumMod val="75000"/>
                  </a:schemeClr>
                </a:solidFill>
                <a:effectLst/>
                <a:latin typeface="Californian FB" panose="0207040306080B030204" pitchFamily="18" charset="0"/>
                <a:hlinkClick r:id="rId1"/>
              </a:rPr>
              <a:t>Raccordo con il Progetto Individuale</a:t>
            </a:r>
            <a:endParaRPr lang="it-IT" b="1" i="0" dirty="0">
              <a:solidFill>
                <a:schemeClr val="accent1">
                  <a:lumMod val="75000"/>
                </a:schemeClr>
              </a:solidFill>
              <a:effectLst/>
              <a:latin typeface="Californian FB" panose="0207040306080B030204" pitchFamily="18" charset="0"/>
            </a:endParaRPr>
          </a:p>
          <a:p>
            <a:pPr algn="just">
              <a:buFont typeface="+mj-lt"/>
              <a:buAutoNum type="arabicPeriod"/>
            </a:pPr>
            <a:r>
              <a:rPr lang="it-IT" b="1" i="0" dirty="0">
                <a:solidFill>
                  <a:schemeClr val="accent1">
                    <a:lumMod val="75000"/>
                  </a:schemeClr>
                </a:solidFill>
                <a:effectLst/>
                <a:latin typeface="Californian FB" panose="0207040306080B030204" pitchFamily="18" charset="0"/>
                <a:hlinkClick r:id="rId2"/>
              </a:rPr>
              <a:t>Osservazioni sull’alunno per progettare gli interventi di sostegno didattico</a:t>
            </a:r>
            <a:endParaRPr lang="it-IT" b="1" i="0" dirty="0">
              <a:solidFill>
                <a:schemeClr val="accent1">
                  <a:lumMod val="75000"/>
                </a:schemeClr>
              </a:solidFill>
              <a:effectLst/>
              <a:latin typeface="Californian FB" panose="0207040306080B030204" pitchFamily="18" charset="0"/>
            </a:endParaRPr>
          </a:p>
          <a:p>
            <a:pPr algn="just">
              <a:buFont typeface="+mj-lt"/>
              <a:buAutoNum type="arabicPeriod"/>
            </a:pPr>
            <a:r>
              <a:rPr lang="it-IT" b="1" i="0" dirty="0">
                <a:solidFill>
                  <a:schemeClr val="accent1">
                    <a:lumMod val="75000"/>
                  </a:schemeClr>
                </a:solidFill>
                <a:effectLst/>
                <a:latin typeface="Californian FB" panose="0207040306080B030204" pitchFamily="18" charset="0"/>
                <a:hlinkClick r:id="rId2"/>
              </a:rPr>
              <a:t>Interventi sull’alunno: obiettivi educativi e didattici, strumenti, strategie e modalità</a:t>
            </a:r>
            <a:endParaRPr lang="it-IT" b="1" i="0" dirty="0">
              <a:solidFill>
                <a:schemeClr val="accent1">
                  <a:lumMod val="75000"/>
                </a:schemeClr>
              </a:solidFill>
              <a:effectLst/>
              <a:latin typeface="Californian FB" panose="0207040306080B030204" pitchFamily="18" charset="0"/>
            </a:endParaRPr>
          </a:p>
          <a:p>
            <a:pPr algn="just">
              <a:buFont typeface="+mj-lt"/>
              <a:buAutoNum type="arabicPeriod"/>
            </a:pPr>
            <a:r>
              <a:rPr lang="it-IT" b="1" i="0" dirty="0">
                <a:solidFill>
                  <a:schemeClr val="accent1">
                    <a:lumMod val="75000"/>
                  </a:schemeClr>
                </a:solidFill>
                <a:effectLst/>
                <a:latin typeface="Californian FB" panose="0207040306080B030204" pitchFamily="18" charset="0"/>
                <a:hlinkClick r:id="rId3"/>
              </a:rPr>
              <a:t>Osservazioni sul contesto: barriere e facilitatori</a:t>
            </a:r>
            <a:r>
              <a:rPr lang="it-IT" b="1" i="0" dirty="0">
                <a:solidFill>
                  <a:schemeClr val="accent1">
                    <a:lumMod val="75000"/>
                  </a:schemeClr>
                </a:solidFill>
                <a:effectLst/>
                <a:latin typeface="Californian FB" panose="0207040306080B030204" pitchFamily="18" charset="0"/>
              </a:rPr>
              <a:t> – </a:t>
            </a:r>
            <a:r>
              <a:rPr lang="it-IT" b="1" i="0" dirty="0">
                <a:solidFill>
                  <a:schemeClr val="accent1">
                    <a:lumMod val="75000"/>
                  </a:schemeClr>
                </a:solidFill>
                <a:effectLst/>
                <a:latin typeface="Californian FB" panose="0207040306080B030204" pitchFamily="18" charset="0"/>
                <a:hlinkClick r:id="rId4"/>
              </a:rPr>
              <a:t>facilitatori universali: autoanalisi docente </a:t>
            </a:r>
            <a:endParaRPr lang="it-IT" b="1" i="0" dirty="0">
              <a:solidFill>
                <a:schemeClr val="accent1">
                  <a:lumMod val="75000"/>
                </a:schemeClr>
              </a:solidFill>
              <a:effectLst/>
              <a:latin typeface="Californian FB" panose="0207040306080B030204" pitchFamily="18" charset="0"/>
            </a:endParaRPr>
          </a:p>
          <a:p>
            <a:pPr algn="just">
              <a:buFont typeface="+mj-lt"/>
              <a:buAutoNum type="arabicPeriod"/>
            </a:pPr>
            <a:r>
              <a:rPr lang="it-IT" b="1" i="0" dirty="0">
                <a:solidFill>
                  <a:schemeClr val="accent1">
                    <a:lumMod val="75000"/>
                  </a:schemeClr>
                </a:solidFill>
                <a:effectLst/>
                <a:latin typeface="Californian FB" panose="0207040306080B030204" pitchFamily="18" charset="0"/>
                <a:hlinkClick r:id="rId3"/>
              </a:rPr>
              <a:t>Interventi sul contesto per realizzare un ambiente di apprendimento inclusivo </a:t>
            </a:r>
            <a:endParaRPr lang="it-IT" b="1" i="0" dirty="0">
              <a:solidFill>
                <a:schemeClr val="accent1">
                  <a:lumMod val="75000"/>
                </a:schemeClr>
              </a:solidFill>
              <a:effectLst/>
              <a:latin typeface="Californian FB" panose="0207040306080B030204" pitchFamily="18" charset="0"/>
            </a:endParaRPr>
          </a:p>
          <a:p>
            <a:pPr algn="just">
              <a:buFont typeface="+mj-lt"/>
              <a:buAutoNum type="arabicPeriod"/>
            </a:pPr>
            <a:r>
              <a:rPr lang="it-IT" b="1" i="0" dirty="0">
                <a:solidFill>
                  <a:schemeClr val="accent1">
                    <a:lumMod val="75000"/>
                  </a:schemeClr>
                </a:solidFill>
                <a:effectLst/>
                <a:latin typeface="Californian FB" panose="0207040306080B030204" pitchFamily="18" charset="0"/>
              </a:rPr>
              <a:t>Interventi sul percorso curricolare– </a:t>
            </a:r>
            <a:r>
              <a:rPr lang="it-IT" b="1" i="0" dirty="0">
                <a:solidFill>
                  <a:schemeClr val="accent1">
                    <a:lumMod val="75000"/>
                  </a:schemeClr>
                </a:solidFill>
                <a:effectLst/>
                <a:latin typeface="Californian FB" panose="0207040306080B030204" pitchFamily="18" charset="0"/>
                <a:hlinkClick r:id="rId5"/>
              </a:rPr>
              <a:t>Percorsi per le competenze trasversali e l’orientamento</a:t>
            </a:r>
            <a:r>
              <a:rPr lang="it-IT" b="1" i="0" dirty="0">
                <a:solidFill>
                  <a:schemeClr val="accent1">
                    <a:lumMod val="75000"/>
                  </a:schemeClr>
                </a:solidFill>
                <a:effectLst/>
                <a:latin typeface="Californian FB" panose="0207040306080B030204" pitchFamily="18" charset="0"/>
              </a:rPr>
              <a:t> (PCTO) </a:t>
            </a:r>
            <a:endParaRPr lang="it-IT" b="1" i="0" dirty="0">
              <a:solidFill>
                <a:schemeClr val="accent1">
                  <a:lumMod val="75000"/>
                </a:schemeClr>
              </a:solidFill>
              <a:effectLst/>
              <a:latin typeface="Californian FB" panose="0207040306080B030204" pitchFamily="18" charset="0"/>
            </a:endParaRPr>
          </a:p>
          <a:p>
            <a:pPr algn="just">
              <a:buFont typeface="+mj-lt"/>
              <a:buAutoNum type="arabicPeriod"/>
            </a:pPr>
            <a:r>
              <a:rPr lang="it-IT" b="1" i="0" dirty="0">
                <a:solidFill>
                  <a:schemeClr val="accent1">
                    <a:lumMod val="75000"/>
                  </a:schemeClr>
                </a:solidFill>
                <a:effectLst/>
                <a:latin typeface="Californian FB" panose="0207040306080B030204" pitchFamily="18" charset="0"/>
                <a:hlinkClick r:id="rId6"/>
              </a:rPr>
              <a:t>Organizzazione generale del progetto di inclusione e utilizzo delle risorse</a:t>
            </a:r>
            <a:endParaRPr lang="it-IT" b="1" i="0" dirty="0">
              <a:solidFill>
                <a:schemeClr val="accent1">
                  <a:lumMod val="75000"/>
                </a:schemeClr>
              </a:solidFill>
              <a:effectLst/>
              <a:latin typeface="Californian FB" panose="0207040306080B030204" pitchFamily="18" charset="0"/>
            </a:endParaRPr>
          </a:p>
          <a:p>
            <a:pPr algn="just">
              <a:buFont typeface="+mj-lt"/>
              <a:buAutoNum type="arabicPeriod"/>
            </a:pPr>
            <a:r>
              <a:rPr lang="it-IT" b="1" i="0" dirty="0">
                <a:solidFill>
                  <a:schemeClr val="accent1">
                    <a:lumMod val="75000"/>
                  </a:schemeClr>
                </a:solidFill>
                <a:effectLst/>
                <a:latin typeface="Californian FB" panose="0207040306080B030204" pitchFamily="18" charset="0"/>
                <a:hlinkClick r:id="rId7"/>
              </a:rPr>
              <a:t>Certificazione delle competenze con eventuali note esplicative</a:t>
            </a:r>
            <a:endParaRPr lang="it-IT" b="1" i="0" dirty="0">
              <a:solidFill>
                <a:schemeClr val="accent1">
                  <a:lumMod val="75000"/>
                </a:schemeClr>
              </a:solidFill>
              <a:effectLst/>
              <a:latin typeface="Californian FB" panose="0207040306080B030204" pitchFamily="18" charset="0"/>
            </a:endParaRPr>
          </a:p>
          <a:p>
            <a:pPr algn="l">
              <a:buFont typeface="+mj-lt"/>
              <a:buAutoNum type="arabicPeriod"/>
            </a:pPr>
            <a:endParaRPr lang="it-IT" b="1" i="0" dirty="0">
              <a:solidFill>
                <a:srgbClr val="002060"/>
              </a:solidFill>
              <a:effectLst/>
            </a:endParaRPr>
          </a:p>
          <a:p>
            <a:pPr algn="l">
              <a:buFont typeface="+mj-lt"/>
              <a:buAutoNum type="arabicPeriod"/>
            </a:pPr>
            <a:endParaRPr lang="it-IT" b="1" dirty="0">
              <a:solidFill>
                <a:srgbClr val="002060"/>
              </a:solidFill>
            </a:endParaRPr>
          </a:p>
          <a:p>
            <a:pPr algn="l">
              <a:buFont typeface="+mj-lt"/>
              <a:buAutoNum type="arabicPeriod"/>
            </a:pPr>
            <a:endParaRPr lang="it-IT" b="1" i="0" dirty="0">
              <a:solidFill>
                <a:srgbClr val="002060"/>
              </a:solidFill>
              <a:effectLst/>
            </a:endParaRPr>
          </a:p>
          <a:p>
            <a:pPr algn="l">
              <a:buFont typeface="+mj-lt"/>
              <a:buAutoNum type="arabicPeriod"/>
            </a:pPr>
            <a:endParaRPr lang="it-IT" b="1" dirty="0">
              <a:solidFill>
                <a:srgbClr val="002060"/>
              </a:solidFill>
            </a:endParaRPr>
          </a:p>
          <a:p>
            <a:pPr algn="l">
              <a:buFont typeface="+mj-lt"/>
              <a:buAutoNum type="arabicPeriod"/>
            </a:pPr>
            <a:endParaRPr lang="it-IT" b="1" i="0" dirty="0">
              <a:solidFill>
                <a:srgbClr val="002060"/>
              </a:solidFill>
              <a:effectLst/>
            </a:endParaRPr>
          </a:p>
          <a:p>
            <a:pPr algn="l">
              <a:buFont typeface="+mj-lt"/>
              <a:buAutoNum type="arabicPeriod"/>
            </a:pPr>
            <a:r>
              <a:rPr lang="it-IT" b="1" i="0" dirty="0">
                <a:solidFill>
                  <a:srgbClr val="002060"/>
                </a:solidFill>
                <a:effectLst/>
                <a:latin typeface="Californian FB" panose="0207040306080B030204" pitchFamily="18" charset="0"/>
                <a:hlinkClick r:id="rId8"/>
              </a:rPr>
              <a:t>Verifica finale/Proposte per le risorse professionali e i servizi di supporto necessari</a:t>
            </a:r>
            <a:endParaRPr lang="it-IT" b="1" i="0" dirty="0">
              <a:solidFill>
                <a:srgbClr val="002060"/>
              </a:solidFill>
              <a:effectLst/>
              <a:latin typeface="Californian FB" panose="0207040306080B030204" pitchFamily="18" charset="0"/>
            </a:endParaRPr>
          </a:p>
          <a:p>
            <a:pPr algn="l">
              <a:buFont typeface="+mj-lt"/>
              <a:buAutoNum type="arabicPeriod"/>
            </a:pPr>
            <a:r>
              <a:rPr lang="it-IT" b="1" i="0" dirty="0">
                <a:solidFill>
                  <a:srgbClr val="002060"/>
                </a:solidFill>
                <a:effectLst/>
                <a:latin typeface="Californian FB" panose="0207040306080B030204" pitchFamily="18" charset="0"/>
                <a:hlinkClick r:id="rId9"/>
              </a:rPr>
              <a:t>PEI redatto in via provvisoria per l’anno scolastico successivo per i soli alunni che si iscrivono per la prima volta a scuola ovvero che già iscritti e frequentanti, vengono certificati nel corso della frequenza </a:t>
            </a:r>
            <a:endParaRPr lang="it-IT" b="1" i="0" dirty="0">
              <a:solidFill>
                <a:srgbClr val="002060"/>
              </a:solidFill>
              <a:effectLst/>
              <a:latin typeface="Californian FB" panose="0207040306080B030204" pitchFamily="18" charset="0"/>
            </a:endParaRPr>
          </a:p>
        </p:txBody>
      </p:sp>
      <p:sp>
        <p:nvSpPr>
          <p:cNvPr id="6" name="CasellaDiTesto 5"/>
          <p:cNvSpPr txBox="1"/>
          <p:nvPr/>
        </p:nvSpPr>
        <p:spPr>
          <a:xfrm>
            <a:off x="1540566" y="109450"/>
            <a:ext cx="8812696" cy="523220"/>
          </a:xfrm>
          <a:prstGeom prst="rect">
            <a:avLst/>
          </a:prstGeom>
          <a:solidFill>
            <a:schemeClr val="accent3">
              <a:lumMod val="40000"/>
              <a:lumOff val="60000"/>
            </a:schemeClr>
          </a:solidFill>
        </p:spPr>
        <p:txBody>
          <a:bodyPr wrap="square" rtlCol="0">
            <a:spAutoFit/>
          </a:bodyPr>
          <a:lstStyle/>
          <a:p>
            <a:pPr algn="l"/>
            <a:r>
              <a:rPr lang="it-IT" sz="2800" b="1" i="0" dirty="0">
                <a:solidFill>
                  <a:schemeClr val="accent1">
                    <a:lumMod val="75000"/>
                  </a:schemeClr>
                </a:solidFill>
                <a:effectLst/>
                <a:latin typeface="Californian FB" panose="0207040306080B030204" pitchFamily="18" charset="0"/>
              </a:rPr>
              <a:t>                                   SEZIONI DEL PEI</a:t>
            </a:r>
            <a:endParaRPr lang="it-IT" sz="2800" b="1" i="0" dirty="0">
              <a:solidFill>
                <a:schemeClr val="accent1">
                  <a:lumMod val="75000"/>
                </a:schemeClr>
              </a:solidFill>
              <a:effectLst/>
              <a:latin typeface="Californian FB" panose="0207040306080B030204" pitchFamily="18" charset="0"/>
            </a:endParaRPr>
          </a:p>
        </p:txBody>
      </p:sp>
      <p:sp>
        <p:nvSpPr>
          <p:cNvPr id="3" name="object 8"/>
          <p:cNvSpPr txBox="1"/>
          <p:nvPr/>
        </p:nvSpPr>
        <p:spPr>
          <a:xfrm>
            <a:off x="488674" y="4303785"/>
            <a:ext cx="10916479" cy="1023229"/>
          </a:xfrm>
          <a:prstGeom prst="rect">
            <a:avLst/>
          </a:prstGeom>
          <a:solidFill>
            <a:srgbClr val="DAE2F3"/>
          </a:solidFill>
          <a:ln w="9525">
            <a:solidFill>
              <a:srgbClr val="4471C4"/>
            </a:solidFill>
          </a:ln>
        </p:spPr>
        <p:txBody>
          <a:bodyPr vert="horz" wrap="square" lIns="0" tIns="22225" rIns="0" bIns="0" rtlCol="0">
            <a:sp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just">
              <a:lnSpc>
                <a:spcPct val="107000"/>
              </a:lnSpc>
              <a:spcAft>
                <a:spcPts val="800"/>
              </a:spcAft>
            </a:pPr>
            <a:r>
              <a:rPr lang="it-IT" sz="1100" b="1" dirty="0">
                <a:solidFill>
                  <a:srgbClr val="FF0000"/>
                </a:solidFill>
                <a:effectLst/>
                <a:latin typeface="Californian FB" panose="0207040306080B030204" pitchFamily="18" charset="0"/>
                <a:ea typeface="Times New Roman" panose="02020603050405020304" pitchFamily="18" charset="0"/>
                <a:cs typeface="Times New Roman" panose="02020603050405020304" pitchFamily="18" charset="0"/>
              </a:rPr>
              <a:t>non si devono ancora compilare le sezioni 11 e 12, inerenti le tabelle C e C1, nelle quali occorre indicare le richieste del fabbisogno di risorse per l’anno scolastico successivo, con riferimento al profilo di funzionamento su base ICF e cioè al numero di ore di sostegno, di assistenza e di altre risorse necessarie.</a:t>
            </a:r>
            <a:r>
              <a:rPr lang="it-IT" sz="1100" b="1" dirty="0">
                <a:solidFill>
                  <a:srgbClr val="FF0000"/>
                </a:solidFill>
                <a:latin typeface="Californian FB" panose="0207040306080B030204" pitchFamily="18" charset="0"/>
                <a:ea typeface="Times New Roman" panose="02020603050405020304" pitchFamily="18" charset="0"/>
                <a:cs typeface="Times New Roman" panose="02020603050405020304" pitchFamily="18" charset="0"/>
              </a:rPr>
              <a:t> nel</a:t>
            </a:r>
            <a:r>
              <a:rPr lang="it-IT" sz="1100" b="1" dirty="0">
                <a:solidFill>
                  <a:srgbClr val="FF0000"/>
                </a:solidFill>
                <a:effectLst/>
                <a:latin typeface="Californian FB" panose="0207040306080B030204" pitchFamily="18" charset="0"/>
                <a:ea typeface="Times New Roman" panose="02020603050405020304" pitchFamily="18" charset="0"/>
                <a:cs typeface="Times New Roman" panose="02020603050405020304" pitchFamily="18" charset="0"/>
              </a:rPr>
              <a:t>la circolare si precisa che l’indicazione di tali risorse è previsto che avvenga nel Gruppi di lavoro operativi </a:t>
            </a:r>
            <a:r>
              <a:rPr lang="it-IT" sz="1100" b="1" dirty="0" err="1">
                <a:solidFill>
                  <a:srgbClr val="FF0000"/>
                </a:solidFill>
                <a:effectLst/>
                <a:latin typeface="Californian FB" panose="0207040306080B030204" pitchFamily="18" charset="0"/>
                <a:ea typeface="Times New Roman" panose="02020603050405020304" pitchFamily="18" charset="0"/>
                <a:cs typeface="Times New Roman" panose="02020603050405020304" pitchFamily="18" charset="0"/>
              </a:rPr>
              <a:t>peR</a:t>
            </a:r>
            <a:r>
              <a:rPr lang="it-IT" sz="1100" b="1" dirty="0">
                <a:solidFill>
                  <a:srgbClr val="FF0000"/>
                </a:solidFill>
                <a:effectLst/>
                <a:latin typeface="Californian FB" panose="0207040306080B030204" pitchFamily="18" charset="0"/>
                <a:ea typeface="Times New Roman" panose="02020603050405020304" pitchFamily="18" charset="0"/>
                <a:cs typeface="Times New Roman" panose="02020603050405020304" pitchFamily="18" charset="0"/>
              </a:rPr>
              <a:t> l’inclusione (GLO) di fine anno, da convocarsi verso maggio/giugno 2023 .</a:t>
            </a:r>
            <a:endParaRPr lang="it-IT" sz="1100" b="1" dirty="0">
              <a:solidFill>
                <a:srgbClr val="FF0000"/>
              </a:solidFill>
              <a:effectLst/>
              <a:latin typeface="Californian FB" panose="0207040306080B0302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it-IT" sz="1100" b="1" dirty="0">
                <a:solidFill>
                  <a:srgbClr val="FF0000"/>
                </a:solidFill>
                <a:effectLst/>
                <a:latin typeface="Californian FB" panose="0207040306080B030204" pitchFamily="18" charset="0"/>
                <a:ea typeface="Times New Roman" panose="02020603050405020304" pitchFamily="18" charset="0"/>
                <a:cs typeface="Times New Roman" panose="02020603050405020304" pitchFamily="18" charset="0"/>
              </a:rPr>
              <a:t>Solo in quella occasione dovranno essere compilate le </a:t>
            </a:r>
            <a:r>
              <a:rPr lang="it-IT" sz="1100" b="1" dirty="0">
                <a:solidFill>
                  <a:schemeClr val="accent1">
                    <a:lumMod val="50000"/>
                  </a:schemeClr>
                </a:solidFill>
                <a:effectLst/>
                <a:latin typeface="Californian FB" panose="0207040306080B030204" pitchFamily="18" charset="0"/>
                <a:ea typeface="Times New Roman" panose="02020603050405020304" pitchFamily="18" charset="0"/>
                <a:cs typeface="Times New Roman" panose="02020603050405020304" pitchFamily="18" charset="0"/>
              </a:rPr>
              <a:t>sezioni 11 e 12 </a:t>
            </a:r>
            <a:r>
              <a:rPr lang="it-IT" sz="1100" b="1" dirty="0">
                <a:solidFill>
                  <a:srgbClr val="FF0000"/>
                </a:solidFill>
                <a:effectLst/>
                <a:latin typeface="Californian FB" panose="0207040306080B030204" pitchFamily="18" charset="0"/>
                <a:ea typeface="Times New Roman" panose="02020603050405020304" pitchFamily="18" charset="0"/>
                <a:cs typeface="Times New Roman" panose="02020603050405020304" pitchFamily="18" charset="0"/>
              </a:rPr>
              <a:t>dei nuovi PEI con le richieste per l’anno scolastico successivo.</a:t>
            </a:r>
            <a:endParaRPr lang="it-IT" sz="1100" b="1" dirty="0">
              <a:solidFill>
                <a:srgbClr val="FF0000"/>
              </a:solidFill>
              <a:effectLst/>
              <a:latin typeface="Californian FB" panose="0207040306080B030204" pitchFamily="18" charset="0"/>
              <a:ea typeface="Calibri" panose="020F0502020204030204" pitchFamily="34" charset="0"/>
              <a:cs typeface="Times New Roman" panose="02020603050405020304" pitchFamily="18" charset="0"/>
            </a:endParaRPr>
          </a:p>
        </p:txBody>
      </p:sp>
      <p:sp>
        <p:nvSpPr>
          <p:cNvPr id="2" name="Segnaposto piè di pagina 1"/>
          <p:cNvSpPr>
            <a:spLocks noGrp="1"/>
          </p:cNvSpPr>
          <p:nvPr>
            <p:ph type="ftr" sz="quarter" idx="11"/>
          </p:nvPr>
        </p:nvSpPr>
        <p:spPr>
          <a:xfrm>
            <a:off x="0" y="6492875"/>
            <a:ext cx="970721" cy="365125"/>
          </a:xfrm>
        </p:spPr>
        <p:txBody>
          <a:bodyPr/>
          <a:lstStyle/>
          <a:p>
            <a:r>
              <a:rPr lang="en-US" dirty="0"/>
              <a:t>Roberta Tardi</a:t>
            </a:r>
            <a:endParaRPr lang="en-US" dirty="0"/>
          </a:p>
        </p:txBody>
      </p:sp>
      <p:pic>
        <p:nvPicPr>
          <p:cNvPr id="3074" name="Picture 2" descr="Nuovo PEI 2021, caratteristiche e compilazione - ScuolaInform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69337" y="88125"/>
            <a:ext cx="2379593" cy="5445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14587" y="2100469"/>
            <a:ext cx="7362825" cy="4076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1"/>
          <p:cNvSpPr>
            <a:spLocks noChangeArrowheads="1"/>
          </p:cNvSpPr>
          <p:nvPr/>
        </p:nvSpPr>
        <p:spPr bwMode="auto">
          <a:xfrm>
            <a:off x="954783" y="609600"/>
            <a:ext cx="10323444" cy="1231106"/>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rgbClr val="212529"/>
                </a:solidFill>
                <a:effectLst/>
                <a:latin typeface="Californian FB" panose="0207040306080B030204" pitchFamily="18" charset="0"/>
              </a:rPr>
              <a:t> </a:t>
            </a:r>
            <a:endParaRPr kumimoji="0" lang="it-IT" altLang="it-IT" b="0" i="0" u="none" strike="noStrike" cap="none" normalizeH="0" baseline="0" dirty="0">
              <a:ln>
                <a:noFill/>
              </a:ln>
              <a:solidFill>
                <a:srgbClr val="212529"/>
              </a:solidFill>
              <a:effectLst/>
              <a:latin typeface="Californian FB" panose="0207040306080B030204" pitchFamily="18" charset="0"/>
            </a:endParaRPr>
          </a:p>
          <a:p>
            <a:pPr lvl="0" algn="ctr" defTabSz="914400"/>
            <a:r>
              <a:rPr lang="it-IT" altLang="it-IT" sz="2800" b="1" dirty="0">
                <a:solidFill>
                  <a:srgbClr val="FF0000"/>
                </a:solidFill>
                <a:latin typeface="Californian FB" panose="0207040306080B030204" pitchFamily="18" charset="0"/>
              </a:rPr>
              <a:t>S</a:t>
            </a:r>
            <a:r>
              <a:rPr kumimoji="0" lang="it-IT" altLang="it-IT" sz="2800" b="1" i="0" u="none" strike="noStrike" cap="none" normalizeH="0" baseline="0" dirty="0">
                <a:ln>
                  <a:noFill/>
                </a:ln>
                <a:solidFill>
                  <a:srgbClr val="FF0000"/>
                </a:solidFill>
                <a:effectLst/>
                <a:latin typeface="Californian FB" panose="0207040306080B030204" pitchFamily="18" charset="0"/>
              </a:rPr>
              <a:t>ezione 8.3     </a:t>
            </a:r>
            <a:r>
              <a:rPr lang="it-IT" altLang="it-IT" sz="2800" b="1" dirty="0">
                <a:solidFill>
                  <a:schemeClr val="tx2"/>
                </a:solidFill>
                <a:latin typeface="Californian FB" panose="0207040306080B030204" pitchFamily="18" charset="0"/>
              </a:rPr>
              <a:t>Progettazione disciplinare</a:t>
            </a:r>
            <a:endParaRPr kumimoji="0" lang="it-IT" altLang="it-IT" sz="2800" b="1" i="0" u="none" strike="noStrike" cap="none" normalizeH="0" baseline="0" dirty="0">
              <a:ln>
                <a:noFill/>
              </a:ln>
              <a:solidFill>
                <a:schemeClr val="tx2"/>
              </a:solidFill>
              <a:effectLst/>
              <a:latin typeface="Californian FB" panose="0207040306080B030204" pitchFamily="18" charset="0"/>
            </a:endParaRPr>
          </a:p>
          <a:p>
            <a:pPr lvl="0" algn="ctr" defTabSz="914400"/>
            <a:endParaRPr kumimoji="0" lang="it-IT" altLang="it-IT" sz="2800" b="1" i="0" u="none" strike="noStrike" cap="none" normalizeH="0" baseline="0" dirty="0">
              <a:ln>
                <a:noFill/>
              </a:ln>
              <a:solidFill>
                <a:schemeClr val="tx2"/>
              </a:solidFill>
              <a:effectLst/>
              <a:latin typeface="Californian FB" panose="0207040306080B030204" pitchFamily="18" charset="0"/>
            </a:endParaRPr>
          </a:p>
        </p:txBody>
      </p:sp>
      <p:sp>
        <p:nvSpPr>
          <p:cNvPr id="3" name="Segnaposto piè di pagina 2"/>
          <p:cNvSpPr>
            <a:spLocks noGrp="1"/>
          </p:cNvSpPr>
          <p:nvPr>
            <p:ph type="ftr" sz="quarter" idx="11"/>
          </p:nvPr>
        </p:nvSpPr>
        <p:spPr>
          <a:xfrm>
            <a:off x="105393" y="6436932"/>
            <a:ext cx="968034" cy="365125"/>
          </a:xfrm>
        </p:spPr>
        <p:txBody>
          <a:bodyPr/>
          <a:lstStyle/>
          <a:p>
            <a:r>
              <a:rPr lang="en-US"/>
              <a:t>Roberta Tardi</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274033" y="3724014"/>
            <a:ext cx="7564891"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it-IT" altLang="it-IT" sz="1200" b="0" i="0" u="none" strike="noStrike" cap="none" normalizeH="0" baseline="0" dirty="0">
                <a:ln>
                  <a:noFill/>
                </a:ln>
                <a:solidFill>
                  <a:srgbClr val="212529"/>
                </a:solidFill>
                <a:effectLst/>
                <a:latin typeface="merriweather"/>
              </a:rPr>
              <a:t>:</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kumimoji="0" lang="it-IT" altLang="it-IT" sz="1200" b="0" i="0" u="none" strike="noStrike" cap="none" normalizeH="0" baseline="0" dirty="0">
                <a:ln>
                  <a:noFill/>
                </a:ln>
                <a:solidFill>
                  <a:srgbClr val="212529"/>
                </a:solidFill>
                <a:effectLst/>
                <a:latin typeface="merriweather"/>
              </a:rPr>
              <a:t>  </a:t>
            </a:r>
            <a:r>
              <a:rPr kumimoji="0" lang="it-IT" altLang="it-IT" sz="10500" b="0" i="0" u="none" strike="noStrike" cap="none" normalizeH="0" baseline="0" dirty="0">
                <a:ln>
                  <a:noFill/>
                </a:ln>
                <a:solidFill>
                  <a:srgbClr val="212529"/>
                </a:solidFill>
                <a:effectLst/>
                <a:latin typeface="merriweather"/>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1331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74033" y="4311500"/>
            <a:ext cx="7172325" cy="167640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1629796" y="2256823"/>
            <a:ext cx="8209128" cy="1754326"/>
          </a:xfrm>
          <a:prstGeom prst="rect">
            <a:avLst/>
          </a:prstGeom>
          <a:solidFill>
            <a:schemeClr val="bg2">
              <a:lumMod val="20000"/>
              <a:lumOff val="80000"/>
            </a:schemeClr>
          </a:solidFill>
        </p:spPr>
        <p:txBody>
          <a:bodyPr wrap="square">
            <a:spAutoFit/>
          </a:bodyPr>
          <a:lstStyle/>
          <a:p>
            <a:pPr algn="just"/>
            <a:r>
              <a:rPr kumimoji="0" lang="it-IT" altLang="it-IT" sz="1800" b="1" i="0" u="none" strike="noStrike" cap="none" normalizeH="0" baseline="0" dirty="0">
                <a:ln>
                  <a:noFill/>
                </a:ln>
                <a:solidFill>
                  <a:schemeClr val="accent1"/>
                </a:solidFill>
                <a:effectLst/>
                <a:latin typeface="Californian FB" panose="0207040306080B030204" pitchFamily="18" charset="0"/>
              </a:rPr>
              <a:t>Dopo aver redatto i campi relativi alla progettazione disciplinare, va completato il riquadro di riepilogo summenzionato, che ha lo scopo di rafforzare, con una sintesi esplicita, la comunicazione sulla validità del percorso di studi. </a:t>
            </a:r>
            <a:r>
              <a:rPr lang="it-IT" sz="1800" b="1" spc="-5" dirty="0">
                <a:solidFill>
                  <a:schemeClr val="accent1"/>
                </a:solidFill>
                <a:latin typeface="Californian FB" panose="0207040306080B030204" pitchFamily="18" charset="0"/>
                <a:cs typeface="Arial MT"/>
              </a:rPr>
              <a:t>Rispetto all’art. 15 </a:t>
            </a:r>
            <a:r>
              <a:rPr lang="it-IT" sz="1800" b="1" dirty="0">
                <a:solidFill>
                  <a:schemeClr val="accent1"/>
                </a:solidFill>
                <a:latin typeface="Californian FB" panose="0207040306080B030204" pitchFamily="18" charset="0"/>
                <a:cs typeface="Arial MT"/>
              </a:rPr>
              <a:t>O.M. </a:t>
            </a:r>
            <a:r>
              <a:rPr lang="it-IT" sz="1800" b="1" spc="-5" dirty="0">
                <a:solidFill>
                  <a:schemeClr val="accent1"/>
                </a:solidFill>
                <a:latin typeface="Californian FB" panose="0207040306080B030204" pitchFamily="18" charset="0"/>
                <a:cs typeface="Arial MT"/>
              </a:rPr>
              <a:t>90/2001, il nuovo PEI richiede la definizione disciplina per disciplina </a:t>
            </a:r>
            <a:r>
              <a:rPr lang="it-IT" sz="1800" b="1" spc="-545" dirty="0">
                <a:solidFill>
                  <a:schemeClr val="accent1"/>
                </a:solidFill>
                <a:latin typeface="Californian FB" panose="0207040306080B030204" pitchFamily="18" charset="0"/>
                <a:cs typeface="Arial MT"/>
              </a:rPr>
              <a:t> </a:t>
            </a:r>
            <a:r>
              <a:rPr lang="it-IT" sz="1800" b="1" dirty="0">
                <a:solidFill>
                  <a:schemeClr val="accent1"/>
                </a:solidFill>
                <a:latin typeface="Californian FB" panose="0207040306080B030204" pitchFamily="18" charset="0"/>
                <a:cs typeface="Arial MT"/>
              </a:rPr>
              <a:t>degli </a:t>
            </a:r>
            <a:r>
              <a:rPr lang="it-IT" sz="1800" b="1" spc="-5" dirty="0">
                <a:solidFill>
                  <a:schemeClr val="accent1"/>
                </a:solidFill>
                <a:latin typeface="Californian FB" panose="0207040306080B030204" pitchFamily="18" charset="0"/>
                <a:cs typeface="Arial MT"/>
              </a:rPr>
              <a:t>obiettivi</a:t>
            </a:r>
            <a:r>
              <a:rPr lang="it-IT" sz="1800" b="1" dirty="0">
                <a:solidFill>
                  <a:schemeClr val="accent1"/>
                </a:solidFill>
                <a:latin typeface="Californian FB" panose="0207040306080B030204" pitchFamily="18" charset="0"/>
                <a:cs typeface="Arial MT"/>
              </a:rPr>
              <a:t> perseguiti</a:t>
            </a:r>
            <a:r>
              <a:rPr lang="it-IT" sz="1800" b="1" spc="-25" dirty="0">
                <a:solidFill>
                  <a:schemeClr val="accent1"/>
                </a:solidFill>
                <a:latin typeface="Californian FB" panose="0207040306080B030204" pitchFamily="18" charset="0"/>
                <a:cs typeface="Arial MT"/>
              </a:rPr>
              <a:t> </a:t>
            </a:r>
            <a:r>
              <a:rPr lang="it-IT" sz="1800" b="1" dirty="0">
                <a:solidFill>
                  <a:schemeClr val="accent1"/>
                </a:solidFill>
                <a:latin typeface="Californian FB" panose="0207040306080B030204" pitchFamily="18" charset="0"/>
                <a:cs typeface="Arial MT"/>
              </a:rPr>
              <a:t>(sezione</a:t>
            </a:r>
            <a:r>
              <a:rPr lang="it-IT" sz="1800" b="1" spc="-35" dirty="0">
                <a:solidFill>
                  <a:schemeClr val="accent1"/>
                </a:solidFill>
                <a:latin typeface="Californian FB" panose="0207040306080B030204" pitchFamily="18" charset="0"/>
                <a:cs typeface="Arial MT"/>
              </a:rPr>
              <a:t> </a:t>
            </a:r>
            <a:r>
              <a:rPr lang="it-IT" sz="1800" b="1" dirty="0">
                <a:solidFill>
                  <a:schemeClr val="accent1"/>
                </a:solidFill>
                <a:latin typeface="Californian FB" panose="0207040306080B030204" pitchFamily="18" charset="0"/>
                <a:cs typeface="Arial MT"/>
              </a:rPr>
              <a:t>8.3 </a:t>
            </a:r>
            <a:r>
              <a:rPr lang="it-IT" b="1" dirty="0">
                <a:solidFill>
                  <a:schemeClr val="accent1"/>
                </a:solidFill>
                <a:latin typeface="Californian FB" panose="0207040306080B030204" pitchFamily="18" charset="0"/>
                <a:cs typeface="Arial MT"/>
              </a:rPr>
              <a:t>P</a:t>
            </a:r>
            <a:r>
              <a:rPr lang="it-IT" sz="1800" b="1" dirty="0">
                <a:solidFill>
                  <a:schemeClr val="accent1"/>
                </a:solidFill>
                <a:latin typeface="Californian FB" panose="0207040306080B030204" pitchFamily="18" charset="0"/>
                <a:cs typeface="Arial MT"/>
              </a:rPr>
              <a:t>rogettazione disciplinare).</a:t>
            </a:r>
            <a:r>
              <a:rPr lang="it-IT" sz="1800" b="1" spc="-35" dirty="0">
                <a:solidFill>
                  <a:schemeClr val="accent1"/>
                </a:solidFill>
                <a:latin typeface="Californian FB" panose="0207040306080B030204" pitchFamily="18" charset="0"/>
                <a:cs typeface="Arial MT"/>
              </a:rPr>
              <a:t> </a:t>
            </a:r>
            <a:endParaRPr lang="it-IT" sz="1800" b="1" spc="-35" dirty="0">
              <a:solidFill>
                <a:schemeClr val="accent1"/>
              </a:solidFill>
              <a:latin typeface="Californian FB" panose="0207040306080B030204" pitchFamily="18" charset="0"/>
              <a:cs typeface="Arial MT"/>
            </a:endParaRPr>
          </a:p>
          <a:p>
            <a:pPr algn="just"/>
            <a:r>
              <a:rPr lang="it-IT" sz="1800" b="1" dirty="0">
                <a:solidFill>
                  <a:schemeClr val="accent1"/>
                </a:solidFill>
                <a:latin typeface="Californian FB" panose="0207040306080B030204" pitchFamily="18" charset="0"/>
                <a:cs typeface="Arial MT"/>
              </a:rPr>
              <a:t>A</a:t>
            </a:r>
            <a:r>
              <a:rPr lang="it-IT" sz="1800" b="1" spc="5" dirty="0">
                <a:solidFill>
                  <a:schemeClr val="accent1"/>
                </a:solidFill>
                <a:latin typeface="Californian FB" panose="0207040306080B030204" pitchFamily="18" charset="0"/>
                <a:cs typeface="Arial MT"/>
              </a:rPr>
              <a:t> </a:t>
            </a:r>
            <a:r>
              <a:rPr lang="it-IT" sz="1800" b="1" dirty="0">
                <a:solidFill>
                  <a:schemeClr val="accent1"/>
                </a:solidFill>
                <a:latin typeface="Californian FB" panose="0207040306080B030204" pitchFamily="18" charset="0"/>
                <a:cs typeface="Arial MT"/>
              </a:rPr>
              <a:t>seconda</a:t>
            </a:r>
            <a:r>
              <a:rPr lang="it-IT" sz="1800" b="1" spc="-35" dirty="0">
                <a:solidFill>
                  <a:schemeClr val="accent1"/>
                </a:solidFill>
                <a:latin typeface="Californian FB" panose="0207040306080B030204" pitchFamily="18" charset="0"/>
                <a:cs typeface="Arial MT"/>
              </a:rPr>
              <a:t> </a:t>
            </a:r>
            <a:r>
              <a:rPr lang="it-IT" sz="1800" b="1" dirty="0">
                <a:solidFill>
                  <a:schemeClr val="accent1"/>
                </a:solidFill>
                <a:latin typeface="Californian FB" panose="0207040306080B030204" pitchFamily="18" charset="0"/>
                <a:cs typeface="Arial MT"/>
              </a:rPr>
              <a:t>delle scelte</a:t>
            </a:r>
            <a:r>
              <a:rPr lang="it-IT" sz="1800" b="1" spc="-30" dirty="0">
                <a:solidFill>
                  <a:schemeClr val="accent1"/>
                </a:solidFill>
                <a:latin typeface="Californian FB" panose="0207040306080B030204" pitchFamily="18" charset="0"/>
                <a:cs typeface="Arial MT"/>
              </a:rPr>
              <a:t> </a:t>
            </a:r>
            <a:r>
              <a:rPr lang="it-IT" sz="1800" b="1" dirty="0">
                <a:solidFill>
                  <a:schemeClr val="accent1"/>
                </a:solidFill>
                <a:latin typeface="Californian FB" panose="0207040306080B030204" pitchFamily="18" charset="0"/>
                <a:cs typeface="Arial MT"/>
              </a:rPr>
              <a:t>adottate</a:t>
            </a:r>
            <a:r>
              <a:rPr lang="it-IT" sz="1800" b="1" spc="-30" dirty="0">
                <a:solidFill>
                  <a:schemeClr val="accent1"/>
                </a:solidFill>
                <a:latin typeface="Californian FB" panose="0207040306080B030204" pitchFamily="18" charset="0"/>
                <a:cs typeface="Arial MT"/>
              </a:rPr>
              <a:t> </a:t>
            </a:r>
            <a:r>
              <a:rPr lang="it-IT" sz="1800" b="1" dirty="0">
                <a:solidFill>
                  <a:schemeClr val="accent1"/>
                </a:solidFill>
                <a:latin typeface="Californian FB" panose="0207040306080B030204" pitchFamily="18" charset="0"/>
                <a:cs typeface="Arial MT"/>
              </a:rPr>
              <a:t>si</a:t>
            </a:r>
            <a:r>
              <a:rPr lang="it-IT" sz="1800" b="1" spc="-15" dirty="0">
                <a:solidFill>
                  <a:schemeClr val="accent1"/>
                </a:solidFill>
                <a:latin typeface="Californian FB" panose="0207040306080B030204" pitchFamily="18" charset="0"/>
                <a:cs typeface="Arial MT"/>
              </a:rPr>
              <a:t> </a:t>
            </a:r>
            <a:r>
              <a:rPr lang="it-IT" sz="1800" b="1" dirty="0">
                <a:solidFill>
                  <a:schemeClr val="accent1"/>
                </a:solidFill>
                <a:latin typeface="Californian FB" panose="0207040306080B030204" pitchFamily="18" charset="0"/>
                <a:cs typeface="Arial MT"/>
              </a:rPr>
              <a:t>avrà:</a:t>
            </a:r>
            <a:endParaRPr lang="it-IT" sz="1800" b="1" dirty="0">
              <a:solidFill>
                <a:schemeClr val="accent1"/>
              </a:solidFill>
              <a:latin typeface="Californian FB" panose="0207040306080B030204" pitchFamily="18" charset="0"/>
              <a:cs typeface="Arial MT"/>
            </a:endParaRPr>
          </a:p>
        </p:txBody>
      </p:sp>
      <p:sp>
        <p:nvSpPr>
          <p:cNvPr id="3" name="Rectangle 21"/>
          <p:cNvSpPr>
            <a:spLocks noChangeArrowheads="1"/>
          </p:cNvSpPr>
          <p:nvPr/>
        </p:nvSpPr>
        <p:spPr bwMode="auto">
          <a:xfrm>
            <a:off x="954783" y="825043"/>
            <a:ext cx="10323444" cy="800219"/>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rgbClr val="212529"/>
                </a:solidFill>
                <a:effectLst/>
                <a:latin typeface="Californian FB" panose="0207040306080B030204" pitchFamily="18" charset="0"/>
              </a:rPr>
              <a:t> </a:t>
            </a:r>
            <a:endParaRPr kumimoji="0" lang="it-IT" altLang="it-IT" b="0" i="0" u="none" strike="noStrike" cap="none" normalizeH="0" baseline="0" dirty="0">
              <a:ln>
                <a:noFill/>
              </a:ln>
              <a:solidFill>
                <a:srgbClr val="212529"/>
              </a:solidFill>
              <a:effectLst/>
              <a:latin typeface="Californian FB" panose="0207040306080B030204" pitchFamily="18" charset="0"/>
            </a:endParaRPr>
          </a:p>
          <a:p>
            <a:pPr lvl="0" algn="ctr" defTabSz="914400"/>
            <a:r>
              <a:rPr lang="it-IT" altLang="it-IT" sz="2800" b="1" dirty="0">
                <a:solidFill>
                  <a:srgbClr val="FF0000"/>
                </a:solidFill>
                <a:latin typeface="Californian FB" panose="0207040306080B030204" pitchFamily="18" charset="0"/>
              </a:rPr>
              <a:t>S</a:t>
            </a:r>
            <a:r>
              <a:rPr kumimoji="0" lang="it-IT" altLang="it-IT" sz="2800" b="1" i="0" u="none" strike="noStrike" cap="none" normalizeH="0" baseline="0" dirty="0">
                <a:ln>
                  <a:noFill/>
                </a:ln>
                <a:solidFill>
                  <a:srgbClr val="FF0000"/>
                </a:solidFill>
                <a:effectLst/>
                <a:latin typeface="Californian FB" panose="0207040306080B030204" pitchFamily="18" charset="0"/>
              </a:rPr>
              <a:t>ezione 8.5  </a:t>
            </a:r>
            <a:r>
              <a:rPr kumimoji="0" lang="it-IT" altLang="it-IT" sz="2800" b="1" i="0" u="none" strike="noStrike" cap="none" normalizeH="0" baseline="0" dirty="0">
                <a:ln>
                  <a:noFill/>
                </a:ln>
                <a:solidFill>
                  <a:schemeClr val="accent1"/>
                </a:solidFill>
                <a:effectLst/>
                <a:latin typeface="Californian FB" panose="0207040306080B030204" pitchFamily="18" charset="0"/>
              </a:rPr>
              <a:t>Quadro di riepilogo</a:t>
            </a:r>
            <a:endParaRPr kumimoji="0" lang="it-IT" altLang="it-IT" sz="2800" b="1" i="0" u="none" strike="noStrike" cap="none" normalizeH="0" baseline="0" dirty="0">
              <a:ln>
                <a:noFill/>
              </a:ln>
              <a:solidFill>
                <a:schemeClr val="accent1"/>
              </a:solidFill>
              <a:effectLst/>
              <a:latin typeface="Californian FB" panose="0207040306080B030204" pitchFamily="18" charset="0"/>
            </a:endParaRPr>
          </a:p>
        </p:txBody>
      </p:sp>
      <p:sp>
        <p:nvSpPr>
          <p:cNvPr id="2" name="Segnaposto piè di pagina 1"/>
          <p:cNvSpPr>
            <a:spLocks noGrp="1"/>
          </p:cNvSpPr>
          <p:nvPr>
            <p:ph type="ftr" sz="quarter" idx="11"/>
          </p:nvPr>
        </p:nvSpPr>
        <p:spPr>
          <a:xfrm>
            <a:off x="1" y="6492875"/>
            <a:ext cx="1086678" cy="365125"/>
          </a:xfrm>
        </p:spPr>
        <p:txBody>
          <a:bodyPr/>
          <a:lstStyle/>
          <a:p>
            <a:r>
              <a:rPr lang="en-US"/>
              <a:t>Roberta Tardi</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982132"/>
            <a:ext cx="9601196" cy="647885"/>
          </a:xfrm>
          <a:solidFill>
            <a:schemeClr val="accent1">
              <a:lumMod val="20000"/>
              <a:lumOff val="80000"/>
            </a:schemeClr>
          </a:solidFill>
        </p:spPr>
        <p:txBody>
          <a:bodyPr>
            <a:normAutofit fontScale="90000"/>
          </a:bodyPr>
          <a:lstStyle/>
          <a:p>
            <a:r>
              <a:rPr lang="it-IT" b="1" dirty="0">
                <a:solidFill>
                  <a:schemeClr val="accent1"/>
                </a:solidFill>
                <a:latin typeface="Californian FB" panose="0207040306080B030204" pitchFamily="18" charset="0"/>
              </a:rPr>
              <a:t>Riassumendo….quali percorsi scegliere?</a:t>
            </a:r>
            <a:endParaRPr lang="it-IT" b="1" dirty="0">
              <a:solidFill>
                <a:schemeClr val="accent1"/>
              </a:solidFill>
              <a:latin typeface="Californian FB" panose="0207040306080B030204" pitchFamily="18" charset="0"/>
            </a:endParaRPr>
          </a:p>
        </p:txBody>
      </p:sp>
      <p:sp>
        <p:nvSpPr>
          <p:cNvPr id="3" name="Segnaposto contenuto 2"/>
          <p:cNvSpPr>
            <a:spLocks noGrp="1"/>
          </p:cNvSpPr>
          <p:nvPr>
            <p:ph idx="1"/>
          </p:nvPr>
        </p:nvSpPr>
        <p:spPr>
          <a:xfrm>
            <a:off x="1295401" y="2001078"/>
            <a:ext cx="9601196" cy="3874790"/>
          </a:xfrm>
          <a:solidFill>
            <a:schemeClr val="bg2">
              <a:lumMod val="20000"/>
              <a:lumOff val="80000"/>
            </a:schemeClr>
          </a:solidFill>
        </p:spPr>
        <p:txBody>
          <a:bodyPr>
            <a:normAutofit fontScale="92500" lnSpcReduction="10000"/>
          </a:bodyPr>
          <a:lstStyle/>
          <a:p>
            <a:r>
              <a:rPr lang="it-IT" b="1" dirty="0">
                <a:solidFill>
                  <a:schemeClr val="accent1"/>
                </a:solidFill>
                <a:latin typeface="Californian FB" panose="0207040306080B030204" pitchFamily="18" charset="0"/>
              </a:rPr>
              <a:t>Tre percorsi formativi A-B-C </a:t>
            </a:r>
            <a:endParaRPr lang="it-IT" b="1" dirty="0">
              <a:solidFill>
                <a:schemeClr val="accent1"/>
              </a:solidFill>
              <a:latin typeface="Californian FB" panose="0207040306080B030204" pitchFamily="18" charset="0"/>
            </a:endParaRPr>
          </a:p>
          <a:p>
            <a:pPr marL="0" indent="0" algn="ctr">
              <a:buNone/>
            </a:pPr>
            <a:r>
              <a:rPr lang="it-IT" b="1" dirty="0">
                <a:solidFill>
                  <a:srgbClr val="FF0000"/>
                </a:solidFill>
                <a:latin typeface="Californian FB" panose="0207040306080B030204" pitchFamily="18" charset="0"/>
              </a:rPr>
              <a:t>Diploma di Stato o Attestato di credito formativo? </a:t>
            </a:r>
            <a:endParaRPr lang="it-IT" b="1" dirty="0">
              <a:solidFill>
                <a:srgbClr val="FF0000"/>
              </a:solidFill>
              <a:latin typeface="Californian FB" panose="0207040306080B030204" pitchFamily="18" charset="0"/>
            </a:endParaRPr>
          </a:p>
          <a:p>
            <a:r>
              <a:rPr lang="it-IT" b="1" dirty="0">
                <a:solidFill>
                  <a:schemeClr val="accent1"/>
                </a:solidFill>
                <a:latin typeface="Californian FB" panose="0207040306080B030204" pitchFamily="18" charset="0"/>
              </a:rPr>
              <a:t>PERCORSO A: ordinario - stessa progettazione didattica della classe e stessi criteri di valutazione &gt; </a:t>
            </a:r>
            <a:r>
              <a:rPr lang="it-IT" b="1" dirty="0">
                <a:solidFill>
                  <a:srgbClr val="FF0000"/>
                </a:solidFill>
                <a:latin typeface="Californian FB" panose="0207040306080B030204" pitchFamily="18" charset="0"/>
              </a:rPr>
              <a:t>DIPLOMA </a:t>
            </a:r>
            <a:endParaRPr lang="it-IT" b="1" dirty="0">
              <a:solidFill>
                <a:srgbClr val="FF0000"/>
              </a:solidFill>
              <a:latin typeface="Californian FB" panose="0207040306080B030204" pitchFamily="18" charset="0"/>
            </a:endParaRPr>
          </a:p>
          <a:p>
            <a:r>
              <a:rPr lang="it-IT" b="1" dirty="0">
                <a:solidFill>
                  <a:schemeClr val="accent1"/>
                </a:solidFill>
                <a:latin typeface="Californian FB" panose="0207040306080B030204" pitchFamily="18" charset="0"/>
              </a:rPr>
              <a:t>PERCORSO B: personalizzato - personalizzazione in relazione agli obiettivi specifici di apprendimento con possibilità di verifiche equipollenti &gt; </a:t>
            </a:r>
            <a:r>
              <a:rPr lang="it-IT" b="1" dirty="0">
                <a:solidFill>
                  <a:srgbClr val="FF0000"/>
                </a:solidFill>
                <a:latin typeface="Californian FB" panose="0207040306080B030204" pitchFamily="18" charset="0"/>
              </a:rPr>
              <a:t>DIPLOMA </a:t>
            </a:r>
            <a:endParaRPr lang="it-IT" b="1" dirty="0">
              <a:solidFill>
                <a:srgbClr val="FF0000"/>
              </a:solidFill>
              <a:latin typeface="Californian FB" panose="0207040306080B030204" pitchFamily="18" charset="0"/>
            </a:endParaRPr>
          </a:p>
          <a:p>
            <a:r>
              <a:rPr lang="it-IT" b="1" dirty="0">
                <a:solidFill>
                  <a:schemeClr val="accent1"/>
                </a:solidFill>
                <a:latin typeface="Californian FB" panose="0207040306080B030204" pitchFamily="18" charset="0"/>
              </a:rPr>
              <a:t>PERCORSO C: differenziato - con verifiche non equipollenti &gt; </a:t>
            </a:r>
            <a:r>
              <a:rPr lang="it-IT" b="1" dirty="0">
                <a:solidFill>
                  <a:srgbClr val="FF0000"/>
                </a:solidFill>
                <a:latin typeface="Californian FB" panose="0207040306080B030204" pitchFamily="18" charset="0"/>
              </a:rPr>
              <a:t>ATTESTATO DI CREDITI FORMATIVI </a:t>
            </a:r>
            <a:endParaRPr lang="it-IT" b="1" dirty="0">
              <a:solidFill>
                <a:srgbClr val="FF0000"/>
              </a:solidFill>
              <a:latin typeface="Californian FB" panose="0207040306080B030204" pitchFamily="18" charset="0"/>
            </a:endParaRPr>
          </a:p>
          <a:p>
            <a:pPr marL="0" indent="0">
              <a:buNone/>
            </a:pPr>
            <a:r>
              <a:rPr lang="it-IT" sz="1300" dirty="0"/>
              <a:t>D.I. 182 del 29 dicembre 2020 e Linee Guida</a:t>
            </a:r>
            <a:endParaRPr lang="it-IT" sz="1300" dirty="0"/>
          </a:p>
        </p:txBody>
      </p:sp>
      <p:sp>
        <p:nvSpPr>
          <p:cNvPr id="5" name="Segnaposto piè di pagina 4"/>
          <p:cNvSpPr>
            <a:spLocks noGrp="1"/>
          </p:cNvSpPr>
          <p:nvPr>
            <p:ph type="ftr" sz="quarter" idx="11"/>
          </p:nvPr>
        </p:nvSpPr>
        <p:spPr>
          <a:xfrm>
            <a:off x="1" y="6492875"/>
            <a:ext cx="1086678" cy="365125"/>
          </a:xfrm>
        </p:spPr>
        <p:txBody>
          <a:bodyPr/>
          <a:lstStyle/>
          <a:p>
            <a:r>
              <a:rPr lang="en-US" dirty="0"/>
              <a:t>Roberta Tardi</a:t>
            </a:r>
            <a:endParaRPr lang="en-US" dirty="0"/>
          </a:p>
        </p:txBody>
      </p:sp>
      <p:pic>
        <p:nvPicPr>
          <p:cNvPr id="4" name="Picture 4" descr="Risultati immagini per tre direzion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248772" y="1630017"/>
            <a:ext cx="1647825" cy="7929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557" y="263771"/>
            <a:ext cx="9556068" cy="1215532"/>
          </a:xfrm>
          <a:solidFill>
            <a:schemeClr val="accent1">
              <a:lumMod val="20000"/>
              <a:lumOff val="80000"/>
            </a:schemeClr>
          </a:solidFill>
        </p:spPr>
        <p:txBody>
          <a:bodyPr/>
          <a:lstStyle/>
          <a:p>
            <a:r>
              <a:rPr lang="it-IT" b="1" spc="-32" dirty="0">
                <a:solidFill>
                  <a:schemeClr val="accent1"/>
                </a:solidFill>
                <a:latin typeface="Californian FB" panose="0207040306080B030204" pitchFamily="18" charset="0"/>
              </a:rPr>
              <a:t>Personalizzare </a:t>
            </a:r>
            <a:r>
              <a:rPr lang="it-IT" b="1" spc="-26" dirty="0">
                <a:solidFill>
                  <a:schemeClr val="accent1"/>
                </a:solidFill>
                <a:latin typeface="Californian FB" panose="0207040306080B030204" pitchFamily="18" charset="0"/>
              </a:rPr>
              <a:t>senza </a:t>
            </a:r>
            <a:r>
              <a:rPr lang="it-IT" b="1" spc="-628" dirty="0">
                <a:solidFill>
                  <a:schemeClr val="accent1"/>
                </a:solidFill>
                <a:latin typeface="Californian FB" panose="0207040306080B030204" pitchFamily="18" charset="0"/>
              </a:rPr>
              <a:t> </a:t>
            </a:r>
            <a:r>
              <a:rPr lang="it-IT" b="1" spc="-32" dirty="0">
                <a:solidFill>
                  <a:schemeClr val="accent1"/>
                </a:solidFill>
                <a:latin typeface="Californian FB" panose="0207040306080B030204" pitchFamily="18" charset="0"/>
              </a:rPr>
              <a:t>frammentare</a:t>
            </a:r>
            <a:endParaRPr lang="it-IT" b="1" dirty="0">
              <a:solidFill>
                <a:schemeClr val="accent1"/>
              </a:solidFill>
              <a:latin typeface="Californian FB" panose="0207040306080B030204" pitchFamily="18" charset="0"/>
            </a:endParaRPr>
          </a:p>
        </p:txBody>
      </p:sp>
      <p:sp>
        <p:nvSpPr>
          <p:cNvPr id="3" name="Segnaposto contenuto 2"/>
          <p:cNvSpPr>
            <a:spLocks noGrp="1"/>
          </p:cNvSpPr>
          <p:nvPr>
            <p:ph idx="1"/>
          </p:nvPr>
        </p:nvSpPr>
        <p:spPr>
          <a:xfrm>
            <a:off x="1537251" y="2367093"/>
            <a:ext cx="9740975" cy="3424107"/>
          </a:xfrm>
          <a:solidFill>
            <a:schemeClr val="bg2">
              <a:lumMod val="20000"/>
              <a:lumOff val="80000"/>
            </a:schemeClr>
          </a:solidFill>
        </p:spPr>
        <p:txBody>
          <a:bodyPr>
            <a:normAutofit lnSpcReduction="10000"/>
          </a:bodyPr>
          <a:lstStyle/>
          <a:p>
            <a:pPr marL="0" marR="3175" indent="0" algn="just">
              <a:spcBef>
                <a:spcPts val="65"/>
              </a:spcBef>
              <a:buNone/>
            </a:pPr>
            <a:r>
              <a:rPr lang="it-IT" sz="2400" b="1" spc="-10" dirty="0">
                <a:solidFill>
                  <a:schemeClr val="accent1"/>
                </a:solidFill>
                <a:latin typeface="Californian FB" panose="0207040306080B030204" pitchFamily="18" charset="0"/>
                <a:cs typeface="Calibri" panose="020F0502020204030204"/>
              </a:rPr>
              <a:t>Personalizzare </a:t>
            </a:r>
            <a:r>
              <a:rPr lang="it-IT" sz="2400" b="1" dirty="0">
                <a:solidFill>
                  <a:schemeClr val="accent1"/>
                </a:solidFill>
                <a:latin typeface="Californian FB" panose="0207040306080B030204" pitchFamily="18" charset="0"/>
                <a:cs typeface="Calibri" panose="020F0502020204030204"/>
              </a:rPr>
              <a:t>i </a:t>
            </a:r>
            <a:r>
              <a:rPr lang="it-IT" sz="2400" b="1" spc="-10" dirty="0">
                <a:solidFill>
                  <a:schemeClr val="accent1"/>
                </a:solidFill>
                <a:latin typeface="Californian FB" panose="0207040306080B030204" pitchFamily="18" charset="0"/>
                <a:cs typeface="Calibri" panose="020F0502020204030204"/>
              </a:rPr>
              <a:t>percorsi </a:t>
            </a:r>
            <a:r>
              <a:rPr lang="it-IT" sz="2400" b="1" spc="-3" dirty="0">
                <a:solidFill>
                  <a:schemeClr val="accent1"/>
                </a:solidFill>
                <a:latin typeface="Californian FB" panose="0207040306080B030204" pitchFamily="18" charset="0"/>
                <a:cs typeface="Calibri" panose="020F0502020204030204"/>
              </a:rPr>
              <a:t>di </a:t>
            </a:r>
            <a:r>
              <a:rPr lang="it-IT" sz="2400" b="1" dirty="0">
                <a:solidFill>
                  <a:schemeClr val="accent1"/>
                </a:solidFill>
                <a:latin typeface="Californian FB" panose="0207040306080B030204" pitchFamily="18" charset="0"/>
                <a:cs typeface="Calibri" panose="020F0502020204030204"/>
              </a:rPr>
              <a:t> </a:t>
            </a:r>
            <a:r>
              <a:rPr lang="it-IT" sz="2400" b="1" spc="-6" dirty="0">
                <a:solidFill>
                  <a:schemeClr val="accent1"/>
                </a:solidFill>
                <a:latin typeface="Californian FB" panose="0207040306080B030204" pitchFamily="18" charset="0"/>
                <a:cs typeface="Calibri" panose="020F0502020204030204"/>
              </a:rPr>
              <a:t>insegnamento-apprendimento </a:t>
            </a:r>
            <a:r>
              <a:rPr lang="it-IT" sz="2400" b="1" dirty="0">
                <a:solidFill>
                  <a:schemeClr val="accent1"/>
                </a:solidFill>
                <a:latin typeface="Californian FB" panose="0207040306080B030204" pitchFamily="18" charset="0"/>
                <a:cs typeface="Calibri" panose="020F0502020204030204"/>
              </a:rPr>
              <a:t>non </a:t>
            </a:r>
            <a:r>
              <a:rPr lang="it-IT" sz="2400" b="1" spc="3" dirty="0">
                <a:solidFill>
                  <a:schemeClr val="accent1"/>
                </a:solidFill>
                <a:latin typeface="Californian FB" panose="0207040306080B030204" pitchFamily="18" charset="0"/>
                <a:cs typeface="Calibri" panose="020F0502020204030204"/>
              </a:rPr>
              <a:t> </a:t>
            </a:r>
            <a:r>
              <a:rPr lang="it-IT" sz="2400" b="1" spc="-3" dirty="0">
                <a:solidFill>
                  <a:schemeClr val="accent1"/>
                </a:solidFill>
                <a:latin typeface="Californian FB" panose="0207040306080B030204" pitchFamily="18" charset="0"/>
                <a:cs typeface="Calibri" panose="020F0502020204030204"/>
              </a:rPr>
              <a:t>significa </a:t>
            </a:r>
            <a:r>
              <a:rPr lang="it-IT" sz="2400" b="1" spc="-6" dirty="0">
                <a:solidFill>
                  <a:schemeClr val="accent1"/>
                </a:solidFill>
                <a:latin typeface="Californian FB" panose="0207040306080B030204" pitchFamily="18" charset="0"/>
                <a:cs typeface="Calibri" panose="020F0502020204030204"/>
              </a:rPr>
              <a:t>parcellizzare </a:t>
            </a:r>
            <a:r>
              <a:rPr lang="it-IT" sz="2400" b="1" spc="-3" dirty="0">
                <a:solidFill>
                  <a:schemeClr val="accent1"/>
                </a:solidFill>
                <a:latin typeface="Californian FB" panose="0207040306080B030204" pitchFamily="18" charset="0"/>
                <a:cs typeface="Calibri" panose="020F0502020204030204"/>
              </a:rPr>
              <a:t>gli </a:t>
            </a:r>
            <a:r>
              <a:rPr lang="it-IT" sz="2400" b="1" spc="-6" dirty="0">
                <a:solidFill>
                  <a:schemeClr val="accent1"/>
                </a:solidFill>
                <a:latin typeface="Californian FB" panose="0207040306080B030204" pitchFamily="18" charset="0"/>
                <a:cs typeface="Calibri" panose="020F0502020204030204"/>
              </a:rPr>
              <a:t>interventi </a:t>
            </a:r>
            <a:r>
              <a:rPr lang="it-IT" sz="2400" b="1" spc="-3" dirty="0">
                <a:solidFill>
                  <a:schemeClr val="accent1"/>
                </a:solidFill>
                <a:latin typeface="Californian FB" panose="0207040306080B030204" pitchFamily="18" charset="0"/>
                <a:cs typeface="Calibri" panose="020F0502020204030204"/>
              </a:rPr>
              <a:t> </a:t>
            </a:r>
            <a:r>
              <a:rPr lang="it-IT" sz="2400" b="1" dirty="0">
                <a:solidFill>
                  <a:schemeClr val="accent1"/>
                </a:solidFill>
                <a:latin typeface="Californian FB" panose="0207040306080B030204" pitchFamily="18" charset="0"/>
                <a:cs typeface="Calibri" panose="020F0502020204030204"/>
              </a:rPr>
              <a:t>e </a:t>
            </a:r>
            <a:r>
              <a:rPr lang="it-IT" sz="2400" b="1" spc="-10" dirty="0">
                <a:solidFill>
                  <a:schemeClr val="accent1"/>
                </a:solidFill>
                <a:latin typeface="Californian FB" panose="0207040306080B030204" pitchFamily="18" charset="0"/>
                <a:cs typeface="Calibri" panose="020F0502020204030204"/>
              </a:rPr>
              <a:t>progettare percorsi differenti </a:t>
            </a:r>
            <a:r>
              <a:rPr lang="it-IT" sz="2400" b="1" dirty="0">
                <a:solidFill>
                  <a:schemeClr val="accent1"/>
                </a:solidFill>
                <a:latin typeface="Californian FB" panose="0207040306080B030204" pitchFamily="18" charset="0"/>
                <a:cs typeface="Calibri" panose="020F0502020204030204"/>
              </a:rPr>
              <a:t>per </a:t>
            </a:r>
            <a:r>
              <a:rPr lang="it-IT" sz="2400" b="1" spc="3" dirty="0">
                <a:solidFill>
                  <a:schemeClr val="accent1"/>
                </a:solidFill>
                <a:latin typeface="Californian FB" panose="0207040306080B030204" pitchFamily="18" charset="0"/>
                <a:cs typeface="Calibri" panose="020F0502020204030204"/>
              </a:rPr>
              <a:t> </a:t>
            </a:r>
            <a:r>
              <a:rPr lang="it-IT" sz="2400" b="1" dirty="0">
                <a:solidFill>
                  <a:schemeClr val="accent1"/>
                </a:solidFill>
                <a:latin typeface="Californian FB" panose="0207040306080B030204" pitchFamily="18" charset="0"/>
                <a:cs typeface="Calibri" panose="020F0502020204030204"/>
              </a:rPr>
              <a:t>ognuno degli </a:t>
            </a:r>
            <a:r>
              <a:rPr lang="it-IT" sz="2400" b="1" spc="-3" dirty="0">
                <a:solidFill>
                  <a:schemeClr val="accent1"/>
                </a:solidFill>
                <a:latin typeface="Californian FB" panose="0207040306080B030204" pitchFamily="18" charset="0"/>
                <a:cs typeface="Calibri" panose="020F0502020204030204"/>
              </a:rPr>
              <a:t>alunni </a:t>
            </a:r>
            <a:r>
              <a:rPr lang="it-IT" sz="2400" b="1" spc="-6" dirty="0">
                <a:solidFill>
                  <a:schemeClr val="accent1"/>
                </a:solidFill>
                <a:latin typeface="Californian FB" panose="0207040306080B030204" pitchFamily="18" charset="0"/>
                <a:cs typeface="Calibri" panose="020F0502020204030204"/>
              </a:rPr>
              <a:t>delle </a:t>
            </a:r>
            <a:r>
              <a:rPr lang="it-IT" sz="2400" b="1" spc="-3" dirty="0">
                <a:solidFill>
                  <a:schemeClr val="accent1"/>
                </a:solidFill>
                <a:latin typeface="Californian FB" panose="0207040306080B030204" pitchFamily="18" charset="0"/>
                <a:cs typeface="Calibri" panose="020F0502020204030204"/>
              </a:rPr>
              <a:t>classi, </a:t>
            </a:r>
            <a:r>
              <a:rPr lang="it-IT" sz="2400" b="1" dirty="0">
                <a:solidFill>
                  <a:schemeClr val="accent1"/>
                </a:solidFill>
                <a:latin typeface="Californian FB" panose="0207040306080B030204" pitchFamily="18" charset="0"/>
                <a:cs typeface="Calibri" panose="020F0502020204030204"/>
              </a:rPr>
              <a:t> </a:t>
            </a:r>
            <a:r>
              <a:rPr lang="it-IT" sz="2400" b="1" spc="-10" dirty="0">
                <a:solidFill>
                  <a:schemeClr val="accent1"/>
                </a:solidFill>
                <a:latin typeface="Californian FB" panose="0207040306080B030204" pitchFamily="18" charset="0"/>
                <a:cs typeface="Calibri" panose="020F0502020204030204"/>
              </a:rPr>
              <a:t>quanto</a:t>
            </a:r>
            <a:r>
              <a:rPr lang="it-IT" sz="2400" b="1" spc="-3" dirty="0">
                <a:solidFill>
                  <a:schemeClr val="accent1"/>
                </a:solidFill>
                <a:latin typeface="Californian FB" panose="0207040306080B030204" pitchFamily="18" charset="0"/>
                <a:cs typeface="Calibri" panose="020F0502020204030204"/>
              </a:rPr>
              <a:t> </a:t>
            </a:r>
            <a:r>
              <a:rPr lang="it-IT" sz="2400" b="1" spc="-6" dirty="0">
                <a:solidFill>
                  <a:schemeClr val="accent1"/>
                </a:solidFill>
                <a:latin typeface="Californian FB" panose="0207040306080B030204" pitchFamily="18" charset="0"/>
                <a:cs typeface="Calibri" panose="020F0502020204030204"/>
              </a:rPr>
              <a:t>pensare</a:t>
            </a:r>
            <a:r>
              <a:rPr lang="it-IT" sz="2400" b="1" spc="10" dirty="0">
                <a:solidFill>
                  <a:schemeClr val="accent1"/>
                </a:solidFill>
                <a:latin typeface="Californian FB" panose="0207040306080B030204" pitchFamily="18" charset="0"/>
                <a:cs typeface="Calibri" panose="020F0502020204030204"/>
              </a:rPr>
              <a:t> </a:t>
            </a:r>
            <a:r>
              <a:rPr lang="it-IT" sz="2400" b="1" dirty="0">
                <a:solidFill>
                  <a:schemeClr val="accent1"/>
                </a:solidFill>
                <a:latin typeface="Californian FB" panose="0207040306080B030204" pitchFamily="18" charset="0"/>
                <a:cs typeface="Calibri" panose="020F0502020204030204"/>
              </a:rPr>
              <a:t>alla classe </a:t>
            </a:r>
            <a:r>
              <a:rPr lang="it-IT" sz="2400" b="1" spc="-10" dirty="0">
                <a:solidFill>
                  <a:schemeClr val="accent1"/>
                </a:solidFill>
                <a:latin typeface="Californian FB" panose="0207040306080B030204" pitchFamily="18" charset="0"/>
                <a:cs typeface="Calibri" panose="020F0502020204030204"/>
              </a:rPr>
              <a:t>come </a:t>
            </a:r>
            <a:r>
              <a:rPr lang="it-IT" sz="2400" b="1" spc="-6" dirty="0">
                <a:solidFill>
                  <a:schemeClr val="accent1"/>
                </a:solidFill>
                <a:latin typeface="Californian FB" panose="0207040306080B030204" pitchFamily="18" charset="0"/>
                <a:cs typeface="Calibri" panose="020F0502020204030204"/>
              </a:rPr>
              <a:t> </a:t>
            </a:r>
            <a:r>
              <a:rPr lang="it-IT" sz="2400" b="1" spc="-3" dirty="0">
                <a:solidFill>
                  <a:schemeClr val="accent1"/>
                </a:solidFill>
                <a:latin typeface="Californian FB" panose="0207040306080B030204" pitchFamily="18" charset="0"/>
                <a:cs typeface="Calibri" panose="020F0502020204030204"/>
              </a:rPr>
              <a:t>una </a:t>
            </a:r>
            <a:r>
              <a:rPr lang="it-IT" sz="2400" b="1" spc="-10" dirty="0">
                <a:solidFill>
                  <a:schemeClr val="accent1"/>
                </a:solidFill>
                <a:latin typeface="Californian FB" panose="0207040306080B030204" pitchFamily="18" charset="0"/>
                <a:cs typeface="Calibri" panose="020F0502020204030204"/>
              </a:rPr>
              <a:t>realtà </a:t>
            </a:r>
            <a:r>
              <a:rPr lang="it-IT" sz="2400" b="1" spc="-6" dirty="0">
                <a:solidFill>
                  <a:schemeClr val="accent1"/>
                </a:solidFill>
                <a:latin typeface="Californian FB" panose="0207040306080B030204" pitchFamily="18" charset="0"/>
                <a:cs typeface="Calibri" panose="020F0502020204030204"/>
              </a:rPr>
              <a:t>composita </a:t>
            </a:r>
            <a:r>
              <a:rPr lang="it-IT" sz="2400" b="1" spc="-3" dirty="0">
                <a:solidFill>
                  <a:schemeClr val="accent1"/>
                </a:solidFill>
                <a:latin typeface="Californian FB" panose="0207040306080B030204" pitchFamily="18" charset="0"/>
                <a:cs typeface="Calibri" panose="020F0502020204030204"/>
              </a:rPr>
              <a:t>in </a:t>
            </a:r>
            <a:r>
              <a:rPr lang="it-IT" sz="2400" b="1" dirty="0">
                <a:solidFill>
                  <a:schemeClr val="accent1"/>
                </a:solidFill>
                <a:latin typeface="Californian FB" panose="0207040306080B030204" pitchFamily="18" charset="0"/>
                <a:cs typeface="Calibri" panose="020F0502020204030204"/>
              </a:rPr>
              <a:t>cui </a:t>
            </a:r>
            <a:r>
              <a:rPr lang="it-IT" sz="2400" b="1" spc="-10" dirty="0">
                <a:solidFill>
                  <a:schemeClr val="accent1"/>
                </a:solidFill>
                <a:latin typeface="Californian FB" panose="0207040306080B030204" pitchFamily="18" charset="0"/>
                <a:cs typeface="Calibri" panose="020F0502020204030204"/>
              </a:rPr>
              <a:t>mettere </a:t>
            </a:r>
            <a:r>
              <a:rPr lang="it-IT" sz="2400" b="1" spc="-340" dirty="0">
                <a:solidFill>
                  <a:schemeClr val="accent1"/>
                </a:solidFill>
                <a:latin typeface="Californian FB" panose="0207040306080B030204" pitchFamily="18" charset="0"/>
                <a:cs typeface="Calibri" panose="020F0502020204030204"/>
              </a:rPr>
              <a:t> </a:t>
            </a:r>
            <a:r>
              <a:rPr lang="it-IT" sz="2400" b="1" spc="-3" dirty="0">
                <a:solidFill>
                  <a:schemeClr val="accent1"/>
                </a:solidFill>
                <a:latin typeface="Californian FB" panose="0207040306080B030204" pitchFamily="18" charset="0"/>
                <a:cs typeface="Calibri" panose="020F0502020204030204"/>
              </a:rPr>
              <a:t>in </a:t>
            </a:r>
            <a:r>
              <a:rPr lang="it-IT" sz="2400" b="1" spc="-16" dirty="0">
                <a:solidFill>
                  <a:schemeClr val="accent1"/>
                </a:solidFill>
                <a:latin typeface="Californian FB" panose="0207040306080B030204" pitchFamily="18" charset="0"/>
                <a:cs typeface="Calibri" panose="020F0502020204030204"/>
              </a:rPr>
              <a:t>atto </a:t>
            </a:r>
            <a:r>
              <a:rPr lang="it-IT" sz="2400" b="1" spc="-3" dirty="0">
                <a:solidFill>
                  <a:schemeClr val="accent1"/>
                </a:solidFill>
                <a:latin typeface="Californian FB" panose="0207040306080B030204" pitchFamily="18" charset="0"/>
                <a:cs typeface="Calibri" panose="020F0502020204030204"/>
              </a:rPr>
              <a:t>molteplici modalità </a:t>
            </a:r>
            <a:r>
              <a:rPr lang="it-IT" sz="2400" b="1" dirty="0">
                <a:solidFill>
                  <a:schemeClr val="accent1"/>
                </a:solidFill>
                <a:latin typeface="Californian FB" panose="0207040306080B030204" pitchFamily="18" charset="0"/>
                <a:cs typeface="Calibri" panose="020F0502020204030204"/>
              </a:rPr>
              <a:t> </a:t>
            </a:r>
            <a:r>
              <a:rPr lang="it-IT" sz="2400" b="1" spc="-6" dirty="0">
                <a:solidFill>
                  <a:schemeClr val="accent1"/>
                </a:solidFill>
                <a:latin typeface="Californian FB" panose="0207040306080B030204" pitchFamily="18" charset="0"/>
                <a:cs typeface="Calibri" panose="020F0502020204030204"/>
              </a:rPr>
              <a:t>metodologiche </a:t>
            </a:r>
            <a:r>
              <a:rPr lang="it-IT" sz="2400" b="1" spc="-3" dirty="0">
                <a:solidFill>
                  <a:schemeClr val="accent1"/>
                </a:solidFill>
                <a:latin typeface="Californian FB" panose="0207040306080B030204" pitchFamily="18" charset="0"/>
                <a:cs typeface="Calibri" panose="020F0502020204030204"/>
              </a:rPr>
              <a:t>di </a:t>
            </a:r>
            <a:r>
              <a:rPr lang="it-IT" sz="2400" b="1" spc="-6" dirty="0">
                <a:solidFill>
                  <a:schemeClr val="accent1"/>
                </a:solidFill>
                <a:latin typeface="Californian FB" panose="0207040306080B030204" pitchFamily="18" charset="0"/>
                <a:cs typeface="Calibri" panose="020F0502020204030204"/>
              </a:rPr>
              <a:t>insegnamento- apprendimento, </a:t>
            </a:r>
            <a:r>
              <a:rPr lang="it-IT" sz="2400" b="1" spc="-3" dirty="0">
                <a:solidFill>
                  <a:schemeClr val="accent1"/>
                </a:solidFill>
                <a:latin typeface="Californian FB" panose="0207040306080B030204" pitchFamily="18" charset="0"/>
                <a:cs typeface="Calibri" panose="020F0502020204030204"/>
              </a:rPr>
              <a:t>funzionali</a:t>
            </a:r>
            <a:r>
              <a:rPr lang="it-IT" sz="2400" b="1" spc="3" dirty="0">
                <a:solidFill>
                  <a:schemeClr val="accent1"/>
                </a:solidFill>
                <a:latin typeface="Californian FB" panose="0207040306080B030204" pitchFamily="18" charset="0"/>
                <a:cs typeface="Calibri" panose="020F0502020204030204"/>
              </a:rPr>
              <a:t> </a:t>
            </a:r>
            <a:r>
              <a:rPr lang="it-IT" sz="2400" b="1" dirty="0">
                <a:solidFill>
                  <a:schemeClr val="accent1"/>
                </a:solidFill>
                <a:latin typeface="Californian FB" panose="0207040306080B030204" pitchFamily="18" charset="0"/>
                <a:cs typeface="Calibri" panose="020F0502020204030204"/>
              </a:rPr>
              <a:t>al </a:t>
            </a:r>
            <a:r>
              <a:rPr lang="it-IT" sz="2400" b="1" spc="3" dirty="0">
                <a:solidFill>
                  <a:schemeClr val="accent1"/>
                </a:solidFill>
                <a:latin typeface="Californian FB" panose="0207040306080B030204" pitchFamily="18" charset="0"/>
                <a:cs typeface="Calibri" panose="020F0502020204030204"/>
              </a:rPr>
              <a:t> </a:t>
            </a:r>
            <a:r>
              <a:rPr lang="it-IT" sz="2400" b="1" spc="-3" dirty="0">
                <a:solidFill>
                  <a:schemeClr val="accent1"/>
                </a:solidFill>
                <a:latin typeface="Californian FB" panose="0207040306080B030204" pitchFamily="18" charset="0"/>
                <a:cs typeface="Calibri" panose="020F0502020204030204"/>
              </a:rPr>
              <a:t>successo</a:t>
            </a:r>
            <a:r>
              <a:rPr lang="it-IT" sz="2400" b="1" spc="-10" dirty="0">
                <a:solidFill>
                  <a:schemeClr val="accent1"/>
                </a:solidFill>
                <a:latin typeface="Californian FB" panose="0207040306080B030204" pitchFamily="18" charset="0"/>
                <a:cs typeface="Calibri" panose="020F0502020204030204"/>
              </a:rPr>
              <a:t> formativo </a:t>
            </a:r>
            <a:r>
              <a:rPr lang="it-IT" sz="2400" b="1" spc="-3" dirty="0">
                <a:solidFill>
                  <a:schemeClr val="accent1"/>
                </a:solidFill>
                <a:latin typeface="Californian FB" panose="0207040306080B030204" pitchFamily="18" charset="0"/>
                <a:cs typeface="Calibri" panose="020F0502020204030204"/>
              </a:rPr>
              <a:t>di</a:t>
            </a:r>
            <a:r>
              <a:rPr lang="it-IT" sz="2400" b="1" spc="-6" dirty="0">
                <a:solidFill>
                  <a:schemeClr val="accent1"/>
                </a:solidFill>
                <a:latin typeface="Californian FB" panose="0207040306080B030204" pitchFamily="18" charset="0"/>
                <a:cs typeface="Calibri" panose="020F0502020204030204"/>
              </a:rPr>
              <a:t> tutti</a:t>
            </a:r>
            <a:r>
              <a:rPr lang="it-IT" sz="2400" b="1" spc="-16" dirty="0">
                <a:solidFill>
                  <a:schemeClr val="accent1"/>
                </a:solidFill>
                <a:latin typeface="Californian FB" panose="0207040306080B030204" pitchFamily="18" charset="0"/>
                <a:cs typeface="Calibri" panose="020F0502020204030204"/>
              </a:rPr>
              <a:t> </a:t>
            </a:r>
            <a:r>
              <a:rPr lang="it-IT" sz="2400" b="1" spc="-3" dirty="0">
                <a:solidFill>
                  <a:schemeClr val="accent1"/>
                </a:solidFill>
                <a:latin typeface="Californian FB" panose="0207040306080B030204" pitchFamily="18" charset="0"/>
                <a:cs typeface="Calibri" panose="020F0502020204030204"/>
              </a:rPr>
              <a:t>(C.M.</a:t>
            </a:r>
            <a:r>
              <a:rPr lang="it-IT" b="1" dirty="0">
                <a:solidFill>
                  <a:schemeClr val="accent1"/>
                </a:solidFill>
                <a:latin typeface="Californian FB" panose="0207040306080B030204" pitchFamily="18" charset="0"/>
                <a:cs typeface="Calibri" panose="020F0502020204030204"/>
              </a:rPr>
              <a:t> </a:t>
            </a:r>
            <a:r>
              <a:rPr lang="it-IT" sz="2400" b="1" spc="-3" dirty="0">
                <a:solidFill>
                  <a:schemeClr val="accent1"/>
                </a:solidFill>
                <a:latin typeface="Californian FB" panose="0207040306080B030204" pitchFamily="18" charset="0"/>
                <a:cs typeface="Calibri" panose="020F0502020204030204"/>
              </a:rPr>
              <a:t>1143</a:t>
            </a:r>
            <a:r>
              <a:rPr lang="it-IT" sz="2400" b="1" spc="-16" dirty="0">
                <a:solidFill>
                  <a:schemeClr val="accent1"/>
                </a:solidFill>
                <a:latin typeface="Californian FB" panose="0207040306080B030204" pitchFamily="18" charset="0"/>
                <a:cs typeface="Calibri" panose="020F0502020204030204"/>
              </a:rPr>
              <a:t> </a:t>
            </a:r>
            <a:r>
              <a:rPr lang="it-IT" sz="2400" b="1" spc="-3" dirty="0">
                <a:solidFill>
                  <a:schemeClr val="accent1"/>
                </a:solidFill>
                <a:latin typeface="Californian FB" panose="0207040306080B030204" pitchFamily="18" charset="0"/>
                <a:cs typeface="Calibri" panose="020F0502020204030204"/>
              </a:rPr>
              <a:t>del</a:t>
            </a:r>
            <a:r>
              <a:rPr lang="it-IT" sz="2400" b="1" spc="-16" dirty="0">
                <a:solidFill>
                  <a:schemeClr val="accent1"/>
                </a:solidFill>
                <a:latin typeface="Californian FB" panose="0207040306080B030204" pitchFamily="18" charset="0"/>
                <a:cs typeface="Calibri" panose="020F0502020204030204"/>
              </a:rPr>
              <a:t> </a:t>
            </a:r>
            <a:r>
              <a:rPr lang="it-IT" sz="2400" b="1" spc="-3" dirty="0">
                <a:solidFill>
                  <a:schemeClr val="accent1"/>
                </a:solidFill>
                <a:latin typeface="Californian FB" panose="0207040306080B030204" pitchFamily="18" charset="0"/>
                <a:cs typeface="Calibri" panose="020F0502020204030204"/>
              </a:rPr>
              <a:t>17/5/2018).</a:t>
            </a:r>
            <a:endParaRPr lang="it-IT" sz="2400" b="1" dirty="0">
              <a:solidFill>
                <a:schemeClr val="accent1"/>
              </a:solidFill>
              <a:latin typeface="Californian FB" panose="0207040306080B030204" pitchFamily="18" charset="0"/>
              <a:cs typeface="Calibri" panose="020F0502020204030204"/>
            </a:endParaRPr>
          </a:p>
          <a:p>
            <a:endParaRPr lang="it-IT" dirty="0"/>
          </a:p>
        </p:txBody>
      </p:sp>
      <p:sp>
        <p:nvSpPr>
          <p:cNvPr id="4" name="Segnaposto piè di pagina 3"/>
          <p:cNvSpPr>
            <a:spLocks noGrp="1"/>
          </p:cNvSpPr>
          <p:nvPr>
            <p:ph type="ftr" sz="quarter" idx="11"/>
          </p:nvPr>
        </p:nvSpPr>
        <p:spPr>
          <a:xfrm>
            <a:off x="0" y="6490584"/>
            <a:ext cx="1152939" cy="365125"/>
          </a:xfrm>
        </p:spPr>
        <p:txBody>
          <a:bodyPr/>
          <a:lstStyle/>
          <a:p>
            <a:r>
              <a:rPr lang="en-US"/>
              <a:t>Roberta Tardi</a:t>
            </a:r>
            <a:endParaRPr lang="en-US" dirty="0"/>
          </a:p>
        </p:txBody>
      </p:sp>
      <p:pic>
        <p:nvPicPr>
          <p:cNvPr id="17410" name="Picture 2" descr="Foglio di puzzle bianco con pezzo di puzzle giallo al centro | Foto Grati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72625" y="263771"/>
            <a:ext cx="2619375" cy="12155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60034" y="2380323"/>
            <a:ext cx="6228521" cy="4280253"/>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36084" y="1644981"/>
            <a:ext cx="10676420" cy="646331"/>
          </a:xfrm>
          <a:prstGeom prst="rect">
            <a:avLst/>
          </a:prstGeom>
          <a:solidFill>
            <a:schemeClr val="accent6">
              <a:lumMod val="40000"/>
              <a:lumOff val="60000"/>
            </a:schemeClr>
          </a:solidFill>
        </p:spPr>
        <p:txBody>
          <a:bodyPr wrap="square" rtlCol="0">
            <a:spAutoFit/>
          </a:bodyPr>
          <a:lstStyle/>
          <a:p>
            <a:r>
              <a:rPr lang="it-IT" b="0" dirty="0">
                <a:solidFill>
                  <a:srgbClr val="212529"/>
                </a:solidFill>
                <a:effectLst/>
                <a:latin typeface="+mj-lt"/>
              </a:rPr>
              <a:t>Nel primo riquadro del campo si deve indicare la </a:t>
            </a:r>
            <a:r>
              <a:rPr lang="it-IT" b="1" dirty="0">
                <a:solidFill>
                  <a:srgbClr val="FF0000"/>
                </a:solidFill>
                <a:effectLst/>
                <a:latin typeface="+mj-lt"/>
              </a:rPr>
              <a:t>tipologia di percorso</a:t>
            </a:r>
            <a:r>
              <a:rPr lang="it-IT" b="0" dirty="0">
                <a:solidFill>
                  <a:srgbClr val="FF0000"/>
                </a:solidFill>
                <a:effectLst/>
                <a:latin typeface="+mj-lt"/>
              </a:rPr>
              <a:t> </a:t>
            </a:r>
            <a:r>
              <a:rPr lang="it-IT" b="0" dirty="0">
                <a:solidFill>
                  <a:srgbClr val="212529"/>
                </a:solidFill>
                <a:effectLst/>
                <a:latin typeface="+mj-lt"/>
              </a:rPr>
              <a:t>prevista, scegliendo fra tre diverse opzioni, ossia </a:t>
            </a:r>
            <a:r>
              <a:rPr lang="it-IT" b="1" dirty="0">
                <a:solidFill>
                  <a:srgbClr val="FF0000"/>
                </a:solidFill>
                <a:effectLst/>
                <a:latin typeface="+mj-lt"/>
              </a:rPr>
              <a:t>a)aziendale, b)scolastico, c)altra tipologia di percorso</a:t>
            </a:r>
            <a:r>
              <a:rPr lang="it-IT" b="0" dirty="0">
                <a:solidFill>
                  <a:srgbClr val="212529"/>
                </a:solidFill>
                <a:effectLst/>
                <a:latin typeface="+mj-lt"/>
              </a:rPr>
              <a:t>:</a:t>
            </a:r>
            <a:endParaRPr lang="it-IT" dirty="0">
              <a:latin typeface="+mj-lt"/>
            </a:endParaRPr>
          </a:p>
        </p:txBody>
      </p:sp>
      <p:sp>
        <p:nvSpPr>
          <p:cNvPr id="3" name="Rectangle 21"/>
          <p:cNvSpPr>
            <a:spLocks noChangeArrowheads="1"/>
          </p:cNvSpPr>
          <p:nvPr/>
        </p:nvSpPr>
        <p:spPr bwMode="auto">
          <a:xfrm>
            <a:off x="913774" y="197424"/>
            <a:ext cx="10654121" cy="1169551"/>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rgbClr val="212529"/>
                </a:solidFill>
                <a:effectLst/>
                <a:latin typeface="Californian FB" panose="0207040306080B030204" pitchFamily="18" charset="0"/>
              </a:rPr>
              <a:t> </a:t>
            </a:r>
            <a:endParaRPr kumimoji="0" lang="it-IT" altLang="it-IT" b="0" i="0" u="none" strike="noStrike" cap="none" normalizeH="0" baseline="0" dirty="0">
              <a:ln>
                <a:noFill/>
              </a:ln>
              <a:solidFill>
                <a:srgbClr val="212529"/>
              </a:solidFill>
              <a:effectLst/>
              <a:latin typeface="Californian FB" panose="0207040306080B030204" pitchFamily="18" charset="0"/>
            </a:endParaRPr>
          </a:p>
          <a:p>
            <a:pPr lvl="0" algn="ctr" defTabSz="914400"/>
            <a:r>
              <a:rPr lang="it-IT" altLang="it-IT" sz="2800" b="1" dirty="0">
                <a:solidFill>
                  <a:srgbClr val="FF0000"/>
                </a:solidFill>
                <a:latin typeface="Californian FB" panose="0207040306080B030204" pitchFamily="18" charset="0"/>
              </a:rPr>
              <a:t>S</a:t>
            </a:r>
            <a:r>
              <a:rPr kumimoji="0" lang="it-IT" altLang="it-IT" sz="2800" b="1" i="0" u="none" strike="noStrike" cap="none" normalizeH="0" baseline="0" dirty="0">
                <a:ln>
                  <a:noFill/>
                </a:ln>
                <a:solidFill>
                  <a:srgbClr val="FF0000"/>
                </a:solidFill>
                <a:effectLst/>
                <a:latin typeface="Californian FB" panose="0207040306080B030204" pitchFamily="18" charset="0"/>
              </a:rPr>
              <a:t>ezione 8.4  </a:t>
            </a:r>
            <a:r>
              <a:rPr lang="it-IT" sz="2400" b="1" dirty="0">
                <a:solidFill>
                  <a:schemeClr val="accent1"/>
                </a:solidFill>
                <a:latin typeface="Californian FB" panose="0207040306080B030204" pitchFamily="18" charset="0"/>
              </a:rPr>
              <a:t>Percorsi per le Competenze Trasversali e l’Orientamento ( PCTO)</a:t>
            </a:r>
            <a:br>
              <a:rPr lang="it-IT" sz="2400" dirty="0">
                <a:solidFill>
                  <a:schemeClr val="accent1"/>
                </a:solidFill>
                <a:latin typeface="Californian FB" panose="0207040306080B030204" pitchFamily="18" charset="0"/>
              </a:rPr>
            </a:br>
            <a:endParaRPr kumimoji="0" lang="it-IT" altLang="it-IT" sz="2400" b="1" i="0" u="none" strike="noStrike" cap="none" normalizeH="0" baseline="0" dirty="0">
              <a:ln>
                <a:noFill/>
              </a:ln>
              <a:solidFill>
                <a:schemeClr val="accent1"/>
              </a:solidFill>
              <a:effectLst/>
              <a:latin typeface="Californian FB" panose="0207040306080B030204" pitchFamily="18" charset="0"/>
            </a:endParaRPr>
          </a:p>
        </p:txBody>
      </p:sp>
      <p:sp>
        <p:nvSpPr>
          <p:cNvPr id="2" name="Segnaposto piè di pagina 1"/>
          <p:cNvSpPr>
            <a:spLocks noGrp="1"/>
          </p:cNvSpPr>
          <p:nvPr>
            <p:ph type="ftr" sz="quarter" idx="11"/>
          </p:nvPr>
        </p:nvSpPr>
        <p:spPr>
          <a:xfrm>
            <a:off x="25879" y="6492875"/>
            <a:ext cx="1010206" cy="365125"/>
          </a:xfrm>
        </p:spPr>
        <p:txBody>
          <a:bodyPr/>
          <a:lstStyle/>
          <a:p>
            <a:r>
              <a:rPr lang="en-US"/>
              <a:t>Roberta Tardi</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12559" y="3129582"/>
            <a:ext cx="10364452" cy="3424107"/>
          </a:xfrm>
          <a:solidFill>
            <a:schemeClr val="bg2">
              <a:lumMod val="20000"/>
              <a:lumOff val="80000"/>
            </a:schemeClr>
          </a:solidFill>
        </p:spPr>
        <p:txBody>
          <a:bodyPr>
            <a:normAutofit/>
          </a:bodyPr>
          <a:lstStyle/>
          <a:p>
            <a:pPr marL="0" indent="0" algn="just">
              <a:buNone/>
            </a:pPr>
            <a:r>
              <a:rPr lang="it-IT" b="0" i="0" dirty="0">
                <a:solidFill>
                  <a:schemeClr val="accent1"/>
                </a:solidFill>
                <a:effectLst/>
                <a:latin typeface="Californian FB" panose="0207040306080B030204" pitchFamily="18" charset="0"/>
              </a:rPr>
              <a:t>Questo campo della sezione n. 8, relativo ai </a:t>
            </a:r>
            <a:r>
              <a:rPr lang="it-IT" b="1" i="0" dirty="0">
                <a:solidFill>
                  <a:schemeClr val="accent1"/>
                </a:solidFill>
                <a:effectLst/>
                <a:latin typeface="Californian FB" panose="0207040306080B030204" pitchFamily="18" charset="0"/>
              </a:rPr>
              <a:t>PCTO</a:t>
            </a:r>
            <a:r>
              <a:rPr lang="it-IT" b="0" i="0" dirty="0">
                <a:solidFill>
                  <a:schemeClr val="accent1"/>
                </a:solidFill>
                <a:effectLst/>
                <a:latin typeface="Californian FB" panose="0207040306080B030204" pitchFamily="18" charset="0"/>
              </a:rPr>
              <a:t>, va compilato per gli </a:t>
            </a:r>
            <a:r>
              <a:rPr lang="it-IT" b="1" i="0" dirty="0">
                <a:solidFill>
                  <a:schemeClr val="accent1"/>
                </a:solidFill>
                <a:effectLst/>
                <a:latin typeface="Californian FB" panose="0207040306080B030204" pitchFamily="18" charset="0"/>
              </a:rPr>
              <a:t>studenti delle classi terze, quarte e quinte (poiché tali percorsi iniziano dal terzo anno. </a:t>
            </a:r>
            <a:r>
              <a:rPr lang="it-IT" b="0" i="0" dirty="0">
                <a:solidFill>
                  <a:schemeClr val="accent1"/>
                </a:solidFill>
                <a:effectLst/>
                <a:latin typeface="Californian FB" panose="0207040306080B030204" pitchFamily="18" charset="0"/>
              </a:rPr>
              <a:t>Si tratta di un campo del PEI molto importante, in quanto i PCTO costituiscono (a meno che lo studente non prosegua gli studi) la fase di transizione dalla scuola alla vita adulta lavorativa, che determina dei cambiamenti nelle relazioni (più formali e gerarchiche rispetto alla scuola), nella routine della vita quotidiana (ad esempio, rispetto degli orari o gestione delle pause) e in generale nell’immagine di sé, con motivazioni potenzialmente molto significative.</a:t>
            </a:r>
            <a:endParaRPr lang="it-IT" b="0" i="0" dirty="0">
              <a:solidFill>
                <a:schemeClr val="accent1"/>
              </a:solidFill>
              <a:effectLst/>
              <a:latin typeface="Californian FB" panose="0207040306080B030204" pitchFamily="18" charset="0"/>
            </a:endParaRPr>
          </a:p>
          <a:p>
            <a:endParaRPr lang="it-IT" dirty="0"/>
          </a:p>
        </p:txBody>
      </p:sp>
      <p:sp>
        <p:nvSpPr>
          <p:cNvPr id="5" name="Rectangle 21"/>
          <p:cNvSpPr>
            <a:spLocks noChangeArrowheads="1"/>
          </p:cNvSpPr>
          <p:nvPr/>
        </p:nvSpPr>
        <p:spPr bwMode="auto">
          <a:xfrm>
            <a:off x="913775" y="123419"/>
            <a:ext cx="10654121" cy="1169551"/>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rgbClr val="212529"/>
                </a:solidFill>
                <a:effectLst/>
                <a:latin typeface="Californian FB" panose="0207040306080B030204" pitchFamily="18" charset="0"/>
              </a:rPr>
              <a:t> </a:t>
            </a:r>
            <a:endParaRPr kumimoji="0" lang="it-IT" altLang="it-IT" b="0" i="0" u="none" strike="noStrike" cap="none" normalizeH="0" baseline="0" dirty="0">
              <a:ln>
                <a:noFill/>
              </a:ln>
              <a:solidFill>
                <a:srgbClr val="212529"/>
              </a:solidFill>
              <a:effectLst/>
              <a:latin typeface="Californian FB" panose="0207040306080B030204" pitchFamily="18" charset="0"/>
            </a:endParaRPr>
          </a:p>
          <a:p>
            <a:pPr lvl="0" algn="ctr" defTabSz="914400"/>
            <a:r>
              <a:rPr lang="it-IT" altLang="it-IT" sz="2800" b="1" dirty="0">
                <a:solidFill>
                  <a:srgbClr val="FF0000"/>
                </a:solidFill>
                <a:latin typeface="Californian FB" panose="0207040306080B030204" pitchFamily="18" charset="0"/>
              </a:rPr>
              <a:t>S</a:t>
            </a:r>
            <a:r>
              <a:rPr kumimoji="0" lang="it-IT" altLang="it-IT" sz="2800" b="1" i="0" u="none" strike="noStrike" cap="none" normalizeH="0" baseline="0" dirty="0">
                <a:ln>
                  <a:noFill/>
                </a:ln>
                <a:solidFill>
                  <a:srgbClr val="FF0000"/>
                </a:solidFill>
                <a:effectLst/>
                <a:latin typeface="Californian FB" panose="0207040306080B030204" pitchFamily="18" charset="0"/>
              </a:rPr>
              <a:t>ezione 8.4  </a:t>
            </a:r>
            <a:r>
              <a:rPr lang="it-IT" sz="2400" b="1" dirty="0">
                <a:solidFill>
                  <a:schemeClr val="accent1"/>
                </a:solidFill>
                <a:latin typeface="Californian FB" panose="0207040306080B030204" pitchFamily="18" charset="0"/>
              </a:rPr>
              <a:t>Percorsi per le Competenze Trasversali e l’Orientamento ( PCTO)</a:t>
            </a:r>
            <a:br>
              <a:rPr lang="it-IT" sz="2400" dirty="0">
                <a:solidFill>
                  <a:schemeClr val="accent1"/>
                </a:solidFill>
                <a:latin typeface="Californian FB" panose="0207040306080B030204" pitchFamily="18" charset="0"/>
              </a:rPr>
            </a:br>
            <a:endParaRPr kumimoji="0" lang="it-IT" altLang="it-IT" sz="2400" b="1" i="0" u="none" strike="noStrike" cap="none" normalizeH="0" baseline="0" dirty="0">
              <a:ln>
                <a:noFill/>
              </a:ln>
              <a:solidFill>
                <a:schemeClr val="accent1"/>
              </a:solidFill>
              <a:effectLst/>
              <a:latin typeface="Californian FB" panose="0207040306080B030204" pitchFamily="18" charset="0"/>
            </a:endParaRPr>
          </a:p>
        </p:txBody>
      </p:sp>
      <p:sp>
        <p:nvSpPr>
          <p:cNvPr id="2" name="Segnaposto piè di pagina 1"/>
          <p:cNvSpPr>
            <a:spLocks noGrp="1"/>
          </p:cNvSpPr>
          <p:nvPr>
            <p:ph type="ftr" sz="quarter" idx="11"/>
          </p:nvPr>
        </p:nvSpPr>
        <p:spPr>
          <a:xfrm>
            <a:off x="1" y="6492875"/>
            <a:ext cx="1073426" cy="365125"/>
          </a:xfrm>
        </p:spPr>
        <p:txBody>
          <a:bodyPr/>
          <a:lstStyle/>
          <a:p>
            <a:r>
              <a:rPr lang="en-US"/>
              <a:t>Roberta Tardi</a:t>
            </a:r>
            <a:endParaRPr lang="en-US" dirty="0"/>
          </a:p>
        </p:txBody>
      </p:sp>
      <p:pic>
        <p:nvPicPr>
          <p:cNvPr id="48130" name="Picture 2" descr="Handling job and education at the same time - myRepublica - The New York  Times Partner, Latest news of Nepal in English, Latest News Article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53092" y="1423614"/>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solidFill>
            <a:schemeClr val="bg2">
              <a:lumMod val="20000"/>
              <a:lumOff val="80000"/>
            </a:schemeClr>
          </a:solidFill>
        </p:spPr>
        <p:txBody>
          <a:bodyPr>
            <a:normAutofit fontScale="77500" lnSpcReduction="20000"/>
          </a:bodyPr>
          <a:lstStyle/>
          <a:p>
            <a:pPr marL="0" indent="0" algn="just">
              <a:buNone/>
            </a:pPr>
            <a:r>
              <a:rPr lang="it-IT" b="0" i="0" dirty="0">
                <a:solidFill>
                  <a:schemeClr val="accent1"/>
                </a:solidFill>
                <a:effectLst/>
                <a:latin typeface="Californian FB" panose="0207040306080B030204" pitchFamily="18" charset="0"/>
              </a:rPr>
              <a:t>L’importanza di questa fase di transizione è sottolineata nelle Linee Guida, citando anche </a:t>
            </a:r>
            <a:r>
              <a:rPr lang="it-IT" b="1" i="0" dirty="0">
                <a:solidFill>
                  <a:schemeClr val="accent1"/>
                </a:solidFill>
                <a:effectLst/>
                <a:latin typeface="Californian FB" panose="0207040306080B030204" pitchFamily="18" charset="0"/>
              </a:rPr>
              <a:t>“I Piani Individuali di Transizione – Sostenere il Passaggio dalla Scuola al Lavoro” </a:t>
            </a:r>
            <a:r>
              <a:rPr lang="it-IT" b="0" i="0" dirty="0">
                <a:solidFill>
                  <a:schemeClr val="accent1"/>
                </a:solidFill>
                <a:effectLst/>
                <a:latin typeface="Californian FB" panose="0207040306080B030204" pitchFamily="18" charset="0"/>
              </a:rPr>
              <a:t>del 2006 a cura dell’</a:t>
            </a:r>
            <a:r>
              <a:rPr lang="it-IT" b="0" i="0" dirty="0" err="1">
                <a:solidFill>
                  <a:schemeClr val="accent1"/>
                </a:solidFill>
                <a:effectLst/>
                <a:latin typeface="Californian FB" panose="0207040306080B030204" pitchFamily="18" charset="0"/>
              </a:rPr>
              <a:t>European</a:t>
            </a:r>
            <a:r>
              <a:rPr lang="it-IT" b="0" i="0" dirty="0">
                <a:solidFill>
                  <a:schemeClr val="accent1"/>
                </a:solidFill>
                <a:effectLst/>
                <a:latin typeface="Californian FB" panose="0207040306080B030204" pitchFamily="18" charset="0"/>
              </a:rPr>
              <a:t> Agency for Development in Special </a:t>
            </a:r>
            <a:r>
              <a:rPr lang="it-IT" b="0" i="0" dirty="0" err="1">
                <a:solidFill>
                  <a:schemeClr val="accent1"/>
                </a:solidFill>
                <a:effectLst/>
                <a:latin typeface="Californian FB" panose="0207040306080B030204" pitchFamily="18" charset="0"/>
              </a:rPr>
              <a:t>Needs</a:t>
            </a:r>
            <a:r>
              <a:rPr lang="it-IT" b="0" i="0" dirty="0">
                <a:solidFill>
                  <a:schemeClr val="accent1"/>
                </a:solidFill>
                <a:effectLst/>
                <a:latin typeface="Californian FB" panose="0207040306080B030204" pitchFamily="18" charset="0"/>
              </a:rPr>
              <a:t> </a:t>
            </a:r>
            <a:r>
              <a:rPr lang="it-IT" b="0" i="0" dirty="0" err="1">
                <a:solidFill>
                  <a:schemeClr val="accent1"/>
                </a:solidFill>
                <a:effectLst/>
                <a:latin typeface="Californian FB" panose="0207040306080B030204" pitchFamily="18" charset="0"/>
              </a:rPr>
              <a:t>Education</a:t>
            </a:r>
            <a:r>
              <a:rPr lang="it-IT" b="0" i="0" dirty="0">
                <a:solidFill>
                  <a:schemeClr val="accent1"/>
                </a:solidFill>
                <a:effectLst/>
                <a:latin typeface="Californian FB" panose="0207040306080B030204" pitchFamily="18" charset="0"/>
              </a:rPr>
              <a:t>, ove vengono indicati obiettivi estendibili anche ai Percorsi per le Competenze Trasversali e l’Orientamento:</a:t>
            </a:r>
            <a:endParaRPr lang="it-IT" b="0" i="0" dirty="0">
              <a:solidFill>
                <a:schemeClr val="accent1"/>
              </a:solidFill>
              <a:effectLst/>
              <a:latin typeface="Californian FB" panose="0207040306080B030204" pitchFamily="18" charset="0"/>
            </a:endParaRPr>
          </a:p>
          <a:p>
            <a:pPr algn="just">
              <a:buFont typeface="Arial" panose="020B0604020202020204" pitchFamily="34" charset="0"/>
              <a:buChar char="•"/>
            </a:pPr>
            <a:r>
              <a:rPr lang="it-IT" dirty="0">
                <a:solidFill>
                  <a:schemeClr val="accent1"/>
                </a:solidFill>
                <a:latin typeface="Californian FB" panose="0207040306080B030204" pitchFamily="18" charset="0"/>
              </a:rPr>
              <a:t>a</a:t>
            </a:r>
            <a:r>
              <a:rPr lang="it-IT" b="0" dirty="0">
                <a:solidFill>
                  <a:schemeClr val="accent1"/>
                </a:solidFill>
                <a:effectLst/>
                <a:latin typeface="Californian FB" panose="0207040306080B030204" pitchFamily="18" charset="0"/>
              </a:rPr>
              <a:t>ccrescere le chances dell’individuo di ottenere un lavoro adeguato</a:t>
            </a:r>
            <a:endParaRPr lang="it-IT" b="0" dirty="0">
              <a:solidFill>
                <a:schemeClr val="accent1"/>
              </a:solidFill>
              <a:effectLst/>
              <a:latin typeface="Californian FB" panose="0207040306080B030204" pitchFamily="18" charset="0"/>
            </a:endParaRPr>
          </a:p>
          <a:p>
            <a:pPr algn="just">
              <a:buFont typeface="Arial" panose="020B0604020202020204" pitchFamily="34" charset="0"/>
              <a:buChar char="•"/>
            </a:pPr>
            <a:r>
              <a:rPr lang="it-IT" dirty="0">
                <a:solidFill>
                  <a:schemeClr val="accent1"/>
                </a:solidFill>
                <a:latin typeface="Californian FB" panose="0207040306080B030204" pitchFamily="18" charset="0"/>
              </a:rPr>
              <a:t>c</a:t>
            </a:r>
            <a:r>
              <a:rPr lang="it-IT" b="0" dirty="0">
                <a:solidFill>
                  <a:schemeClr val="accent1"/>
                </a:solidFill>
                <a:effectLst/>
                <a:latin typeface="Californian FB" panose="0207040306080B030204" pitchFamily="18" charset="0"/>
              </a:rPr>
              <a:t>ollegare gli interessi, i desideri, le motivazioni, le competenze, le capacità, le attitudini e le abilità dei ragazzi con i requisiti prescritti dalla professione, dal mondo del lavoro, dall’ambiente lavorativo e dalle aziende</a:t>
            </a:r>
            <a:endParaRPr lang="it-IT" b="0" dirty="0">
              <a:solidFill>
                <a:schemeClr val="accent1"/>
              </a:solidFill>
              <a:effectLst/>
              <a:latin typeface="Californian FB" panose="0207040306080B030204" pitchFamily="18" charset="0"/>
            </a:endParaRPr>
          </a:p>
          <a:p>
            <a:pPr algn="just">
              <a:buFont typeface="Arial" panose="020B0604020202020204" pitchFamily="34" charset="0"/>
              <a:buChar char="•"/>
            </a:pPr>
            <a:r>
              <a:rPr lang="it-IT" dirty="0">
                <a:solidFill>
                  <a:schemeClr val="accent1"/>
                </a:solidFill>
                <a:latin typeface="Californian FB" panose="0207040306080B030204" pitchFamily="18" charset="0"/>
              </a:rPr>
              <a:t>a</a:t>
            </a:r>
            <a:r>
              <a:rPr lang="it-IT" b="0" dirty="0">
                <a:solidFill>
                  <a:schemeClr val="accent1"/>
                </a:solidFill>
                <a:effectLst/>
                <a:latin typeface="Californian FB" panose="0207040306080B030204" pitchFamily="18" charset="0"/>
              </a:rPr>
              <a:t>ccrescere l’autonomia, la motivazione, l’autopercezione e la sicurezza dei ragazzi</a:t>
            </a:r>
            <a:endParaRPr lang="it-IT" b="0" dirty="0">
              <a:solidFill>
                <a:schemeClr val="accent1"/>
              </a:solidFill>
              <a:effectLst/>
              <a:latin typeface="Californian FB" panose="0207040306080B030204" pitchFamily="18" charset="0"/>
            </a:endParaRPr>
          </a:p>
          <a:p>
            <a:pPr algn="just">
              <a:buFont typeface="Arial" panose="020B0604020202020204" pitchFamily="34" charset="0"/>
              <a:buChar char="•"/>
            </a:pPr>
            <a:r>
              <a:rPr lang="it-IT" dirty="0">
                <a:solidFill>
                  <a:schemeClr val="accent1"/>
                </a:solidFill>
                <a:latin typeface="Californian FB" panose="0207040306080B030204" pitchFamily="18" charset="0"/>
              </a:rPr>
              <a:t>c</a:t>
            </a:r>
            <a:r>
              <a:rPr lang="it-IT" b="0" dirty="0">
                <a:solidFill>
                  <a:schemeClr val="accent1"/>
                </a:solidFill>
                <a:effectLst/>
                <a:latin typeface="Californian FB" panose="0207040306080B030204" pitchFamily="18" charset="0"/>
              </a:rPr>
              <a:t>reare una situazione motivante per gli individui</a:t>
            </a:r>
            <a:endParaRPr lang="it-IT" b="0" dirty="0">
              <a:solidFill>
                <a:schemeClr val="accent1"/>
              </a:solidFill>
              <a:effectLst/>
              <a:latin typeface="Californian FB" panose="0207040306080B030204" pitchFamily="18" charset="0"/>
            </a:endParaRPr>
          </a:p>
          <a:p>
            <a:endParaRPr lang="it-IT" dirty="0"/>
          </a:p>
        </p:txBody>
      </p:sp>
      <p:sp>
        <p:nvSpPr>
          <p:cNvPr id="7" name="Rectangle 21"/>
          <p:cNvSpPr>
            <a:spLocks noChangeArrowheads="1"/>
          </p:cNvSpPr>
          <p:nvPr/>
        </p:nvSpPr>
        <p:spPr bwMode="auto">
          <a:xfrm>
            <a:off x="954782" y="640377"/>
            <a:ext cx="10654121" cy="1169551"/>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rgbClr val="212529"/>
                </a:solidFill>
                <a:effectLst/>
                <a:latin typeface="Californian FB" panose="0207040306080B030204" pitchFamily="18" charset="0"/>
              </a:rPr>
              <a:t> </a:t>
            </a:r>
            <a:endParaRPr kumimoji="0" lang="it-IT" altLang="it-IT" b="0" i="0" u="none" strike="noStrike" cap="none" normalizeH="0" baseline="0" dirty="0">
              <a:ln>
                <a:noFill/>
              </a:ln>
              <a:solidFill>
                <a:srgbClr val="212529"/>
              </a:solidFill>
              <a:effectLst/>
              <a:latin typeface="Californian FB" panose="0207040306080B030204" pitchFamily="18" charset="0"/>
            </a:endParaRPr>
          </a:p>
          <a:p>
            <a:pPr lvl="0" algn="ctr" defTabSz="914400"/>
            <a:r>
              <a:rPr lang="it-IT" altLang="it-IT" sz="2800" b="1" dirty="0">
                <a:solidFill>
                  <a:srgbClr val="FF0000"/>
                </a:solidFill>
                <a:latin typeface="Californian FB" panose="0207040306080B030204" pitchFamily="18" charset="0"/>
              </a:rPr>
              <a:t>S</a:t>
            </a:r>
            <a:r>
              <a:rPr kumimoji="0" lang="it-IT" altLang="it-IT" sz="2800" b="1" i="0" u="none" strike="noStrike" cap="none" normalizeH="0" baseline="0" dirty="0">
                <a:ln>
                  <a:noFill/>
                </a:ln>
                <a:solidFill>
                  <a:srgbClr val="FF0000"/>
                </a:solidFill>
                <a:effectLst/>
                <a:latin typeface="Californian FB" panose="0207040306080B030204" pitchFamily="18" charset="0"/>
              </a:rPr>
              <a:t>ezione 8.4  </a:t>
            </a:r>
            <a:r>
              <a:rPr lang="it-IT" sz="2400" b="1" dirty="0">
                <a:solidFill>
                  <a:schemeClr val="accent1"/>
                </a:solidFill>
                <a:latin typeface="Californian FB" panose="0207040306080B030204" pitchFamily="18" charset="0"/>
              </a:rPr>
              <a:t>Percorsi per le Competenze Trasversali e l’Orientamento ( PCTO)</a:t>
            </a:r>
            <a:br>
              <a:rPr lang="it-IT" sz="2400" dirty="0">
                <a:solidFill>
                  <a:schemeClr val="accent1"/>
                </a:solidFill>
                <a:latin typeface="Californian FB" panose="0207040306080B030204" pitchFamily="18" charset="0"/>
              </a:rPr>
            </a:br>
            <a:endParaRPr kumimoji="0" lang="it-IT" altLang="it-IT" sz="2400" b="1" i="0" u="none" strike="noStrike" cap="none" normalizeH="0" baseline="0" dirty="0">
              <a:ln>
                <a:noFill/>
              </a:ln>
              <a:solidFill>
                <a:schemeClr val="accent1"/>
              </a:solidFill>
              <a:effectLst/>
              <a:latin typeface="Californian FB" panose="0207040306080B030204" pitchFamily="18" charset="0"/>
            </a:endParaRPr>
          </a:p>
        </p:txBody>
      </p:sp>
      <p:sp>
        <p:nvSpPr>
          <p:cNvPr id="2" name="Segnaposto piè di pagina 1"/>
          <p:cNvSpPr>
            <a:spLocks noGrp="1"/>
          </p:cNvSpPr>
          <p:nvPr>
            <p:ph type="ftr" sz="quarter" idx="11"/>
          </p:nvPr>
        </p:nvSpPr>
        <p:spPr>
          <a:xfrm>
            <a:off x="118645" y="6468724"/>
            <a:ext cx="954782" cy="365125"/>
          </a:xfrm>
        </p:spPr>
        <p:txBody>
          <a:bodyPr/>
          <a:lstStyle/>
          <a:p>
            <a:r>
              <a:rPr lang="en-US" dirty="0"/>
              <a:t>Roberta Tardi</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1450" y="531344"/>
            <a:ext cx="9963096" cy="1058623"/>
          </a:xfrm>
          <a:prstGeom prst="rect">
            <a:avLst/>
          </a:prstGeom>
          <a:solidFill>
            <a:schemeClr val="accent1">
              <a:lumMod val="40000"/>
              <a:lumOff val="60000"/>
            </a:schemeClr>
          </a:solidFill>
        </p:spPr>
        <p:txBody>
          <a:bodyPr vert="horz" wrap="square" lIns="0" tIns="12065" rIns="0" bIns="0" rtlCol="0">
            <a:spAutoFit/>
          </a:bodyPr>
          <a:lstStyle/>
          <a:p>
            <a:pPr marL="12700">
              <a:lnSpc>
                <a:spcPct val="100000"/>
              </a:lnSpc>
              <a:spcBef>
                <a:spcPts val="95"/>
              </a:spcBef>
            </a:pPr>
            <a:br>
              <a:rPr lang="it-IT" sz="3400" spc="-5" dirty="0">
                <a:latin typeface="Californian FB" panose="0207040306080B030204" pitchFamily="18" charset="0"/>
              </a:rPr>
            </a:br>
            <a:r>
              <a:rPr lang="it-IT" sz="3400" spc="-5" dirty="0">
                <a:latin typeface="Californian FB" panose="0207040306080B030204" pitchFamily="18" charset="0"/>
              </a:rPr>
              <a:t>I</a:t>
            </a:r>
            <a:r>
              <a:rPr lang="it-IT" sz="3400" spc="-80" dirty="0">
                <a:latin typeface="Californian FB" panose="0207040306080B030204" pitchFamily="18" charset="0"/>
              </a:rPr>
              <a:t>   </a:t>
            </a:r>
            <a:r>
              <a:rPr lang="it-IT" sz="3400" spc="-5" dirty="0">
                <a:latin typeface="Californian FB" panose="0207040306080B030204" pitchFamily="18" charset="0"/>
              </a:rPr>
              <a:t>PCTO</a:t>
            </a:r>
            <a:endParaRPr lang="it-IT" sz="3400" dirty="0">
              <a:latin typeface="Californian FB" panose="0207040306080B030204" pitchFamily="18" charset="0"/>
            </a:endParaRPr>
          </a:p>
        </p:txBody>
      </p:sp>
      <p:sp>
        <p:nvSpPr>
          <p:cNvPr id="6" name="object 6"/>
          <p:cNvSpPr txBox="1"/>
          <p:nvPr/>
        </p:nvSpPr>
        <p:spPr>
          <a:xfrm>
            <a:off x="11146281" y="6468771"/>
            <a:ext cx="155575" cy="182880"/>
          </a:xfrm>
          <a:prstGeom prst="rect">
            <a:avLst/>
          </a:prstGeom>
        </p:spPr>
        <p:txBody>
          <a:bodyPr vert="horz" wrap="square" lIns="0" tIns="0" rIns="0" bIns="0" rtlCol="0">
            <a:spAutoFit/>
          </a:bodyPr>
          <a:lstStyle/>
          <a:p>
            <a:pPr marL="38735">
              <a:lnSpc>
                <a:spcPct val="100000"/>
              </a:lnSpc>
            </a:pPr>
            <a:fld id="{81D60167-4931-47E6-BA6A-407CBD079E47}" type="slidenum">
              <a:rPr sz="1100" dirty="0">
                <a:latin typeface="Arial MT"/>
                <a:cs typeface="Arial MT"/>
              </a:rPr>
            </a:fld>
            <a:endParaRPr sz="1100">
              <a:latin typeface="Arial MT"/>
              <a:cs typeface="Arial MT"/>
            </a:endParaRPr>
          </a:p>
        </p:txBody>
      </p:sp>
      <p:sp>
        <p:nvSpPr>
          <p:cNvPr id="3" name="object 3"/>
          <p:cNvSpPr txBox="1"/>
          <p:nvPr/>
        </p:nvSpPr>
        <p:spPr>
          <a:xfrm>
            <a:off x="979746" y="1949565"/>
            <a:ext cx="10232507" cy="2321148"/>
          </a:xfrm>
          <a:prstGeom prst="rect">
            <a:avLst/>
          </a:prstGeom>
          <a:solidFill>
            <a:schemeClr val="bg2">
              <a:lumMod val="20000"/>
              <a:lumOff val="80000"/>
            </a:schemeClr>
          </a:solidFill>
        </p:spPr>
        <p:txBody>
          <a:bodyPr vert="horz" wrap="square" lIns="0" tIns="12700" rIns="0" bIns="0" rtlCol="0">
            <a:spAutoFit/>
          </a:bodyPr>
          <a:lstStyle/>
          <a:p>
            <a:pPr marL="12700" marR="5080">
              <a:lnSpc>
                <a:spcPct val="150000"/>
              </a:lnSpc>
              <a:spcBef>
                <a:spcPts val="100"/>
              </a:spcBef>
            </a:pPr>
            <a:r>
              <a:rPr sz="2000" dirty="0">
                <a:solidFill>
                  <a:schemeClr val="accent1"/>
                </a:solidFill>
                <a:latin typeface="Californian FB" panose="0207040306080B030204" pitchFamily="18" charset="0"/>
                <a:cs typeface="Arial MT"/>
              </a:rPr>
              <a:t>Nel</a:t>
            </a:r>
            <a:r>
              <a:rPr sz="2000" spc="5" dirty="0">
                <a:solidFill>
                  <a:schemeClr val="accent1"/>
                </a:solidFill>
                <a:latin typeface="Californian FB" panose="0207040306080B030204" pitchFamily="18" charset="0"/>
                <a:cs typeface="Arial MT"/>
              </a:rPr>
              <a:t> </a:t>
            </a:r>
            <a:r>
              <a:rPr sz="2000" dirty="0">
                <a:solidFill>
                  <a:schemeClr val="accent1"/>
                </a:solidFill>
                <a:latin typeface="Californian FB" panose="0207040306080B030204" pitchFamily="18" charset="0"/>
                <a:cs typeface="Arial MT"/>
              </a:rPr>
              <a:t>2°</a:t>
            </a:r>
            <a:r>
              <a:rPr sz="2000" spc="-15" dirty="0">
                <a:solidFill>
                  <a:schemeClr val="accent1"/>
                </a:solidFill>
                <a:latin typeface="Californian FB" panose="0207040306080B030204" pitchFamily="18" charset="0"/>
                <a:cs typeface="Arial MT"/>
              </a:rPr>
              <a:t> </a:t>
            </a:r>
            <a:r>
              <a:rPr sz="2000" dirty="0">
                <a:solidFill>
                  <a:schemeClr val="accent1"/>
                </a:solidFill>
                <a:latin typeface="Californian FB" panose="0207040306080B030204" pitchFamily="18" charset="0"/>
                <a:cs typeface="Arial MT"/>
              </a:rPr>
              <a:t>grado</a:t>
            </a:r>
            <a:r>
              <a:rPr sz="2000" spc="-20" dirty="0">
                <a:solidFill>
                  <a:schemeClr val="accent1"/>
                </a:solidFill>
                <a:latin typeface="Californian FB" panose="0207040306080B030204" pitchFamily="18" charset="0"/>
                <a:cs typeface="Arial MT"/>
              </a:rPr>
              <a:t> </a:t>
            </a:r>
            <a:r>
              <a:rPr sz="2000" dirty="0">
                <a:solidFill>
                  <a:schemeClr val="accent1"/>
                </a:solidFill>
                <a:latin typeface="Californian FB" panose="0207040306080B030204" pitchFamily="18" charset="0"/>
                <a:cs typeface="Arial MT"/>
              </a:rPr>
              <a:t>i </a:t>
            </a:r>
            <a:r>
              <a:rPr sz="2000" b="1" dirty="0">
                <a:solidFill>
                  <a:schemeClr val="accent1"/>
                </a:solidFill>
                <a:latin typeface="Californian FB" panose="0207040306080B030204" pitchFamily="18" charset="0"/>
                <a:cs typeface="Arial" panose="020B0604020202020204"/>
              </a:rPr>
              <a:t>PCTO </a:t>
            </a:r>
            <a:r>
              <a:rPr sz="2000" spc="-10" dirty="0">
                <a:solidFill>
                  <a:schemeClr val="accent1"/>
                </a:solidFill>
                <a:latin typeface="Californian FB" panose="0207040306080B030204" pitchFamily="18" charset="0"/>
                <a:cs typeface="Arial MT"/>
              </a:rPr>
              <a:t> </a:t>
            </a:r>
            <a:r>
              <a:rPr sz="2000" dirty="0">
                <a:solidFill>
                  <a:schemeClr val="accent1"/>
                </a:solidFill>
                <a:latin typeface="Californian FB" panose="0207040306080B030204" pitchFamily="18" charset="0"/>
                <a:cs typeface="Arial MT"/>
              </a:rPr>
              <a:t>assumono</a:t>
            </a:r>
            <a:r>
              <a:rPr sz="2000" spc="-35" dirty="0">
                <a:solidFill>
                  <a:schemeClr val="accent1"/>
                </a:solidFill>
                <a:latin typeface="Californian FB" panose="0207040306080B030204" pitchFamily="18" charset="0"/>
                <a:cs typeface="Arial MT"/>
              </a:rPr>
              <a:t> </a:t>
            </a:r>
            <a:r>
              <a:rPr sz="2000" dirty="0">
                <a:solidFill>
                  <a:schemeClr val="accent1"/>
                </a:solidFill>
                <a:latin typeface="Californian FB" panose="0207040306080B030204" pitchFamily="18" charset="0"/>
                <a:cs typeface="Arial MT"/>
              </a:rPr>
              <a:t>particolare</a:t>
            </a:r>
            <a:r>
              <a:rPr sz="2000" spc="-35" dirty="0">
                <a:solidFill>
                  <a:schemeClr val="accent1"/>
                </a:solidFill>
                <a:latin typeface="Californian FB" panose="0207040306080B030204" pitchFamily="18" charset="0"/>
                <a:cs typeface="Arial MT"/>
              </a:rPr>
              <a:t> </a:t>
            </a:r>
            <a:r>
              <a:rPr sz="2000" dirty="0">
                <a:solidFill>
                  <a:schemeClr val="accent1"/>
                </a:solidFill>
                <a:latin typeface="Californian FB" panose="0207040306080B030204" pitchFamily="18" charset="0"/>
                <a:cs typeface="Arial MT"/>
              </a:rPr>
              <a:t>interesse</a:t>
            </a:r>
            <a:r>
              <a:rPr sz="2000" spc="-30" dirty="0">
                <a:solidFill>
                  <a:schemeClr val="accent1"/>
                </a:solidFill>
                <a:latin typeface="Californian FB" panose="0207040306080B030204" pitchFamily="18" charset="0"/>
                <a:cs typeface="Arial MT"/>
              </a:rPr>
              <a:t> </a:t>
            </a:r>
            <a:r>
              <a:rPr sz="2000" dirty="0">
                <a:solidFill>
                  <a:schemeClr val="accent1"/>
                </a:solidFill>
                <a:latin typeface="Californian FB" panose="0207040306080B030204" pitchFamily="18" charset="0"/>
                <a:cs typeface="Arial MT"/>
              </a:rPr>
              <a:t>nella</a:t>
            </a:r>
            <a:r>
              <a:rPr sz="2000" spc="5" dirty="0">
                <a:solidFill>
                  <a:schemeClr val="accent1"/>
                </a:solidFill>
                <a:latin typeface="Californian FB" panose="0207040306080B030204" pitchFamily="18" charset="0"/>
                <a:cs typeface="Arial MT"/>
              </a:rPr>
              <a:t> </a:t>
            </a:r>
            <a:r>
              <a:rPr sz="2000" dirty="0">
                <a:solidFill>
                  <a:schemeClr val="accent1"/>
                </a:solidFill>
                <a:latin typeface="Californian FB" panose="0207040306080B030204" pitchFamily="18" charset="0"/>
                <a:cs typeface="Arial MT"/>
              </a:rPr>
              <a:t>definizione</a:t>
            </a:r>
            <a:r>
              <a:rPr sz="2000" spc="-10" dirty="0">
                <a:solidFill>
                  <a:schemeClr val="accent1"/>
                </a:solidFill>
                <a:latin typeface="Californian FB" panose="0207040306080B030204" pitchFamily="18" charset="0"/>
                <a:cs typeface="Arial MT"/>
              </a:rPr>
              <a:t> </a:t>
            </a:r>
            <a:r>
              <a:rPr sz="2000" dirty="0">
                <a:solidFill>
                  <a:schemeClr val="accent1"/>
                </a:solidFill>
                <a:latin typeface="Californian FB" panose="0207040306080B030204" pitchFamily="18" charset="0"/>
                <a:cs typeface="Arial MT"/>
              </a:rPr>
              <a:t>del</a:t>
            </a:r>
            <a:r>
              <a:rPr sz="2000" spc="-10" dirty="0">
                <a:solidFill>
                  <a:schemeClr val="accent1"/>
                </a:solidFill>
                <a:latin typeface="Californian FB" panose="0207040306080B030204" pitchFamily="18" charset="0"/>
                <a:cs typeface="Arial MT"/>
              </a:rPr>
              <a:t> </a:t>
            </a:r>
            <a:r>
              <a:rPr sz="2000" spc="-5" dirty="0">
                <a:solidFill>
                  <a:schemeClr val="accent1"/>
                </a:solidFill>
                <a:latin typeface="Californian FB" panose="0207040306080B030204" pitchFamily="18" charset="0"/>
                <a:cs typeface="Arial MT"/>
              </a:rPr>
              <a:t>PEI</a:t>
            </a:r>
            <a:r>
              <a:rPr sz="2000" spc="5" dirty="0">
                <a:solidFill>
                  <a:schemeClr val="accent1"/>
                </a:solidFill>
                <a:latin typeface="Californian FB" panose="0207040306080B030204" pitchFamily="18" charset="0"/>
                <a:cs typeface="Arial MT"/>
              </a:rPr>
              <a:t> </a:t>
            </a:r>
            <a:r>
              <a:rPr sz="2000" dirty="0">
                <a:solidFill>
                  <a:schemeClr val="accent1"/>
                </a:solidFill>
                <a:latin typeface="Californian FB" panose="0207040306080B030204" pitchFamily="18" charset="0"/>
                <a:cs typeface="Arial MT"/>
              </a:rPr>
              <a:t>per</a:t>
            </a:r>
            <a:r>
              <a:rPr sz="2000" spc="-20" dirty="0">
                <a:solidFill>
                  <a:schemeClr val="accent1"/>
                </a:solidFill>
                <a:latin typeface="Californian FB" panose="0207040306080B030204" pitchFamily="18" charset="0"/>
                <a:cs typeface="Arial MT"/>
              </a:rPr>
              <a:t> </a:t>
            </a:r>
            <a:r>
              <a:rPr sz="2000" dirty="0">
                <a:solidFill>
                  <a:schemeClr val="accent1"/>
                </a:solidFill>
                <a:latin typeface="Californian FB" panose="0207040306080B030204" pitchFamily="18" charset="0"/>
                <a:cs typeface="Arial MT"/>
              </a:rPr>
              <a:t>i </a:t>
            </a:r>
            <a:r>
              <a:rPr sz="2000" spc="-540" dirty="0">
                <a:solidFill>
                  <a:schemeClr val="accent1"/>
                </a:solidFill>
                <a:latin typeface="Californian FB" panose="0207040306080B030204" pitchFamily="18" charset="0"/>
                <a:cs typeface="Arial MT"/>
              </a:rPr>
              <a:t> </a:t>
            </a:r>
            <a:r>
              <a:rPr sz="2000" dirty="0">
                <a:solidFill>
                  <a:schemeClr val="accent1"/>
                </a:solidFill>
                <a:latin typeface="Californian FB" panose="0207040306080B030204" pitchFamily="18" charset="0"/>
                <a:cs typeface="Arial MT"/>
              </a:rPr>
              <a:t>seguenti</a:t>
            </a:r>
            <a:r>
              <a:rPr sz="2000" spc="-40" dirty="0">
                <a:solidFill>
                  <a:schemeClr val="accent1"/>
                </a:solidFill>
                <a:latin typeface="Californian FB" panose="0207040306080B030204" pitchFamily="18" charset="0"/>
                <a:cs typeface="Arial MT"/>
              </a:rPr>
              <a:t> </a:t>
            </a:r>
            <a:r>
              <a:rPr sz="2000" spc="-5" dirty="0">
                <a:solidFill>
                  <a:schemeClr val="accent1"/>
                </a:solidFill>
                <a:latin typeface="Californian FB" panose="0207040306080B030204" pitchFamily="18" charset="0"/>
                <a:cs typeface="Arial MT"/>
              </a:rPr>
              <a:t>motivi:</a:t>
            </a:r>
            <a:endParaRPr sz="2000" dirty="0">
              <a:solidFill>
                <a:schemeClr val="accent1"/>
              </a:solidFill>
              <a:latin typeface="Californian FB" panose="0207040306080B030204" pitchFamily="18" charset="0"/>
              <a:cs typeface="Arial MT"/>
            </a:endParaRPr>
          </a:p>
          <a:p>
            <a:pPr marL="114300">
              <a:lnSpc>
                <a:spcPct val="100000"/>
              </a:lnSpc>
              <a:spcBef>
                <a:spcPts val="1200"/>
              </a:spcBef>
              <a:tabLst>
                <a:tab pos="469900" algn="l"/>
              </a:tabLst>
            </a:pPr>
            <a:r>
              <a:rPr sz="2000" dirty="0">
                <a:solidFill>
                  <a:schemeClr val="accent1"/>
                </a:solidFill>
                <a:latin typeface="Californian FB" panose="0207040306080B030204" pitchFamily="18" charset="0"/>
                <a:cs typeface="Segoe UI Symbol" panose="020B0502040204020203"/>
              </a:rPr>
              <a:t>❏	</a:t>
            </a:r>
            <a:r>
              <a:rPr sz="2000" dirty="0">
                <a:solidFill>
                  <a:schemeClr val="accent1"/>
                </a:solidFill>
                <a:latin typeface="Californian FB" panose="0207040306080B030204" pitchFamily="18" charset="0"/>
                <a:cs typeface="Arial MT"/>
              </a:rPr>
              <a:t>rappresentano</a:t>
            </a:r>
            <a:r>
              <a:rPr sz="2000" spc="-35" dirty="0">
                <a:solidFill>
                  <a:schemeClr val="accent1"/>
                </a:solidFill>
                <a:latin typeface="Californian FB" panose="0207040306080B030204" pitchFamily="18" charset="0"/>
                <a:cs typeface="Arial MT"/>
              </a:rPr>
              <a:t> </a:t>
            </a:r>
            <a:r>
              <a:rPr sz="2000" dirty="0">
                <a:solidFill>
                  <a:schemeClr val="accent1"/>
                </a:solidFill>
                <a:latin typeface="Californian FB" panose="0207040306080B030204" pitchFamily="18" charset="0"/>
                <a:cs typeface="Arial MT"/>
              </a:rPr>
              <a:t>opportunità</a:t>
            </a:r>
            <a:r>
              <a:rPr sz="2000" spc="-40" dirty="0">
                <a:solidFill>
                  <a:schemeClr val="accent1"/>
                </a:solidFill>
                <a:latin typeface="Californian FB" panose="0207040306080B030204" pitchFamily="18" charset="0"/>
                <a:cs typeface="Arial MT"/>
              </a:rPr>
              <a:t> </a:t>
            </a:r>
            <a:r>
              <a:rPr sz="2000" dirty="0">
                <a:solidFill>
                  <a:schemeClr val="accent1"/>
                </a:solidFill>
                <a:latin typeface="Californian FB" panose="0207040306080B030204" pitchFamily="18" charset="0"/>
                <a:cs typeface="Arial MT"/>
              </a:rPr>
              <a:t>importanti</a:t>
            </a:r>
            <a:r>
              <a:rPr sz="2000" spc="-25" dirty="0">
                <a:solidFill>
                  <a:schemeClr val="accent1"/>
                </a:solidFill>
                <a:latin typeface="Californian FB" panose="0207040306080B030204" pitchFamily="18" charset="0"/>
                <a:cs typeface="Arial MT"/>
              </a:rPr>
              <a:t> </a:t>
            </a:r>
            <a:r>
              <a:rPr sz="2000" dirty="0">
                <a:solidFill>
                  <a:schemeClr val="accent1"/>
                </a:solidFill>
                <a:latin typeface="Californian FB" panose="0207040306080B030204" pitchFamily="18" charset="0"/>
                <a:cs typeface="Arial MT"/>
              </a:rPr>
              <a:t>per</a:t>
            </a:r>
            <a:r>
              <a:rPr sz="2000" spc="-5" dirty="0">
                <a:solidFill>
                  <a:schemeClr val="accent1"/>
                </a:solidFill>
                <a:latin typeface="Californian FB" panose="0207040306080B030204" pitchFamily="18" charset="0"/>
                <a:cs typeface="Arial MT"/>
              </a:rPr>
              <a:t> </a:t>
            </a:r>
            <a:r>
              <a:rPr sz="2000" dirty="0">
                <a:solidFill>
                  <a:schemeClr val="accent1"/>
                </a:solidFill>
                <a:latin typeface="Californian FB" panose="0207040306080B030204" pitchFamily="18" charset="0"/>
                <a:cs typeface="Arial MT"/>
              </a:rPr>
              <a:t>la</a:t>
            </a:r>
            <a:r>
              <a:rPr sz="2000" spc="15" dirty="0">
                <a:solidFill>
                  <a:schemeClr val="accent1"/>
                </a:solidFill>
                <a:latin typeface="Californian FB" panose="0207040306080B030204" pitchFamily="18" charset="0"/>
                <a:cs typeface="Arial MT"/>
              </a:rPr>
              <a:t> </a:t>
            </a:r>
            <a:r>
              <a:rPr sz="2000" b="1" dirty="0">
                <a:solidFill>
                  <a:schemeClr val="accent1"/>
                </a:solidFill>
                <a:latin typeface="Californian FB" panose="0207040306080B030204" pitchFamily="18" charset="0"/>
                <a:cs typeface="Arial" panose="020B0604020202020204"/>
              </a:rPr>
              <a:t>personalizzazione</a:t>
            </a:r>
            <a:r>
              <a:rPr sz="2000" b="1" spc="-40" dirty="0">
                <a:solidFill>
                  <a:schemeClr val="accent1"/>
                </a:solidFill>
                <a:latin typeface="Californian FB" panose="0207040306080B030204" pitchFamily="18" charset="0"/>
                <a:cs typeface="Arial" panose="020B0604020202020204"/>
              </a:rPr>
              <a:t> </a:t>
            </a:r>
            <a:r>
              <a:rPr sz="2000" b="1" dirty="0">
                <a:solidFill>
                  <a:schemeClr val="accent1"/>
                </a:solidFill>
                <a:latin typeface="Californian FB" panose="0207040306080B030204" pitchFamily="18" charset="0"/>
                <a:cs typeface="Arial" panose="020B0604020202020204"/>
              </a:rPr>
              <a:t>dei</a:t>
            </a:r>
            <a:r>
              <a:rPr sz="2000" b="1" spc="-5" dirty="0">
                <a:solidFill>
                  <a:schemeClr val="accent1"/>
                </a:solidFill>
                <a:latin typeface="Californian FB" panose="0207040306080B030204" pitchFamily="18" charset="0"/>
                <a:cs typeface="Arial" panose="020B0604020202020204"/>
              </a:rPr>
              <a:t> </a:t>
            </a:r>
            <a:r>
              <a:rPr sz="2000" b="1" dirty="0">
                <a:solidFill>
                  <a:schemeClr val="accent1"/>
                </a:solidFill>
                <a:latin typeface="Californian FB" panose="0207040306080B030204" pitchFamily="18" charset="0"/>
                <a:cs typeface="Arial" panose="020B0604020202020204"/>
              </a:rPr>
              <a:t>percorsi</a:t>
            </a:r>
            <a:r>
              <a:rPr sz="2000" b="1" spc="-60" dirty="0">
                <a:solidFill>
                  <a:schemeClr val="accent1"/>
                </a:solidFill>
                <a:latin typeface="Californian FB" panose="0207040306080B030204" pitchFamily="18" charset="0"/>
                <a:cs typeface="Arial" panose="020B0604020202020204"/>
              </a:rPr>
              <a:t> </a:t>
            </a:r>
            <a:r>
              <a:rPr sz="2000" dirty="0">
                <a:solidFill>
                  <a:schemeClr val="accent1"/>
                </a:solidFill>
                <a:latin typeface="Californian FB" panose="0207040306080B030204" pitchFamily="18" charset="0"/>
                <a:cs typeface="Arial MT"/>
              </a:rPr>
              <a:t>scolastici</a:t>
            </a:r>
            <a:endParaRPr sz="2000" dirty="0">
              <a:solidFill>
                <a:schemeClr val="accent1"/>
              </a:solidFill>
              <a:latin typeface="Californian FB" panose="0207040306080B030204" pitchFamily="18" charset="0"/>
              <a:cs typeface="Arial MT"/>
            </a:endParaRPr>
          </a:p>
          <a:p>
            <a:pPr marL="114300">
              <a:lnSpc>
                <a:spcPct val="100000"/>
              </a:lnSpc>
              <a:spcBef>
                <a:spcPts val="1200"/>
              </a:spcBef>
              <a:tabLst>
                <a:tab pos="469900" algn="l"/>
              </a:tabLst>
            </a:pPr>
            <a:r>
              <a:rPr sz="2000" dirty="0">
                <a:solidFill>
                  <a:schemeClr val="accent1"/>
                </a:solidFill>
                <a:latin typeface="Californian FB" panose="0207040306080B030204" pitchFamily="18" charset="0"/>
                <a:cs typeface="Segoe UI Symbol" panose="020B0502040204020203"/>
              </a:rPr>
              <a:t>❏	</a:t>
            </a:r>
            <a:r>
              <a:rPr sz="2000" dirty="0">
                <a:solidFill>
                  <a:schemeClr val="accent1"/>
                </a:solidFill>
                <a:latin typeface="Californian FB" panose="0207040306080B030204" pitchFamily="18" charset="0"/>
                <a:cs typeface="Arial MT"/>
              </a:rPr>
              <a:t>fungono</a:t>
            </a:r>
            <a:r>
              <a:rPr sz="2000" spc="-20" dirty="0">
                <a:solidFill>
                  <a:schemeClr val="accent1"/>
                </a:solidFill>
                <a:latin typeface="Californian FB" panose="0207040306080B030204" pitchFamily="18" charset="0"/>
                <a:cs typeface="Arial MT"/>
              </a:rPr>
              <a:t> </a:t>
            </a:r>
            <a:r>
              <a:rPr sz="2000" dirty="0">
                <a:solidFill>
                  <a:schemeClr val="accent1"/>
                </a:solidFill>
                <a:latin typeface="Californian FB" panose="0207040306080B030204" pitchFamily="18" charset="0"/>
                <a:cs typeface="Arial MT"/>
              </a:rPr>
              <a:t>da</a:t>
            </a:r>
            <a:r>
              <a:rPr sz="2000" spc="-10" dirty="0">
                <a:solidFill>
                  <a:schemeClr val="accent1"/>
                </a:solidFill>
                <a:latin typeface="Californian FB" panose="0207040306080B030204" pitchFamily="18" charset="0"/>
                <a:cs typeface="Arial MT"/>
              </a:rPr>
              <a:t> </a:t>
            </a:r>
            <a:r>
              <a:rPr sz="2000" b="1" spc="-5" dirty="0">
                <a:solidFill>
                  <a:schemeClr val="accent1"/>
                </a:solidFill>
                <a:latin typeface="Californian FB" panose="0207040306080B030204" pitchFamily="18" charset="0"/>
                <a:cs typeface="Arial" panose="020B0604020202020204"/>
              </a:rPr>
              <a:t>attività</a:t>
            </a:r>
            <a:r>
              <a:rPr sz="2000" b="1" spc="-25" dirty="0">
                <a:solidFill>
                  <a:schemeClr val="accent1"/>
                </a:solidFill>
                <a:latin typeface="Californian FB" panose="0207040306080B030204" pitchFamily="18" charset="0"/>
                <a:cs typeface="Arial" panose="020B0604020202020204"/>
              </a:rPr>
              <a:t> </a:t>
            </a:r>
            <a:r>
              <a:rPr sz="2000" b="1" spc="-5" dirty="0">
                <a:solidFill>
                  <a:schemeClr val="accent1"/>
                </a:solidFill>
                <a:latin typeface="Californian FB" panose="0207040306080B030204" pitchFamily="18" charset="0"/>
                <a:cs typeface="Arial" panose="020B0604020202020204"/>
              </a:rPr>
              <a:t>orientative </a:t>
            </a:r>
            <a:r>
              <a:rPr sz="2000" dirty="0">
                <a:solidFill>
                  <a:schemeClr val="accent1"/>
                </a:solidFill>
                <a:latin typeface="Californian FB" panose="0207040306080B030204" pitchFamily="18" charset="0"/>
                <a:cs typeface="Arial MT"/>
              </a:rPr>
              <a:t>in</a:t>
            </a:r>
            <a:r>
              <a:rPr sz="2000" spc="5" dirty="0">
                <a:solidFill>
                  <a:schemeClr val="accent1"/>
                </a:solidFill>
                <a:latin typeface="Californian FB" panose="0207040306080B030204" pitchFamily="18" charset="0"/>
                <a:cs typeface="Arial MT"/>
              </a:rPr>
              <a:t> </a:t>
            </a:r>
            <a:r>
              <a:rPr sz="2000" spc="-5" dirty="0">
                <a:solidFill>
                  <a:schemeClr val="accent1"/>
                </a:solidFill>
                <a:latin typeface="Californian FB" panose="0207040306080B030204" pitchFamily="18" charset="0"/>
                <a:cs typeface="Arial MT"/>
              </a:rPr>
              <a:t>ottica</a:t>
            </a:r>
            <a:r>
              <a:rPr sz="2000" spc="-10" dirty="0">
                <a:solidFill>
                  <a:schemeClr val="accent1"/>
                </a:solidFill>
                <a:latin typeface="Californian FB" panose="0207040306080B030204" pitchFamily="18" charset="0"/>
                <a:cs typeface="Arial MT"/>
              </a:rPr>
              <a:t> </a:t>
            </a:r>
            <a:r>
              <a:rPr sz="2000" dirty="0">
                <a:solidFill>
                  <a:schemeClr val="accent1"/>
                </a:solidFill>
                <a:latin typeface="Californian FB" panose="0207040306080B030204" pitchFamily="18" charset="0"/>
                <a:cs typeface="Arial MT"/>
              </a:rPr>
              <a:t>di</a:t>
            </a:r>
            <a:r>
              <a:rPr sz="2000" spc="5" dirty="0">
                <a:solidFill>
                  <a:schemeClr val="accent1"/>
                </a:solidFill>
                <a:latin typeface="Californian FB" panose="0207040306080B030204" pitchFamily="18" charset="0"/>
                <a:cs typeface="Arial MT"/>
              </a:rPr>
              <a:t> </a:t>
            </a:r>
            <a:r>
              <a:rPr sz="2000" dirty="0">
                <a:solidFill>
                  <a:schemeClr val="accent1"/>
                </a:solidFill>
                <a:latin typeface="Californian FB" panose="0207040306080B030204" pitchFamily="18" charset="0"/>
                <a:cs typeface="Arial MT"/>
              </a:rPr>
              <a:t>progetto</a:t>
            </a:r>
            <a:r>
              <a:rPr sz="2000" spc="-35" dirty="0">
                <a:solidFill>
                  <a:schemeClr val="accent1"/>
                </a:solidFill>
                <a:latin typeface="Californian FB" panose="0207040306080B030204" pitchFamily="18" charset="0"/>
                <a:cs typeface="Arial MT"/>
              </a:rPr>
              <a:t> </a:t>
            </a:r>
            <a:r>
              <a:rPr sz="2000" dirty="0">
                <a:solidFill>
                  <a:schemeClr val="accent1"/>
                </a:solidFill>
                <a:latin typeface="Californian FB" panose="0207040306080B030204" pitchFamily="18" charset="0"/>
                <a:cs typeface="Arial MT"/>
              </a:rPr>
              <a:t>di</a:t>
            </a:r>
            <a:r>
              <a:rPr sz="2000" spc="5" dirty="0">
                <a:solidFill>
                  <a:schemeClr val="accent1"/>
                </a:solidFill>
                <a:latin typeface="Californian FB" panose="0207040306080B030204" pitchFamily="18" charset="0"/>
                <a:cs typeface="Arial MT"/>
              </a:rPr>
              <a:t> </a:t>
            </a:r>
            <a:r>
              <a:rPr sz="2000" spc="-5" dirty="0">
                <a:solidFill>
                  <a:schemeClr val="accent1"/>
                </a:solidFill>
                <a:latin typeface="Californian FB" panose="0207040306080B030204" pitchFamily="18" charset="0"/>
                <a:cs typeface="Arial MT"/>
              </a:rPr>
              <a:t>vita</a:t>
            </a:r>
            <a:endParaRPr sz="2000" dirty="0">
              <a:solidFill>
                <a:schemeClr val="accent1"/>
              </a:solidFill>
              <a:latin typeface="Californian FB" panose="0207040306080B030204" pitchFamily="18" charset="0"/>
              <a:cs typeface="Arial MT"/>
            </a:endParaRPr>
          </a:p>
          <a:p>
            <a:pPr marL="114300">
              <a:lnSpc>
                <a:spcPct val="100000"/>
              </a:lnSpc>
              <a:spcBef>
                <a:spcPts val="1200"/>
              </a:spcBef>
              <a:tabLst>
                <a:tab pos="469900" algn="l"/>
              </a:tabLst>
            </a:pPr>
            <a:r>
              <a:rPr sz="2000" spc="5" dirty="0">
                <a:solidFill>
                  <a:schemeClr val="accent1"/>
                </a:solidFill>
                <a:latin typeface="Californian FB" panose="0207040306080B030204" pitchFamily="18" charset="0"/>
                <a:cs typeface="Segoe UI Symbol" panose="020B0502040204020203"/>
              </a:rPr>
              <a:t>❏	</a:t>
            </a:r>
            <a:r>
              <a:rPr sz="2000" dirty="0">
                <a:solidFill>
                  <a:schemeClr val="accent1"/>
                </a:solidFill>
                <a:latin typeface="Californian FB" panose="0207040306080B030204" pitchFamily="18" charset="0"/>
                <a:cs typeface="Arial MT"/>
              </a:rPr>
              <a:t>permettono</a:t>
            </a:r>
            <a:r>
              <a:rPr sz="2000" spc="-50" dirty="0">
                <a:solidFill>
                  <a:schemeClr val="accent1"/>
                </a:solidFill>
                <a:latin typeface="Californian FB" panose="0207040306080B030204" pitchFamily="18" charset="0"/>
                <a:cs typeface="Arial MT"/>
              </a:rPr>
              <a:t> </a:t>
            </a:r>
            <a:r>
              <a:rPr sz="2000" dirty="0">
                <a:solidFill>
                  <a:schemeClr val="accent1"/>
                </a:solidFill>
                <a:latin typeface="Californian FB" panose="0207040306080B030204" pitchFamily="18" charset="0"/>
                <a:cs typeface="Arial MT"/>
              </a:rPr>
              <a:t>l'acquisizione</a:t>
            </a:r>
            <a:r>
              <a:rPr sz="2000" spc="-10" dirty="0">
                <a:solidFill>
                  <a:schemeClr val="accent1"/>
                </a:solidFill>
                <a:latin typeface="Californian FB" panose="0207040306080B030204" pitchFamily="18" charset="0"/>
                <a:cs typeface="Arial MT"/>
              </a:rPr>
              <a:t> </a:t>
            </a:r>
            <a:r>
              <a:rPr sz="2000" dirty="0">
                <a:solidFill>
                  <a:schemeClr val="accent1"/>
                </a:solidFill>
                <a:latin typeface="Californian FB" panose="0207040306080B030204" pitchFamily="18" charset="0"/>
                <a:cs typeface="Arial MT"/>
              </a:rPr>
              <a:t>di</a:t>
            </a:r>
            <a:r>
              <a:rPr sz="2000" spc="10" dirty="0">
                <a:solidFill>
                  <a:schemeClr val="accent1"/>
                </a:solidFill>
                <a:latin typeface="Californian FB" panose="0207040306080B030204" pitchFamily="18" charset="0"/>
                <a:cs typeface="Arial MT"/>
              </a:rPr>
              <a:t> </a:t>
            </a:r>
            <a:r>
              <a:rPr sz="2000" b="1" dirty="0">
                <a:solidFill>
                  <a:schemeClr val="accent1"/>
                </a:solidFill>
                <a:latin typeface="Californian FB" panose="0207040306080B030204" pitchFamily="18" charset="0"/>
                <a:cs typeface="Arial" panose="020B0604020202020204"/>
              </a:rPr>
              <a:t>competenze</a:t>
            </a:r>
            <a:r>
              <a:rPr sz="2000" b="1" spc="-35" dirty="0">
                <a:solidFill>
                  <a:schemeClr val="accent1"/>
                </a:solidFill>
                <a:latin typeface="Californian FB" panose="0207040306080B030204" pitchFamily="18" charset="0"/>
                <a:cs typeface="Arial" panose="020B0604020202020204"/>
              </a:rPr>
              <a:t> </a:t>
            </a:r>
            <a:r>
              <a:rPr sz="2000" b="1" dirty="0">
                <a:solidFill>
                  <a:schemeClr val="accent1"/>
                </a:solidFill>
                <a:latin typeface="Californian FB" panose="0207040306080B030204" pitchFamily="18" charset="0"/>
                <a:cs typeface="Arial" panose="020B0604020202020204"/>
              </a:rPr>
              <a:t>trasversali</a:t>
            </a:r>
            <a:r>
              <a:rPr sz="2000" b="1" spc="-25" dirty="0">
                <a:solidFill>
                  <a:schemeClr val="accent1"/>
                </a:solidFill>
                <a:latin typeface="Californian FB" panose="0207040306080B030204" pitchFamily="18" charset="0"/>
                <a:cs typeface="Arial" panose="020B0604020202020204"/>
              </a:rPr>
              <a:t> </a:t>
            </a:r>
            <a:r>
              <a:rPr sz="2000" dirty="0">
                <a:solidFill>
                  <a:schemeClr val="accent1"/>
                </a:solidFill>
                <a:latin typeface="Californian FB" panose="0207040306080B030204" pitchFamily="18" charset="0"/>
                <a:cs typeface="Arial MT"/>
              </a:rPr>
              <a:t>anche</a:t>
            </a:r>
            <a:r>
              <a:rPr sz="2000" spc="-25" dirty="0">
                <a:solidFill>
                  <a:schemeClr val="accent1"/>
                </a:solidFill>
                <a:latin typeface="Californian FB" panose="0207040306080B030204" pitchFamily="18" charset="0"/>
                <a:cs typeface="Arial MT"/>
              </a:rPr>
              <a:t> </a:t>
            </a:r>
            <a:r>
              <a:rPr sz="2000" dirty="0">
                <a:solidFill>
                  <a:schemeClr val="accent1"/>
                </a:solidFill>
                <a:latin typeface="Californian FB" panose="0207040306080B030204" pitchFamily="18" charset="0"/>
                <a:cs typeface="Arial MT"/>
              </a:rPr>
              <a:t>in</a:t>
            </a:r>
            <a:r>
              <a:rPr sz="2000" spc="5" dirty="0">
                <a:solidFill>
                  <a:schemeClr val="accent1"/>
                </a:solidFill>
                <a:latin typeface="Californian FB" panose="0207040306080B030204" pitchFamily="18" charset="0"/>
                <a:cs typeface="Arial MT"/>
              </a:rPr>
              <a:t> </a:t>
            </a:r>
            <a:r>
              <a:rPr sz="2000" dirty="0">
                <a:solidFill>
                  <a:schemeClr val="accent1"/>
                </a:solidFill>
                <a:latin typeface="Californian FB" panose="0207040306080B030204" pitchFamily="18" charset="0"/>
                <a:cs typeface="Arial MT"/>
              </a:rPr>
              <a:t>relazione</a:t>
            </a:r>
            <a:r>
              <a:rPr sz="2000" spc="-25" dirty="0">
                <a:solidFill>
                  <a:schemeClr val="accent1"/>
                </a:solidFill>
                <a:latin typeface="Californian FB" panose="0207040306080B030204" pitchFamily="18" charset="0"/>
                <a:cs typeface="Arial MT"/>
              </a:rPr>
              <a:t> </a:t>
            </a:r>
            <a:r>
              <a:rPr sz="2000" dirty="0">
                <a:solidFill>
                  <a:schemeClr val="accent1"/>
                </a:solidFill>
                <a:latin typeface="Californian FB" panose="0207040306080B030204" pitchFamily="18" charset="0"/>
                <a:cs typeface="Arial MT"/>
              </a:rPr>
              <a:t>al</a:t>
            </a:r>
            <a:r>
              <a:rPr sz="2000" spc="5" dirty="0">
                <a:solidFill>
                  <a:schemeClr val="accent1"/>
                </a:solidFill>
                <a:latin typeface="Californian FB" panose="0207040306080B030204" pitchFamily="18" charset="0"/>
                <a:cs typeface="Arial MT"/>
              </a:rPr>
              <a:t> </a:t>
            </a:r>
            <a:r>
              <a:rPr sz="2000" dirty="0" err="1">
                <a:solidFill>
                  <a:schemeClr val="accent1"/>
                </a:solidFill>
                <a:latin typeface="Californian FB" panose="0207040306080B030204" pitchFamily="18" charset="0"/>
                <a:cs typeface="Arial MT"/>
              </a:rPr>
              <a:t>mercato</a:t>
            </a:r>
            <a:r>
              <a:rPr sz="2000" spc="-40" dirty="0">
                <a:solidFill>
                  <a:schemeClr val="accent1"/>
                </a:solidFill>
                <a:latin typeface="Californian FB" panose="0207040306080B030204" pitchFamily="18" charset="0"/>
                <a:cs typeface="Arial MT"/>
              </a:rPr>
              <a:t> </a:t>
            </a:r>
            <a:r>
              <a:rPr sz="2000" dirty="0">
                <a:solidFill>
                  <a:schemeClr val="accent1"/>
                </a:solidFill>
                <a:latin typeface="Californian FB" panose="0207040306080B030204" pitchFamily="18" charset="0"/>
                <a:cs typeface="Arial MT"/>
              </a:rPr>
              <a:t>del</a:t>
            </a:r>
            <a:r>
              <a:rPr lang="it-IT" sz="2000" dirty="0">
                <a:solidFill>
                  <a:schemeClr val="accent1"/>
                </a:solidFill>
                <a:latin typeface="Californian FB" panose="0207040306080B030204" pitchFamily="18" charset="0"/>
                <a:cs typeface="Arial MT"/>
              </a:rPr>
              <a:t> </a:t>
            </a:r>
            <a:r>
              <a:rPr sz="2000" dirty="0" err="1">
                <a:solidFill>
                  <a:schemeClr val="accent1"/>
                </a:solidFill>
                <a:latin typeface="Californian FB" panose="0207040306080B030204" pitchFamily="18" charset="0"/>
                <a:cs typeface="Arial MT"/>
              </a:rPr>
              <a:t>lavoro</a:t>
            </a:r>
            <a:endParaRPr sz="2000" dirty="0">
              <a:solidFill>
                <a:schemeClr val="accent1"/>
              </a:solidFill>
              <a:latin typeface="Californian FB" panose="0207040306080B030204" pitchFamily="18" charset="0"/>
              <a:cs typeface="Arial MT"/>
            </a:endParaRPr>
          </a:p>
          <a:p>
            <a:pPr marL="114300">
              <a:lnSpc>
                <a:spcPct val="100000"/>
              </a:lnSpc>
              <a:spcBef>
                <a:spcPts val="1200"/>
              </a:spcBef>
              <a:tabLst>
                <a:tab pos="469900" algn="l"/>
              </a:tabLst>
            </a:pPr>
            <a:r>
              <a:rPr sz="2000" dirty="0">
                <a:solidFill>
                  <a:schemeClr val="accent1"/>
                </a:solidFill>
                <a:latin typeface="Californian FB" panose="0207040306080B030204" pitchFamily="18" charset="0"/>
                <a:cs typeface="Segoe UI Symbol" panose="020B0502040204020203"/>
              </a:rPr>
              <a:t>❏	</a:t>
            </a:r>
            <a:r>
              <a:rPr sz="2000" dirty="0">
                <a:solidFill>
                  <a:schemeClr val="accent1"/>
                </a:solidFill>
                <a:latin typeface="Californian FB" panose="0207040306080B030204" pitchFamily="18" charset="0"/>
                <a:cs typeface="Arial MT"/>
              </a:rPr>
              <a:t>costituiscono</a:t>
            </a:r>
            <a:r>
              <a:rPr sz="2000" spc="-50" dirty="0">
                <a:solidFill>
                  <a:schemeClr val="accent1"/>
                </a:solidFill>
                <a:latin typeface="Californian FB" panose="0207040306080B030204" pitchFamily="18" charset="0"/>
                <a:cs typeface="Arial MT"/>
              </a:rPr>
              <a:t> </a:t>
            </a:r>
            <a:r>
              <a:rPr sz="2000" dirty="0">
                <a:solidFill>
                  <a:schemeClr val="accent1"/>
                </a:solidFill>
                <a:latin typeface="Californian FB" panose="0207040306080B030204" pitchFamily="18" charset="0"/>
                <a:cs typeface="Arial MT"/>
              </a:rPr>
              <a:t>un </a:t>
            </a:r>
            <a:r>
              <a:rPr sz="2000" b="1" dirty="0">
                <a:solidFill>
                  <a:schemeClr val="accent1"/>
                </a:solidFill>
                <a:latin typeface="Californian FB" panose="0207040306080B030204" pitchFamily="18" charset="0"/>
                <a:cs typeface="Arial" panose="020B0604020202020204"/>
              </a:rPr>
              <a:t>ponte</a:t>
            </a:r>
            <a:r>
              <a:rPr sz="2000" b="1" spc="-10" dirty="0">
                <a:solidFill>
                  <a:schemeClr val="accent1"/>
                </a:solidFill>
                <a:latin typeface="Californian FB" panose="0207040306080B030204" pitchFamily="18" charset="0"/>
                <a:cs typeface="Arial" panose="020B0604020202020204"/>
              </a:rPr>
              <a:t> </a:t>
            </a:r>
            <a:r>
              <a:rPr sz="2000" b="1" dirty="0">
                <a:solidFill>
                  <a:schemeClr val="accent1"/>
                </a:solidFill>
                <a:latin typeface="Californian FB" panose="0207040306080B030204" pitchFamily="18" charset="0"/>
                <a:cs typeface="Arial" panose="020B0604020202020204"/>
              </a:rPr>
              <a:t>tra</a:t>
            </a:r>
            <a:r>
              <a:rPr sz="2000" b="1" spc="-25" dirty="0">
                <a:solidFill>
                  <a:schemeClr val="accent1"/>
                </a:solidFill>
                <a:latin typeface="Californian FB" panose="0207040306080B030204" pitchFamily="18" charset="0"/>
                <a:cs typeface="Arial" panose="020B0604020202020204"/>
              </a:rPr>
              <a:t> </a:t>
            </a:r>
            <a:r>
              <a:rPr sz="2000" b="1" dirty="0">
                <a:solidFill>
                  <a:schemeClr val="accent1"/>
                </a:solidFill>
                <a:latin typeface="Californian FB" panose="0207040306080B030204" pitchFamily="18" charset="0"/>
                <a:cs typeface="Arial" panose="020B0604020202020204"/>
              </a:rPr>
              <a:t>scuola</a:t>
            </a:r>
            <a:r>
              <a:rPr sz="2000" b="1" spc="-20" dirty="0">
                <a:solidFill>
                  <a:schemeClr val="accent1"/>
                </a:solidFill>
                <a:latin typeface="Californian FB" panose="0207040306080B030204" pitchFamily="18" charset="0"/>
                <a:cs typeface="Arial" panose="020B0604020202020204"/>
              </a:rPr>
              <a:t> </a:t>
            </a:r>
            <a:r>
              <a:rPr sz="2000" b="1" dirty="0">
                <a:solidFill>
                  <a:schemeClr val="accent1"/>
                </a:solidFill>
                <a:latin typeface="Californian FB" panose="0207040306080B030204" pitchFamily="18" charset="0"/>
                <a:cs typeface="Arial" panose="020B0604020202020204"/>
              </a:rPr>
              <a:t>e</a:t>
            </a:r>
            <a:r>
              <a:rPr sz="2000" b="1" spc="-10" dirty="0">
                <a:solidFill>
                  <a:schemeClr val="accent1"/>
                </a:solidFill>
                <a:latin typeface="Californian FB" panose="0207040306080B030204" pitchFamily="18" charset="0"/>
                <a:cs typeface="Arial" panose="020B0604020202020204"/>
              </a:rPr>
              <a:t> </a:t>
            </a:r>
            <a:r>
              <a:rPr sz="2000" b="1" dirty="0">
                <a:solidFill>
                  <a:schemeClr val="accent1"/>
                </a:solidFill>
                <a:latin typeface="Californian FB" panose="0207040306080B030204" pitchFamily="18" charset="0"/>
                <a:cs typeface="Arial" panose="020B0604020202020204"/>
              </a:rPr>
              <a:t>mondo</a:t>
            </a:r>
            <a:r>
              <a:rPr sz="2000" b="1" spc="15" dirty="0">
                <a:solidFill>
                  <a:schemeClr val="accent1"/>
                </a:solidFill>
                <a:latin typeface="Californian FB" panose="0207040306080B030204" pitchFamily="18" charset="0"/>
                <a:cs typeface="Arial" panose="020B0604020202020204"/>
              </a:rPr>
              <a:t> </a:t>
            </a:r>
            <a:r>
              <a:rPr sz="2000" b="1" dirty="0">
                <a:solidFill>
                  <a:schemeClr val="accent1"/>
                </a:solidFill>
                <a:latin typeface="Californian FB" panose="0207040306080B030204" pitchFamily="18" charset="0"/>
                <a:cs typeface="Arial" panose="020B0604020202020204"/>
              </a:rPr>
              <a:t>del</a:t>
            </a:r>
            <a:r>
              <a:rPr sz="2000" b="1" spc="-15" dirty="0">
                <a:solidFill>
                  <a:schemeClr val="accent1"/>
                </a:solidFill>
                <a:latin typeface="Californian FB" panose="0207040306080B030204" pitchFamily="18" charset="0"/>
                <a:cs typeface="Arial" panose="020B0604020202020204"/>
              </a:rPr>
              <a:t> </a:t>
            </a:r>
            <a:r>
              <a:rPr sz="2000" b="1" spc="-5" dirty="0">
                <a:solidFill>
                  <a:schemeClr val="accent1"/>
                </a:solidFill>
                <a:latin typeface="Californian FB" panose="0207040306080B030204" pitchFamily="18" charset="0"/>
                <a:cs typeface="Arial" panose="020B0604020202020204"/>
              </a:rPr>
              <a:t>lavoro</a:t>
            </a:r>
            <a:r>
              <a:rPr sz="2000" spc="-5" dirty="0">
                <a:solidFill>
                  <a:schemeClr val="accent1"/>
                </a:solidFill>
                <a:latin typeface="Californian FB" panose="0207040306080B030204" pitchFamily="18" charset="0"/>
                <a:cs typeface="Arial MT"/>
              </a:rPr>
              <a:t>/terzo</a:t>
            </a:r>
            <a:r>
              <a:rPr sz="2000" spc="-25" dirty="0">
                <a:solidFill>
                  <a:schemeClr val="accent1"/>
                </a:solidFill>
                <a:latin typeface="Californian FB" panose="0207040306080B030204" pitchFamily="18" charset="0"/>
                <a:cs typeface="Arial MT"/>
              </a:rPr>
              <a:t> </a:t>
            </a:r>
            <a:r>
              <a:rPr sz="2000" dirty="0">
                <a:solidFill>
                  <a:schemeClr val="accent1"/>
                </a:solidFill>
                <a:latin typeface="Californian FB" panose="0207040306080B030204" pitchFamily="18" charset="0"/>
                <a:cs typeface="Arial MT"/>
              </a:rPr>
              <a:t>settore</a:t>
            </a:r>
            <a:endParaRPr sz="2000" dirty="0">
              <a:solidFill>
                <a:schemeClr val="accent1"/>
              </a:solidFill>
              <a:latin typeface="Californian FB" panose="0207040306080B030204" pitchFamily="18" charset="0"/>
              <a:cs typeface="Arial MT"/>
            </a:endParaRPr>
          </a:p>
        </p:txBody>
      </p:sp>
      <p:sp>
        <p:nvSpPr>
          <p:cNvPr id="4" name="Segnaposto piè di pagina 3"/>
          <p:cNvSpPr>
            <a:spLocks noGrp="1"/>
          </p:cNvSpPr>
          <p:nvPr>
            <p:ph type="ftr" sz="quarter" idx="11"/>
          </p:nvPr>
        </p:nvSpPr>
        <p:spPr>
          <a:xfrm>
            <a:off x="27775" y="6468771"/>
            <a:ext cx="1086678" cy="365125"/>
          </a:xfrm>
        </p:spPr>
        <p:txBody>
          <a:bodyPr/>
          <a:lstStyle/>
          <a:p>
            <a:r>
              <a:rPr lang="en-US"/>
              <a:t>Roberta Tardi</a:t>
            </a:r>
            <a:endParaRPr lang="en-US" dirty="0"/>
          </a:p>
        </p:txBody>
      </p:sp>
      <p:pic>
        <p:nvPicPr>
          <p:cNvPr id="18440" name="Picture 8" descr="Does education mean a job? - Quor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34425" y="531344"/>
            <a:ext cx="3457575" cy="10586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95400" y="3049955"/>
            <a:ext cx="9601196" cy="3318936"/>
          </a:xfrm>
          <a:solidFill>
            <a:schemeClr val="bg2">
              <a:lumMod val="20000"/>
              <a:lumOff val="80000"/>
            </a:schemeClr>
          </a:solidFill>
        </p:spPr>
        <p:txBody>
          <a:bodyPr>
            <a:normAutofit lnSpcReduction="10000"/>
          </a:bodyPr>
          <a:lstStyle/>
          <a:p>
            <a:pPr marL="0" indent="0" algn="just">
              <a:buNone/>
            </a:pPr>
            <a:r>
              <a:rPr lang="it-IT" b="0" i="0" dirty="0">
                <a:solidFill>
                  <a:srgbClr val="FF0000"/>
                </a:solidFill>
                <a:effectLst/>
                <a:latin typeface="Californian FB" panose="0207040306080B030204" pitchFamily="18" charset="0"/>
              </a:rPr>
              <a:t>Il</a:t>
            </a:r>
            <a:r>
              <a:rPr lang="it-IT" b="1" i="0" dirty="0">
                <a:solidFill>
                  <a:srgbClr val="FF0000"/>
                </a:solidFill>
                <a:effectLst/>
                <a:latin typeface="Californian FB" panose="0207040306080B030204" pitchFamily="18" charset="0"/>
              </a:rPr>
              <a:t> percorso aziendale</a:t>
            </a:r>
            <a:r>
              <a:rPr lang="it-IT" b="0" i="0" dirty="0">
                <a:solidFill>
                  <a:schemeClr val="accent1"/>
                </a:solidFill>
                <a:effectLst/>
                <a:latin typeface="Californian FB" panose="0207040306080B030204" pitchFamily="18" charset="0"/>
              </a:rPr>
              <a:t>, in genere, è considerato quello che meglio consente di raggiungere gli obiettivi di crescita alla base dell’esperienza del PCTO, tuttavia in alcune situazioni potrebbe essere di difficile realizzazione, a causa delle difficoltà a trovare una ditta idonea o di particolari esigenze o difficoltà personali dello studente. </a:t>
            </a:r>
            <a:endParaRPr lang="it-IT" b="0" i="0" dirty="0">
              <a:solidFill>
                <a:schemeClr val="accent1"/>
              </a:solidFill>
              <a:effectLst/>
              <a:latin typeface="Californian FB" panose="0207040306080B030204" pitchFamily="18" charset="0"/>
            </a:endParaRPr>
          </a:p>
          <a:p>
            <a:pPr marL="0" indent="0" algn="just">
              <a:buNone/>
            </a:pPr>
            <a:r>
              <a:rPr lang="it-IT" b="0" i="0" dirty="0">
                <a:solidFill>
                  <a:schemeClr val="accent1"/>
                </a:solidFill>
                <a:effectLst/>
                <a:latin typeface="Californian FB" panose="0207040306080B030204" pitchFamily="18" charset="0"/>
              </a:rPr>
              <a:t>Nelle Linee Guida si ricorda che può essere equiparata a un’azienda anche una </a:t>
            </a:r>
            <a:r>
              <a:rPr lang="it-IT" b="1" i="0" dirty="0">
                <a:solidFill>
                  <a:schemeClr val="accent1"/>
                </a:solidFill>
                <a:effectLst/>
                <a:latin typeface="Californian FB" panose="0207040306080B030204" pitchFamily="18" charset="0"/>
              </a:rPr>
              <a:t>struttura lavorativa protetta o assistita</a:t>
            </a:r>
            <a:r>
              <a:rPr lang="it-IT" b="0" i="0" dirty="0">
                <a:solidFill>
                  <a:schemeClr val="accent1"/>
                </a:solidFill>
                <a:effectLst/>
                <a:latin typeface="Californian FB" panose="0207040306080B030204" pitchFamily="18" charset="0"/>
              </a:rPr>
              <a:t>, destinata solo a persone con disabilità.</a:t>
            </a:r>
            <a:endParaRPr lang="it-IT" dirty="0">
              <a:solidFill>
                <a:schemeClr val="accent1"/>
              </a:solidFill>
              <a:latin typeface="Californian FB" panose="0207040306080B030204" pitchFamily="18" charset="0"/>
            </a:endParaRPr>
          </a:p>
        </p:txBody>
      </p:sp>
      <p:sp>
        <p:nvSpPr>
          <p:cNvPr id="5" name="Rectangle 21"/>
          <p:cNvSpPr>
            <a:spLocks noChangeArrowheads="1"/>
          </p:cNvSpPr>
          <p:nvPr/>
        </p:nvSpPr>
        <p:spPr bwMode="auto">
          <a:xfrm>
            <a:off x="768939" y="489109"/>
            <a:ext cx="10654121" cy="1169551"/>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rgbClr val="212529"/>
                </a:solidFill>
                <a:effectLst/>
                <a:latin typeface="Californian FB" panose="0207040306080B030204" pitchFamily="18" charset="0"/>
              </a:rPr>
              <a:t> </a:t>
            </a:r>
            <a:endParaRPr kumimoji="0" lang="it-IT" altLang="it-IT" b="0" i="0" u="none" strike="noStrike" cap="none" normalizeH="0" baseline="0" dirty="0">
              <a:ln>
                <a:noFill/>
              </a:ln>
              <a:solidFill>
                <a:srgbClr val="212529"/>
              </a:solidFill>
              <a:effectLst/>
              <a:latin typeface="Californian FB" panose="0207040306080B030204" pitchFamily="18" charset="0"/>
            </a:endParaRPr>
          </a:p>
          <a:p>
            <a:pPr lvl="0" algn="ctr" defTabSz="914400"/>
            <a:r>
              <a:rPr lang="it-IT" altLang="it-IT" sz="2800" b="1" dirty="0">
                <a:solidFill>
                  <a:srgbClr val="FF0000"/>
                </a:solidFill>
                <a:latin typeface="Californian FB" panose="0207040306080B030204" pitchFamily="18" charset="0"/>
              </a:rPr>
              <a:t>S</a:t>
            </a:r>
            <a:r>
              <a:rPr kumimoji="0" lang="it-IT" altLang="it-IT" sz="2800" b="1" i="0" u="none" strike="noStrike" cap="none" normalizeH="0" baseline="0" dirty="0">
                <a:ln>
                  <a:noFill/>
                </a:ln>
                <a:solidFill>
                  <a:srgbClr val="FF0000"/>
                </a:solidFill>
                <a:effectLst/>
                <a:latin typeface="Californian FB" panose="0207040306080B030204" pitchFamily="18" charset="0"/>
              </a:rPr>
              <a:t>ezione 8.4  </a:t>
            </a:r>
            <a:r>
              <a:rPr lang="it-IT" sz="2400" b="1" dirty="0">
                <a:solidFill>
                  <a:schemeClr val="accent1"/>
                </a:solidFill>
                <a:latin typeface="Californian FB" panose="0207040306080B030204" pitchFamily="18" charset="0"/>
              </a:rPr>
              <a:t>Percorsi per le Competenze Trasversali e l’Orientamento ( PCTO)</a:t>
            </a:r>
            <a:br>
              <a:rPr lang="it-IT" sz="2400" dirty="0">
                <a:solidFill>
                  <a:schemeClr val="accent1"/>
                </a:solidFill>
                <a:latin typeface="Californian FB" panose="0207040306080B030204" pitchFamily="18" charset="0"/>
              </a:rPr>
            </a:br>
            <a:r>
              <a:rPr lang="it-IT" sz="2400" b="1" dirty="0">
                <a:solidFill>
                  <a:schemeClr val="accent1"/>
                </a:solidFill>
                <a:latin typeface="Californian FB" panose="0207040306080B030204" pitchFamily="18" charset="0"/>
              </a:rPr>
              <a:t>A) </a:t>
            </a:r>
            <a:r>
              <a:rPr lang="it-IT" sz="2400" b="1" i="0" dirty="0">
                <a:solidFill>
                  <a:schemeClr val="accent1"/>
                </a:solidFill>
                <a:effectLst/>
                <a:latin typeface="Californian FB" panose="0207040306080B030204" pitchFamily="18" charset="0"/>
              </a:rPr>
              <a:t>Il percorso aziendale</a:t>
            </a:r>
            <a:endParaRPr kumimoji="0" lang="it-IT" altLang="it-IT" sz="2400" b="1" i="0" u="none" strike="noStrike" cap="none" normalizeH="0" baseline="0" dirty="0">
              <a:ln>
                <a:noFill/>
              </a:ln>
              <a:solidFill>
                <a:schemeClr val="accent1"/>
              </a:solidFill>
              <a:effectLst/>
              <a:latin typeface="Californian FB" panose="0207040306080B030204" pitchFamily="18" charset="0"/>
            </a:endParaRPr>
          </a:p>
        </p:txBody>
      </p:sp>
      <p:sp>
        <p:nvSpPr>
          <p:cNvPr id="2" name="Segnaposto piè di pagina 1"/>
          <p:cNvSpPr>
            <a:spLocks noGrp="1"/>
          </p:cNvSpPr>
          <p:nvPr>
            <p:ph type="ftr" sz="quarter" idx="11"/>
          </p:nvPr>
        </p:nvSpPr>
        <p:spPr>
          <a:xfrm>
            <a:off x="0" y="6431711"/>
            <a:ext cx="1007165" cy="365125"/>
          </a:xfrm>
        </p:spPr>
        <p:txBody>
          <a:bodyPr/>
          <a:lstStyle/>
          <a:p>
            <a:r>
              <a:rPr lang="en-US" dirty="0"/>
              <a:t>Roberta Tardi</a:t>
            </a:r>
            <a:endParaRPr lang="en-US" dirty="0"/>
          </a:p>
        </p:txBody>
      </p:sp>
      <p:pic>
        <p:nvPicPr>
          <p:cNvPr id="51202" name="Picture 2" descr="Find a job in the education sector in India - GCC Certification Cours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10720" y="1934817"/>
            <a:ext cx="2466975" cy="9806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1235" y="3127346"/>
            <a:ext cx="10364452" cy="3424107"/>
          </a:xfrm>
          <a:solidFill>
            <a:schemeClr val="bg2">
              <a:lumMod val="20000"/>
              <a:lumOff val="80000"/>
            </a:schemeClr>
          </a:solidFill>
        </p:spPr>
        <p:txBody>
          <a:bodyPr/>
          <a:lstStyle/>
          <a:p>
            <a:pPr marL="0" indent="0" algn="just">
              <a:buNone/>
            </a:pPr>
            <a:r>
              <a:rPr lang="it-IT" b="0" i="0" dirty="0">
                <a:solidFill>
                  <a:srgbClr val="FF0000"/>
                </a:solidFill>
                <a:effectLst/>
                <a:latin typeface="Californian FB" panose="0207040306080B030204" pitchFamily="18" charset="0"/>
              </a:rPr>
              <a:t>Il </a:t>
            </a:r>
            <a:r>
              <a:rPr lang="it-IT" b="1" i="0" dirty="0">
                <a:solidFill>
                  <a:srgbClr val="FF0000"/>
                </a:solidFill>
                <a:effectLst/>
                <a:latin typeface="Californian FB" panose="0207040306080B030204" pitchFamily="18" charset="0"/>
              </a:rPr>
              <a:t>percorso scolastico</a:t>
            </a:r>
            <a:r>
              <a:rPr lang="it-IT" b="0" i="0" dirty="0">
                <a:solidFill>
                  <a:srgbClr val="FF0000"/>
                </a:solidFill>
                <a:effectLst/>
                <a:latin typeface="Californian FB" panose="0207040306080B030204" pitchFamily="18" charset="0"/>
              </a:rPr>
              <a:t> </a:t>
            </a:r>
            <a:r>
              <a:rPr lang="it-IT" b="0" i="0" dirty="0">
                <a:solidFill>
                  <a:schemeClr val="accent1"/>
                </a:solidFill>
                <a:effectLst/>
                <a:latin typeface="Californian FB" panose="0207040306080B030204" pitchFamily="18" charset="0"/>
              </a:rPr>
              <a:t>dovrebbe essere organizzato realizzando un ambiente di lavoro che sia il più vicino possibile a quello aziendale dal punto di vista organizzativo (regole, orari, persone di riferimento …) e per le attività svolte (laboratori e altri spazi utilizzati). Ciò al fine di creare una discontinuità tra queste esperienze e le abituali attività scolastiche. Il Ministero, inoltre, suggerisce di organizzare l’attività in collaborazione con scuole vicine attraverso degli scambi, in modo che l’alunno cambi ambiente e persone di riferimento.</a:t>
            </a:r>
            <a:endParaRPr lang="it-IT" dirty="0">
              <a:solidFill>
                <a:schemeClr val="accent1"/>
              </a:solidFill>
              <a:latin typeface="Californian FB" panose="0207040306080B030204" pitchFamily="18" charset="0"/>
            </a:endParaRPr>
          </a:p>
        </p:txBody>
      </p:sp>
      <p:sp>
        <p:nvSpPr>
          <p:cNvPr id="7" name="Rectangle 21"/>
          <p:cNvSpPr>
            <a:spLocks noChangeArrowheads="1"/>
          </p:cNvSpPr>
          <p:nvPr/>
        </p:nvSpPr>
        <p:spPr bwMode="auto">
          <a:xfrm>
            <a:off x="768939" y="489109"/>
            <a:ext cx="10654121" cy="1169551"/>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rgbClr val="212529"/>
                </a:solidFill>
                <a:effectLst/>
                <a:latin typeface="Californian FB" panose="0207040306080B030204" pitchFamily="18" charset="0"/>
              </a:rPr>
              <a:t> </a:t>
            </a:r>
            <a:endParaRPr kumimoji="0" lang="it-IT" altLang="it-IT" b="0" i="0" u="none" strike="noStrike" cap="none" normalizeH="0" baseline="0" dirty="0">
              <a:ln>
                <a:noFill/>
              </a:ln>
              <a:solidFill>
                <a:srgbClr val="212529"/>
              </a:solidFill>
              <a:effectLst/>
              <a:latin typeface="Californian FB" panose="0207040306080B030204" pitchFamily="18" charset="0"/>
            </a:endParaRPr>
          </a:p>
          <a:p>
            <a:pPr lvl="0" algn="ctr" defTabSz="914400"/>
            <a:r>
              <a:rPr lang="it-IT" altLang="it-IT" sz="2800" b="1" dirty="0">
                <a:solidFill>
                  <a:srgbClr val="FF0000"/>
                </a:solidFill>
                <a:latin typeface="Californian FB" panose="0207040306080B030204" pitchFamily="18" charset="0"/>
              </a:rPr>
              <a:t>S</a:t>
            </a:r>
            <a:r>
              <a:rPr kumimoji="0" lang="it-IT" altLang="it-IT" sz="2800" b="1" i="0" u="none" strike="noStrike" cap="none" normalizeH="0" baseline="0" dirty="0">
                <a:ln>
                  <a:noFill/>
                </a:ln>
                <a:solidFill>
                  <a:srgbClr val="FF0000"/>
                </a:solidFill>
                <a:effectLst/>
                <a:latin typeface="Californian FB" panose="0207040306080B030204" pitchFamily="18" charset="0"/>
              </a:rPr>
              <a:t>ezione 8.4  </a:t>
            </a:r>
            <a:r>
              <a:rPr lang="it-IT" sz="2400" b="1" dirty="0">
                <a:solidFill>
                  <a:schemeClr val="accent1"/>
                </a:solidFill>
                <a:latin typeface="Californian FB" panose="0207040306080B030204" pitchFamily="18" charset="0"/>
              </a:rPr>
              <a:t>Percorsi per le Competenze Trasversali e l’Orientamento ( PCTO)</a:t>
            </a:r>
            <a:br>
              <a:rPr lang="it-IT" sz="2400" dirty="0">
                <a:solidFill>
                  <a:schemeClr val="accent1"/>
                </a:solidFill>
                <a:latin typeface="Californian FB" panose="0207040306080B030204" pitchFamily="18" charset="0"/>
              </a:rPr>
            </a:br>
            <a:r>
              <a:rPr lang="it-IT" sz="2400" b="1" dirty="0">
                <a:solidFill>
                  <a:schemeClr val="accent1"/>
                </a:solidFill>
                <a:latin typeface="Californian FB" panose="0207040306080B030204" pitchFamily="18" charset="0"/>
              </a:rPr>
              <a:t>B) </a:t>
            </a:r>
            <a:r>
              <a:rPr lang="it-IT" sz="2400" b="1" i="0" dirty="0">
                <a:solidFill>
                  <a:schemeClr val="accent1"/>
                </a:solidFill>
                <a:effectLst/>
                <a:latin typeface="Californian FB" panose="0207040306080B030204" pitchFamily="18" charset="0"/>
              </a:rPr>
              <a:t>Il percorso scolastico</a:t>
            </a:r>
            <a:endParaRPr kumimoji="0" lang="it-IT" altLang="it-IT" sz="2400" b="1" i="0" u="none" strike="noStrike" cap="none" normalizeH="0" baseline="0" dirty="0">
              <a:ln>
                <a:noFill/>
              </a:ln>
              <a:solidFill>
                <a:schemeClr val="accent1"/>
              </a:solidFill>
              <a:effectLst/>
              <a:latin typeface="Californian FB" panose="0207040306080B030204" pitchFamily="18" charset="0"/>
            </a:endParaRPr>
          </a:p>
        </p:txBody>
      </p:sp>
      <p:sp>
        <p:nvSpPr>
          <p:cNvPr id="4" name="Segnaposto piè di pagina 3"/>
          <p:cNvSpPr>
            <a:spLocks noGrp="1"/>
          </p:cNvSpPr>
          <p:nvPr>
            <p:ph type="ftr" sz="quarter" idx="11"/>
          </p:nvPr>
        </p:nvSpPr>
        <p:spPr>
          <a:xfrm>
            <a:off x="1" y="6368891"/>
            <a:ext cx="1033670" cy="365125"/>
          </a:xfrm>
        </p:spPr>
        <p:txBody>
          <a:bodyPr/>
          <a:lstStyle/>
          <a:p>
            <a:r>
              <a:rPr lang="en-US"/>
              <a:t>Roberta Tardi</a:t>
            </a:r>
            <a:endParaRPr lang="en-US" dirty="0"/>
          </a:p>
        </p:txBody>
      </p:sp>
      <p:pic>
        <p:nvPicPr>
          <p:cNvPr id="52226" name="Picture 2" descr="Job Placement and Career Education Office “lavora con noi” il nuovo ufficio  della SSML San Domenico per l'orientamento al lavoro degli studenti | SSIT  Scuola Superiore per Interpreti e Traduttori -Translation Studie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03487" y="1808227"/>
            <a:ext cx="2466975" cy="1169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1"/>
          <a:stretch>
            <a:fillRect/>
          </a:stretch>
        </p:blipFill>
        <p:spPr>
          <a:xfrm>
            <a:off x="2372140" y="573156"/>
            <a:ext cx="5963479" cy="5711687"/>
          </a:xfrm>
          <a:prstGeom prst="rect">
            <a:avLst/>
          </a:prstGeom>
          <a:solidFill>
            <a:schemeClr val="bg1"/>
          </a:solidFill>
        </p:spPr>
      </p:pic>
      <p:sp>
        <p:nvSpPr>
          <p:cNvPr id="4" name="Ovale 3"/>
          <p:cNvSpPr/>
          <p:nvPr/>
        </p:nvSpPr>
        <p:spPr>
          <a:xfrm>
            <a:off x="9011480" y="834195"/>
            <a:ext cx="2915478" cy="4122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800" b="1" i="0" u="none" strike="noStrike" baseline="0" dirty="0">
                <a:latin typeface="Calibri" panose="020F0502020204030204" pitchFamily="34" charset="0"/>
              </a:rPr>
              <a:t>DOCUMENTAZIONE</a:t>
            </a:r>
            <a:endParaRPr lang="it-IT" sz="1800" b="0" i="0" u="none" strike="noStrike" baseline="0" dirty="0">
              <a:latin typeface="Calibri" panose="020F0502020204030204" pitchFamily="34" charset="0"/>
            </a:endParaRPr>
          </a:p>
          <a:p>
            <a:r>
              <a:rPr lang="it-IT" sz="1800" b="0" i="0" u="none" strike="noStrike" baseline="0" dirty="0">
                <a:latin typeface="Arial" panose="020B0604020202020204" pitchFamily="34" charset="0"/>
              </a:rPr>
              <a:t>• </a:t>
            </a:r>
            <a:r>
              <a:rPr lang="it-IT" sz="1800" b="0" i="0" u="none" strike="noStrike" baseline="0" dirty="0">
                <a:latin typeface="Calibri" panose="020F0502020204030204" pitchFamily="34" charset="0"/>
              </a:rPr>
              <a:t>Accertamento </a:t>
            </a:r>
            <a:endParaRPr lang="it-IT" sz="1800" b="0" i="0" u="none" strike="noStrike" baseline="0" dirty="0">
              <a:latin typeface="Calibri" panose="020F0502020204030204" pitchFamily="34" charset="0"/>
            </a:endParaRPr>
          </a:p>
          <a:p>
            <a:r>
              <a:rPr lang="it-IT" sz="1800" b="0" i="0" u="none" strike="noStrike" baseline="0" dirty="0">
                <a:latin typeface="Arial" panose="020B0604020202020204" pitchFamily="34" charset="0"/>
              </a:rPr>
              <a:t>• </a:t>
            </a:r>
            <a:r>
              <a:rPr lang="it-IT" sz="1800" b="0" i="0" u="none" strike="noStrike" baseline="0" dirty="0">
                <a:latin typeface="Calibri" panose="020F0502020204030204" pitchFamily="34" charset="0"/>
              </a:rPr>
              <a:t>Profilo di Funzionamento in mancanza Diagnosi Funzionale (DF) + Profilo Dinamico Funzionale (PDF)</a:t>
            </a:r>
            <a:endParaRPr lang="it-IT" sz="1800" b="0" i="0" u="none" strike="noStrike" baseline="0" dirty="0">
              <a:latin typeface="Calibri" panose="020F0502020204030204" pitchFamily="34" charset="0"/>
            </a:endParaRPr>
          </a:p>
          <a:p>
            <a:r>
              <a:rPr lang="it-IT" sz="1800" b="0" i="0" u="none" strike="noStrike" baseline="0" dirty="0">
                <a:latin typeface="Arial" panose="020B0604020202020204" pitchFamily="34" charset="0"/>
              </a:rPr>
              <a:t>• </a:t>
            </a:r>
            <a:r>
              <a:rPr lang="it-IT" sz="1800" b="0" i="0" u="none" strike="noStrike" baseline="0" dirty="0">
                <a:latin typeface="Calibri" panose="020F0502020204030204" pitchFamily="34" charset="0"/>
              </a:rPr>
              <a:t>Progetto Individuale( se disponibile )</a:t>
            </a:r>
            <a:endParaRPr lang="it-IT" sz="1800" b="0" i="0" u="none" strike="noStrike" baseline="0" dirty="0">
              <a:latin typeface="Calibri" panose="020F0502020204030204" pitchFamily="34" charset="0"/>
            </a:endParaRPr>
          </a:p>
        </p:txBody>
      </p:sp>
      <p:cxnSp>
        <p:nvCxnSpPr>
          <p:cNvPr id="6" name="Connettore 2 5"/>
          <p:cNvCxnSpPr/>
          <p:nvPr/>
        </p:nvCxnSpPr>
        <p:spPr>
          <a:xfrm flipH="1">
            <a:off x="6096000" y="2743200"/>
            <a:ext cx="2796209" cy="68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Segnaposto piè di pagina 2"/>
          <p:cNvSpPr>
            <a:spLocks noGrp="1"/>
          </p:cNvSpPr>
          <p:nvPr>
            <p:ph type="ftr" sz="quarter" idx="11"/>
          </p:nvPr>
        </p:nvSpPr>
        <p:spPr>
          <a:xfrm>
            <a:off x="105392" y="6492875"/>
            <a:ext cx="6672887" cy="365125"/>
          </a:xfrm>
        </p:spPr>
        <p:txBody>
          <a:bodyPr/>
          <a:lstStyle/>
          <a:p>
            <a:r>
              <a:rPr lang="en-US"/>
              <a:t>Roberta Tardi</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58608" y="3068768"/>
            <a:ext cx="10364452" cy="3424107"/>
          </a:xfrm>
          <a:solidFill>
            <a:schemeClr val="bg2">
              <a:lumMod val="20000"/>
              <a:lumOff val="80000"/>
            </a:schemeClr>
          </a:solidFill>
        </p:spPr>
        <p:txBody>
          <a:bodyPr>
            <a:normAutofit lnSpcReduction="10000"/>
          </a:bodyPr>
          <a:lstStyle/>
          <a:p>
            <a:pPr algn="just"/>
            <a:r>
              <a:rPr lang="it-IT" b="0" i="0" dirty="0">
                <a:solidFill>
                  <a:schemeClr val="accent1"/>
                </a:solidFill>
                <a:effectLst/>
                <a:latin typeface="Californian FB" panose="0207040306080B030204" pitchFamily="18" charset="0"/>
              </a:rPr>
              <a:t>L’opzione </a:t>
            </a:r>
            <a:r>
              <a:rPr lang="it-IT" b="0" i="0" dirty="0">
                <a:solidFill>
                  <a:srgbClr val="FF0000"/>
                </a:solidFill>
                <a:effectLst/>
                <a:latin typeface="Californian FB" panose="0207040306080B030204" pitchFamily="18" charset="0"/>
              </a:rPr>
              <a:t>“</a:t>
            </a:r>
            <a:r>
              <a:rPr lang="it-IT" b="1" i="0" dirty="0">
                <a:solidFill>
                  <a:srgbClr val="FF0000"/>
                </a:solidFill>
                <a:effectLst/>
                <a:latin typeface="Californian FB" panose="0207040306080B030204" pitchFamily="18" charset="0"/>
              </a:rPr>
              <a:t>altra tipologia di percorso</a:t>
            </a:r>
            <a:r>
              <a:rPr lang="it-IT" b="0" i="0" dirty="0">
                <a:solidFill>
                  <a:srgbClr val="FF0000"/>
                </a:solidFill>
                <a:effectLst/>
                <a:latin typeface="Californian FB" panose="0207040306080B030204" pitchFamily="18" charset="0"/>
              </a:rPr>
              <a:t>“, </a:t>
            </a:r>
            <a:r>
              <a:rPr lang="it-IT" b="0" i="0" dirty="0">
                <a:solidFill>
                  <a:schemeClr val="accent1"/>
                </a:solidFill>
                <a:effectLst/>
                <a:latin typeface="Californian FB" panose="0207040306080B030204" pitchFamily="18" charset="0"/>
              </a:rPr>
              <a:t>ossia un percorso che non è né aziendale né scolastico, va prevista in casi eccezionali, come può essere quello di uno studente che segua un progetto di istruzione domiciliare.</a:t>
            </a:r>
            <a:endParaRPr lang="it-IT" b="0" i="0" dirty="0">
              <a:solidFill>
                <a:schemeClr val="accent1"/>
              </a:solidFill>
              <a:effectLst/>
              <a:latin typeface="Californian FB" panose="0207040306080B030204" pitchFamily="18" charset="0"/>
            </a:endParaRPr>
          </a:p>
          <a:p>
            <a:pPr algn="just"/>
            <a:r>
              <a:rPr lang="it-IT" b="0" i="0" dirty="0">
                <a:solidFill>
                  <a:schemeClr val="accent1"/>
                </a:solidFill>
                <a:effectLst/>
                <a:latin typeface="Californian FB" panose="0207040306080B030204" pitchFamily="18" charset="0"/>
              </a:rPr>
              <a:t>Le informazioni da inserire nei riquadri (nome dell’azienda, tutor, figure coinvolte, durata…), se non ancora disponibili, possono essere redatte nelle successive revisioni del PEI, mentre in sede di prima redazione (entro il 31 ottobre) ci si può limitare a riportare soltanto le indicazioni generali del percorso.</a:t>
            </a:r>
            <a:endParaRPr lang="it-IT" b="0" i="0" dirty="0">
              <a:solidFill>
                <a:schemeClr val="accent1"/>
              </a:solidFill>
              <a:effectLst/>
              <a:latin typeface="Californian FB" panose="0207040306080B030204" pitchFamily="18" charset="0"/>
            </a:endParaRPr>
          </a:p>
          <a:p>
            <a:endParaRPr lang="it-IT" dirty="0"/>
          </a:p>
        </p:txBody>
      </p:sp>
      <p:sp>
        <p:nvSpPr>
          <p:cNvPr id="7" name="Rectangle 21"/>
          <p:cNvSpPr>
            <a:spLocks noChangeArrowheads="1"/>
          </p:cNvSpPr>
          <p:nvPr/>
        </p:nvSpPr>
        <p:spPr bwMode="auto">
          <a:xfrm>
            <a:off x="768939" y="489109"/>
            <a:ext cx="10654121" cy="1169551"/>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it-IT" altLang="it-IT" b="0" i="0" u="none" strike="noStrike" cap="none" normalizeH="0" baseline="0" dirty="0">
                <a:ln>
                  <a:noFill/>
                </a:ln>
                <a:solidFill>
                  <a:srgbClr val="212529"/>
                </a:solidFill>
                <a:effectLst/>
                <a:latin typeface="Californian FB" panose="0207040306080B030204" pitchFamily="18" charset="0"/>
              </a:rPr>
              <a:t> </a:t>
            </a:r>
            <a:endParaRPr kumimoji="0" lang="it-IT" altLang="it-IT" b="0" i="0" u="none" strike="noStrike" cap="none" normalizeH="0" baseline="0" dirty="0">
              <a:ln>
                <a:noFill/>
              </a:ln>
              <a:solidFill>
                <a:srgbClr val="212529"/>
              </a:solidFill>
              <a:effectLst/>
              <a:latin typeface="Californian FB" panose="0207040306080B030204" pitchFamily="18" charset="0"/>
            </a:endParaRPr>
          </a:p>
          <a:p>
            <a:pPr lvl="0" algn="ctr" defTabSz="914400"/>
            <a:r>
              <a:rPr lang="it-IT" altLang="it-IT" sz="2800" b="1" dirty="0">
                <a:solidFill>
                  <a:srgbClr val="FF0000"/>
                </a:solidFill>
                <a:latin typeface="Californian FB" panose="0207040306080B030204" pitchFamily="18" charset="0"/>
              </a:rPr>
              <a:t>S</a:t>
            </a:r>
            <a:r>
              <a:rPr kumimoji="0" lang="it-IT" altLang="it-IT" sz="2800" b="1" i="0" u="none" strike="noStrike" cap="none" normalizeH="0" baseline="0" dirty="0">
                <a:ln>
                  <a:noFill/>
                </a:ln>
                <a:solidFill>
                  <a:srgbClr val="FF0000"/>
                </a:solidFill>
                <a:effectLst/>
                <a:latin typeface="Californian FB" panose="0207040306080B030204" pitchFamily="18" charset="0"/>
              </a:rPr>
              <a:t>ezione 8.4  </a:t>
            </a:r>
            <a:r>
              <a:rPr lang="it-IT" sz="2400" b="1" dirty="0">
                <a:solidFill>
                  <a:schemeClr val="accent1"/>
                </a:solidFill>
                <a:latin typeface="Californian FB" panose="0207040306080B030204" pitchFamily="18" charset="0"/>
              </a:rPr>
              <a:t>Percorsi per le Competenze Trasversali e l’Orientamento ( PCTO)</a:t>
            </a:r>
            <a:br>
              <a:rPr lang="it-IT" sz="2400" dirty="0">
                <a:solidFill>
                  <a:schemeClr val="accent1"/>
                </a:solidFill>
                <a:latin typeface="Californian FB" panose="0207040306080B030204" pitchFamily="18" charset="0"/>
              </a:rPr>
            </a:br>
            <a:r>
              <a:rPr lang="it-IT" sz="2400" b="1" dirty="0">
                <a:solidFill>
                  <a:schemeClr val="accent1"/>
                </a:solidFill>
                <a:latin typeface="Californian FB" panose="0207040306080B030204" pitchFamily="18" charset="0"/>
              </a:rPr>
              <a:t>A) Altra tipologia di percorso</a:t>
            </a:r>
            <a:endParaRPr kumimoji="0" lang="it-IT" altLang="it-IT" sz="2400" b="1" i="0" u="none" strike="noStrike" cap="none" normalizeH="0" baseline="0" dirty="0">
              <a:ln>
                <a:noFill/>
              </a:ln>
              <a:solidFill>
                <a:schemeClr val="accent1"/>
              </a:solidFill>
              <a:effectLst/>
              <a:latin typeface="Californian FB" panose="0207040306080B030204" pitchFamily="18" charset="0"/>
            </a:endParaRPr>
          </a:p>
        </p:txBody>
      </p:sp>
      <p:sp>
        <p:nvSpPr>
          <p:cNvPr id="4" name="Segnaposto piè di pagina 3"/>
          <p:cNvSpPr>
            <a:spLocks noGrp="1"/>
          </p:cNvSpPr>
          <p:nvPr>
            <p:ph type="ftr" sz="quarter" idx="11"/>
          </p:nvPr>
        </p:nvSpPr>
        <p:spPr>
          <a:xfrm>
            <a:off x="0" y="6492875"/>
            <a:ext cx="1020417" cy="365125"/>
          </a:xfrm>
        </p:spPr>
        <p:txBody>
          <a:bodyPr/>
          <a:lstStyle/>
          <a:p>
            <a:r>
              <a:rPr lang="en-US"/>
              <a:t>Roberta Tardi</a:t>
            </a:r>
            <a:endParaRPr lang="en-US" dirty="0"/>
          </a:p>
        </p:txBody>
      </p:sp>
      <p:pic>
        <p:nvPicPr>
          <p:cNvPr id="53250" name="Picture 2" descr="An end run around a college degree - The Boston Glob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81524" y="1842051"/>
            <a:ext cx="3028950" cy="1169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51677" y="1844948"/>
            <a:ext cx="7115175" cy="4848226"/>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1119808" y="259610"/>
            <a:ext cx="9952382" cy="677108"/>
          </a:xfrm>
          <a:prstGeom prst="rect">
            <a:avLst/>
          </a:prstGeom>
          <a:solidFill>
            <a:schemeClr val="accent1">
              <a:lumMod val="20000"/>
              <a:lumOff val="80000"/>
            </a:schemeClr>
          </a:solidFill>
        </p:spPr>
        <p:txBody>
          <a:bodyPr wrap="square" rtlCol="0">
            <a:spAutoFit/>
          </a:bodyPr>
          <a:lstStyle/>
          <a:p>
            <a:br>
              <a:rPr lang="it-IT" dirty="0"/>
            </a:br>
            <a:r>
              <a:rPr lang="it-IT" dirty="0">
                <a:solidFill>
                  <a:schemeClr val="accent1"/>
                </a:solidFill>
                <a:latin typeface="Californian FB" panose="0207040306080B030204" pitchFamily="18" charset="0"/>
              </a:rPr>
              <a:t>                                                    </a:t>
            </a:r>
            <a:r>
              <a:rPr lang="it-IT" sz="2000" b="1" dirty="0">
                <a:solidFill>
                  <a:schemeClr val="accent1"/>
                </a:solidFill>
                <a:latin typeface="Californian FB" panose="0207040306080B030204" pitchFamily="18" charset="0"/>
              </a:rPr>
              <a:t>PROGETTAZIONE DEL PERCORSO</a:t>
            </a:r>
            <a:endParaRPr lang="it-IT" sz="2000" b="1" dirty="0">
              <a:solidFill>
                <a:schemeClr val="accent1"/>
              </a:solidFill>
              <a:latin typeface="Californian FB" panose="0207040306080B030204" pitchFamily="18" charset="0"/>
            </a:endParaRPr>
          </a:p>
        </p:txBody>
      </p:sp>
      <p:sp>
        <p:nvSpPr>
          <p:cNvPr id="17" name="CasellaDiTesto 16"/>
          <p:cNvSpPr txBox="1"/>
          <p:nvPr/>
        </p:nvSpPr>
        <p:spPr>
          <a:xfrm>
            <a:off x="1119808" y="936718"/>
            <a:ext cx="9952382" cy="646331"/>
          </a:xfrm>
          <a:prstGeom prst="rect">
            <a:avLst/>
          </a:prstGeom>
          <a:solidFill>
            <a:schemeClr val="bg2">
              <a:lumMod val="20000"/>
              <a:lumOff val="8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it-IT" altLang="it-IT" sz="1800" b="0" i="0" u="none" strike="noStrike" cap="none" normalizeH="0" baseline="0" dirty="0">
                <a:ln>
                  <a:noFill/>
                </a:ln>
                <a:solidFill>
                  <a:srgbClr val="212529"/>
                </a:solidFill>
                <a:effectLst/>
                <a:latin typeface="Californian FB" panose="0207040306080B030204" pitchFamily="18" charset="0"/>
              </a:rPr>
              <a:t>Una volta scelta la tipologia di percorso, si passa alla relativa </a:t>
            </a:r>
            <a:r>
              <a:rPr kumimoji="0" lang="it-IT" altLang="it-IT" sz="1800" b="1" i="0" u="none" strike="noStrike" cap="none" normalizeH="0" baseline="0" dirty="0">
                <a:ln>
                  <a:noFill/>
                </a:ln>
                <a:solidFill>
                  <a:srgbClr val="FF0000"/>
                </a:solidFill>
                <a:effectLst/>
                <a:latin typeface="Californian FB" panose="0207040306080B030204" pitchFamily="18" charset="0"/>
              </a:rPr>
              <a:t>progettazione</a:t>
            </a:r>
            <a:r>
              <a:rPr kumimoji="0" lang="it-IT" altLang="it-IT" sz="1800" b="0" i="0" u="none" strike="noStrike" cap="none" normalizeH="0" baseline="0" dirty="0">
                <a:ln>
                  <a:noFill/>
                </a:ln>
                <a:solidFill>
                  <a:srgbClr val="FF0000"/>
                </a:solidFill>
                <a:effectLst/>
                <a:latin typeface="Californian FB" panose="0207040306080B030204" pitchFamily="18" charset="0"/>
              </a:rPr>
              <a:t> </a:t>
            </a:r>
            <a:r>
              <a:rPr kumimoji="0" lang="it-IT" altLang="it-IT" sz="1800" b="0" i="0" u="none" strike="noStrike" cap="none" normalizeH="0" baseline="0" dirty="0">
                <a:ln>
                  <a:noFill/>
                </a:ln>
                <a:solidFill>
                  <a:srgbClr val="212529"/>
                </a:solidFill>
                <a:effectLst/>
                <a:latin typeface="Californian FB" panose="0207040306080B030204" pitchFamily="18" charset="0"/>
              </a:rPr>
              <a:t>nel secondo riquadro del</a:t>
            </a:r>
            <a:endParaRPr kumimoji="0" lang="it-IT" altLang="it-IT" sz="1800" b="0" i="0" u="none" strike="noStrike" cap="none" normalizeH="0" baseline="0" dirty="0">
              <a:ln>
                <a:noFill/>
              </a:ln>
              <a:solidFill>
                <a:srgbClr val="212529"/>
              </a:solidFill>
              <a:effectLst/>
              <a:latin typeface="Californian FB" panose="0207040306080B0302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it-IT" altLang="it-IT" sz="1800" b="0" i="0" u="none" strike="noStrike" cap="none" normalizeH="0" baseline="0" dirty="0">
                <a:ln>
                  <a:noFill/>
                </a:ln>
                <a:solidFill>
                  <a:srgbClr val="212529"/>
                </a:solidFill>
                <a:effectLst/>
                <a:latin typeface="Californian FB" panose="0207040306080B030204" pitchFamily="18" charset="0"/>
              </a:rPr>
              <a:t> campo:</a:t>
            </a:r>
            <a:endParaRPr kumimoji="0" lang="it-IT" altLang="it-IT" sz="1800" b="0" i="0" u="none" strike="noStrike" cap="none" normalizeH="0" baseline="0" dirty="0">
              <a:ln>
                <a:noFill/>
              </a:ln>
              <a:solidFill>
                <a:schemeClr val="tx1"/>
              </a:solidFill>
              <a:effectLst/>
              <a:latin typeface="Californian FB" panose="0207040306080B030204" pitchFamily="18" charset="0"/>
            </a:endParaRPr>
          </a:p>
        </p:txBody>
      </p:sp>
      <p:sp>
        <p:nvSpPr>
          <p:cNvPr id="2" name="Segnaposto piè di pagina 1"/>
          <p:cNvSpPr>
            <a:spLocks noGrp="1"/>
          </p:cNvSpPr>
          <p:nvPr>
            <p:ph type="ftr" sz="quarter" idx="11"/>
          </p:nvPr>
        </p:nvSpPr>
        <p:spPr>
          <a:xfrm>
            <a:off x="1" y="6492875"/>
            <a:ext cx="1119808" cy="365125"/>
          </a:xfrm>
        </p:spPr>
        <p:txBody>
          <a:bodyPr/>
          <a:lstStyle/>
          <a:p>
            <a:r>
              <a:rPr lang="en-US" dirty="0"/>
              <a:t>Roberta Tardi</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60000"/>
              <a:lumOff val="40000"/>
            </a:schemeClr>
          </a:solidFill>
        </p:spPr>
        <p:txBody>
          <a:bodyPr/>
          <a:lstStyle/>
          <a:p>
            <a:r>
              <a:rPr lang="it-IT" b="1" dirty="0"/>
              <a:t>OBIETTIVI DI COMPETENZA</a:t>
            </a:r>
            <a:endParaRPr lang="it-IT" b="1" dirty="0"/>
          </a:p>
        </p:txBody>
      </p:sp>
      <p:sp>
        <p:nvSpPr>
          <p:cNvPr id="3" name="Segnaposto contenuto 2"/>
          <p:cNvSpPr>
            <a:spLocks noGrp="1"/>
          </p:cNvSpPr>
          <p:nvPr>
            <p:ph idx="1"/>
          </p:nvPr>
        </p:nvSpPr>
        <p:spPr>
          <a:xfrm>
            <a:off x="754749" y="2976693"/>
            <a:ext cx="10364452" cy="3000037"/>
          </a:xfrm>
          <a:solidFill>
            <a:schemeClr val="accent6">
              <a:lumMod val="40000"/>
              <a:lumOff val="60000"/>
            </a:schemeClr>
          </a:solidFill>
        </p:spPr>
        <p:txBody>
          <a:bodyPr/>
          <a:lstStyle/>
          <a:p>
            <a:pPr marL="0" indent="0" algn="just">
              <a:buNone/>
            </a:pPr>
            <a:r>
              <a:rPr lang="it-IT" b="0" i="0" dirty="0">
                <a:solidFill>
                  <a:srgbClr val="212529"/>
                </a:solidFill>
                <a:effectLst/>
                <a:latin typeface="+mj-lt"/>
              </a:rPr>
              <a:t>Per gli </a:t>
            </a:r>
            <a:r>
              <a:rPr lang="it-IT" b="1" i="0" dirty="0">
                <a:solidFill>
                  <a:srgbClr val="FF0000"/>
                </a:solidFill>
                <a:effectLst/>
                <a:latin typeface="+mj-lt"/>
              </a:rPr>
              <a:t>obiettivi di competenza ( primo riquadro)</a:t>
            </a:r>
            <a:r>
              <a:rPr lang="it-IT" b="0" i="0" dirty="0">
                <a:solidFill>
                  <a:srgbClr val="FF0000"/>
                </a:solidFill>
                <a:effectLst/>
                <a:latin typeface="+mj-lt"/>
              </a:rPr>
              <a:t> </a:t>
            </a:r>
            <a:r>
              <a:rPr lang="it-IT" b="0" i="0" dirty="0">
                <a:solidFill>
                  <a:srgbClr val="212529"/>
                </a:solidFill>
                <a:effectLst/>
                <a:latin typeface="+mj-lt"/>
              </a:rPr>
              <a:t>si può fare riferimento ai sopra riportati obiettivi suggeriti dall’Agenzia europea, nonché sostituirli ovvero integrarli con altri più specifici e importanti per l’alunno, anche considerando gli obiettivi già definiti nella sezione </a:t>
            </a:r>
            <a:r>
              <a:rPr lang="it-IT" b="1" i="0" dirty="0">
                <a:solidFill>
                  <a:srgbClr val="212529"/>
                </a:solidFill>
                <a:effectLst/>
                <a:latin typeface="+mj-lt"/>
              </a:rPr>
              <a:t>5</a:t>
            </a:r>
            <a:r>
              <a:rPr lang="it-IT" b="0" i="0" dirty="0">
                <a:solidFill>
                  <a:srgbClr val="212529"/>
                </a:solidFill>
                <a:effectLst/>
                <a:latin typeface="+mj-lt"/>
              </a:rPr>
              <a:t> (Interventi sullo studente riferiti alle quattro dimensioni in base al Profilo di Funzionamento) e gli altri interventi previsti in questa sezione sul percorso curricolare, in particolare se emergono peculiari potenzialità o attitudini rispetto ad alcune discipline legate all’esperienza del progetto.</a:t>
            </a:r>
            <a:endParaRPr lang="it-IT" dirty="0">
              <a:latin typeface="+mj-lt"/>
            </a:endParaRPr>
          </a:p>
        </p:txBody>
      </p:sp>
      <p:sp>
        <p:nvSpPr>
          <p:cNvPr id="5" name="Segnaposto piè di pagina 4"/>
          <p:cNvSpPr>
            <a:spLocks noGrp="1"/>
          </p:cNvSpPr>
          <p:nvPr>
            <p:ph type="ftr" sz="quarter" idx="11"/>
          </p:nvPr>
        </p:nvSpPr>
        <p:spPr>
          <a:xfrm>
            <a:off x="0" y="6492875"/>
            <a:ext cx="913775" cy="365125"/>
          </a:xfrm>
        </p:spPr>
        <p:txBody>
          <a:bodyPr/>
          <a:lstStyle/>
          <a:p>
            <a:r>
              <a:rPr lang="en-US"/>
              <a:t>Roberta Tardi</a:t>
            </a:r>
            <a:endParaRPr lang="en-US" dirty="0"/>
          </a:p>
        </p:txBody>
      </p:sp>
      <p:pic>
        <p:nvPicPr>
          <p:cNvPr id="19458" name="Picture 2" descr="Goal Setting: Come definire gli obiettivi | Spazio Psicologi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086643" y="624019"/>
            <a:ext cx="2314575" cy="15906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73" y="0"/>
            <a:ext cx="10364451" cy="874643"/>
          </a:xfrm>
          <a:solidFill>
            <a:schemeClr val="accent5">
              <a:lumMod val="60000"/>
              <a:lumOff val="40000"/>
            </a:schemeClr>
          </a:solidFill>
        </p:spPr>
        <p:txBody>
          <a:bodyPr/>
          <a:lstStyle/>
          <a:p>
            <a:r>
              <a:rPr lang="it-IT" b="1" dirty="0"/>
              <a:t>TIPOLOGIA DI CONTESTO</a:t>
            </a:r>
            <a:endParaRPr lang="it-IT" b="1" dirty="0"/>
          </a:p>
        </p:txBody>
      </p:sp>
      <p:sp>
        <p:nvSpPr>
          <p:cNvPr id="3" name="Segnaposto contenuto 2"/>
          <p:cNvSpPr>
            <a:spLocks noGrp="1"/>
          </p:cNvSpPr>
          <p:nvPr>
            <p:ph idx="1"/>
          </p:nvPr>
        </p:nvSpPr>
        <p:spPr>
          <a:xfrm>
            <a:off x="913775" y="2953157"/>
            <a:ext cx="10364452" cy="2801255"/>
          </a:xfrm>
          <a:solidFill>
            <a:schemeClr val="accent6">
              <a:lumMod val="40000"/>
              <a:lumOff val="60000"/>
            </a:schemeClr>
          </a:solidFill>
        </p:spPr>
        <p:txBody>
          <a:bodyPr/>
          <a:lstStyle/>
          <a:p>
            <a:pPr marL="0" indent="0" algn="just">
              <a:buNone/>
            </a:pPr>
            <a:r>
              <a:rPr lang="it-IT" b="0" i="0" dirty="0">
                <a:solidFill>
                  <a:srgbClr val="212529"/>
                </a:solidFill>
                <a:effectLst/>
                <a:latin typeface="+mj-lt"/>
              </a:rPr>
              <a:t>Dopo gli obiettivi di competenza va indicata la </a:t>
            </a:r>
            <a:r>
              <a:rPr lang="it-IT" b="1" i="0" dirty="0">
                <a:solidFill>
                  <a:srgbClr val="FF0000"/>
                </a:solidFill>
                <a:effectLst/>
                <a:latin typeface="+mj-lt"/>
              </a:rPr>
              <a:t>tipologia di contesto    (secondo riquadro)</a:t>
            </a:r>
            <a:r>
              <a:rPr lang="it-IT" b="0" i="0" dirty="0">
                <a:solidFill>
                  <a:srgbClr val="212529"/>
                </a:solidFill>
                <a:effectLst/>
                <a:latin typeface="+mj-lt"/>
              </a:rPr>
              <a:t> con le relative barriere (naturalmente superabili, considerato che il percorso e il contesto sono stati scelti) e facilitatori. Nel progetto, anche facendo riferimento a quanto specificato nelle sezioni </a:t>
            </a:r>
            <a:r>
              <a:rPr lang="it-IT" dirty="0">
                <a:solidFill>
                  <a:srgbClr val="212529"/>
                </a:solidFill>
                <a:latin typeface="+mj-lt"/>
              </a:rPr>
              <a:t>6 (Osservazioni) e 7(Interventi sul contesto), </a:t>
            </a:r>
            <a:r>
              <a:rPr lang="it-IT" b="0" i="0" dirty="0">
                <a:solidFill>
                  <a:srgbClr val="212529"/>
                </a:solidFill>
                <a:effectLst/>
                <a:latin typeface="+mj-lt"/>
              </a:rPr>
              <a:t>si descrive come superare le eventuali barriere individuate e come valorizzare i facilitatori.</a:t>
            </a:r>
            <a:r>
              <a:rPr lang="it-IT" b="1" dirty="0">
                <a:solidFill>
                  <a:srgbClr val="212529"/>
                </a:solidFill>
                <a:latin typeface="+mj-lt"/>
              </a:rPr>
              <a:t> </a:t>
            </a:r>
            <a:endParaRPr lang="it-IT" dirty="0">
              <a:latin typeface="+mj-lt"/>
            </a:endParaRPr>
          </a:p>
        </p:txBody>
      </p:sp>
      <p:sp>
        <p:nvSpPr>
          <p:cNvPr id="5" name="Segnaposto piè di pagina 4"/>
          <p:cNvSpPr>
            <a:spLocks noGrp="1"/>
          </p:cNvSpPr>
          <p:nvPr>
            <p:ph type="ftr" sz="quarter" idx="11"/>
          </p:nvPr>
        </p:nvSpPr>
        <p:spPr>
          <a:xfrm>
            <a:off x="0" y="6492875"/>
            <a:ext cx="913775" cy="365125"/>
          </a:xfrm>
        </p:spPr>
        <p:txBody>
          <a:bodyPr/>
          <a:lstStyle/>
          <a:p>
            <a:r>
              <a:rPr lang="en-US"/>
              <a:t>Roberta Tardi</a:t>
            </a:r>
            <a:endParaRPr lang="en-US" dirty="0"/>
          </a:p>
        </p:txBody>
      </p:sp>
      <p:pic>
        <p:nvPicPr>
          <p:cNvPr id="20482" name="Picture 2" descr="Analisi del contesto lavorativo in cui opera l'agenzia formativa -  Laboratorio Archimede S.r.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18418" y="1261843"/>
            <a:ext cx="2143125" cy="11743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75" y="321719"/>
            <a:ext cx="10364451" cy="1030003"/>
          </a:xfrm>
          <a:solidFill>
            <a:schemeClr val="accent5">
              <a:lumMod val="60000"/>
              <a:lumOff val="40000"/>
            </a:schemeClr>
          </a:solidFill>
        </p:spPr>
        <p:txBody>
          <a:bodyPr/>
          <a:lstStyle/>
          <a:p>
            <a:r>
              <a:rPr lang="it-IT" b="1" dirty="0"/>
              <a:t>TIPOLOGIE DI ATTIVITA’</a:t>
            </a:r>
            <a:endParaRPr lang="it-IT" b="1" dirty="0"/>
          </a:p>
        </p:txBody>
      </p:sp>
      <p:sp>
        <p:nvSpPr>
          <p:cNvPr id="3" name="Segnaposto contenuto 2"/>
          <p:cNvSpPr>
            <a:spLocks noGrp="1"/>
          </p:cNvSpPr>
          <p:nvPr>
            <p:ph idx="1"/>
          </p:nvPr>
        </p:nvSpPr>
        <p:spPr>
          <a:xfrm>
            <a:off x="913774" y="2963442"/>
            <a:ext cx="10364452" cy="2774750"/>
          </a:xfrm>
          <a:solidFill>
            <a:schemeClr val="accent6">
              <a:lumMod val="40000"/>
              <a:lumOff val="60000"/>
            </a:schemeClr>
          </a:solidFill>
        </p:spPr>
        <p:txBody>
          <a:bodyPr/>
          <a:lstStyle/>
          <a:p>
            <a:pPr marL="0" indent="0" algn="just">
              <a:buNone/>
            </a:pPr>
            <a:r>
              <a:rPr lang="it-IT" b="0" dirty="0">
                <a:solidFill>
                  <a:srgbClr val="212529"/>
                </a:solidFill>
                <a:effectLst/>
                <a:latin typeface="+mj-lt"/>
              </a:rPr>
              <a:t>Successivamente si passa a definire e ad indicare le</a:t>
            </a:r>
            <a:r>
              <a:rPr lang="it-IT" b="1" dirty="0">
                <a:solidFill>
                  <a:srgbClr val="212529"/>
                </a:solidFill>
                <a:effectLst/>
                <a:latin typeface="+mj-lt"/>
              </a:rPr>
              <a:t> </a:t>
            </a:r>
            <a:r>
              <a:rPr lang="it-IT" b="1" dirty="0">
                <a:solidFill>
                  <a:srgbClr val="FF0000"/>
                </a:solidFill>
                <a:effectLst/>
                <a:latin typeface="+mj-lt"/>
              </a:rPr>
              <a:t>tipologie di attività ( terzo riquadro) </a:t>
            </a:r>
            <a:r>
              <a:rPr lang="it-IT" b="0" dirty="0">
                <a:solidFill>
                  <a:srgbClr val="212529"/>
                </a:solidFill>
                <a:effectLst/>
                <a:latin typeface="+mj-lt"/>
              </a:rPr>
              <a:t>previste nel percorso e le modalità/fasi di svolgimento. </a:t>
            </a:r>
            <a:endParaRPr lang="it-IT" b="0" dirty="0">
              <a:solidFill>
                <a:srgbClr val="212529"/>
              </a:solidFill>
              <a:effectLst/>
              <a:latin typeface="+mj-lt"/>
            </a:endParaRPr>
          </a:p>
          <a:p>
            <a:pPr marL="0" indent="0" algn="just">
              <a:buNone/>
            </a:pPr>
            <a:r>
              <a:rPr lang="it-IT" b="0" dirty="0">
                <a:solidFill>
                  <a:srgbClr val="212529"/>
                </a:solidFill>
                <a:effectLst/>
                <a:latin typeface="+mj-lt"/>
              </a:rPr>
              <a:t>In pratica, si definiscono le azioni previste (ad esempio: incontri con esperti, visite aziendali, impresa formativa simulata, project work in e con l’impresa, tirocini, progetti di imprenditorialità, ecc.) e le loro modalità organizzative, facendo riferimento anche al quadro temporale.</a:t>
            </a:r>
            <a:endParaRPr lang="it-IT" dirty="0">
              <a:latin typeface="+mj-lt"/>
            </a:endParaRPr>
          </a:p>
        </p:txBody>
      </p:sp>
      <p:sp>
        <p:nvSpPr>
          <p:cNvPr id="5" name="Segnaposto piè di pagina 4"/>
          <p:cNvSpPr>
            <a:spLocks noGrp="1"/>
          </p:cNvSpPr>
          <p:nvPr>
            <p:ph type="ftr" sz="quarter" idx="11"/>
          </p:nvPr>
        </p:nvSpPr>
        <p:spPr>
          <a:xfrm>
            <a:off x="0" y="6490584"/>
            <a:ext cx="913775" cy="365125"/>
          </a:xfrm>
        </p:spPr>
        <p:txBody>
          <a:bodyPr/>
          <a:lstStyle/>
          <a:p>
            <a:r>
              <a:rPr lang="en-US"/>
              <a:t>Roberta Tardi</a:t>
            </a:r>
            <a:endParaRPr lang="en-US" dirty="0"/>
          </a:p>
        </p:txBody>
      </p:sp>
      <p:pic>
        <p:nvPicPr>
          <p:cNvPr id="21506" name="Picture 2" descr="Nuove attività innovative da aprir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05350" y="1457701"/>
            <a:ext cx="2781300" cy="13997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1295400" y="267045"/>
            <a:ext cx="9601200" cy="1303337"/>
          </a:xfrm>
          <a:solidFill>
            <a:schemeClr val="accent5">
              <a:lumMod val="60000"/>
              <a:lumOff val="40000"/>
            </a:schemeClr>
          </a:solidFill>
        </p:spPr>
        <p:txBody>
          <a:bodyPr>
            <a:normAutofit/>
          </a:bodyPr>
          <a:lstStyle/>
          <a:p>
            <a:r>
              <a:rPr lang="it-IT" b="1" dirty="0"/>
              <a:t>MONITORAGGIO E VALUTAZIONE</a:t>
            </a:r>
            <a:endParaRPr lang="it-IT" b="1" dirty="0"/>
          </a:p>
        </p:txBody>
      </p:sp>
      <p:sp>
        <p:nvSpPr>
          <p:cNvPr id="3" name="Segnaposto contenuto 2"/>
          <p:cNvSpPr>
            <a:spLocks noGrp="1"/>
          </p:cNvSpPr>
          <p:nvPr>
            <p:ph idx="1"/>
          </p:nvPr>
        </p:nvSpPr>
        <p:spPr>
          <a:xfrm>
            <a:off x="913774" y="3586293"/>
            <a:ext cx="10364452" cy="2642229"/>
          </a:xfrm>
          <a:solidFill>
            <a:schemeClr val="accent6">
              <a:lumMod val="40000"/>
              <a:lumOff val="60000"/>
            </a:schemeClr>
          </a:solidFill>
        </p:spPr>
        <p:txBody>
          <a:bodyPr>
            <a:normAutofit fontScale="77500" lnSpcReduction="20000"/>
          </a:bodyPr>
          <a:lstStyle/>
          <a:p>
            <a:pPr marL="0" indent="0" algn="just">
              <a:buNone/>
            </a:pPr>
            <a:r>
              <a:rPr lang="it-IT" sz="3400" dirty="0">
                <a:latin typeface="+mj-lt"/>
              </a:rPr>
              <a:t>Nel </a:t>
            </a:r>
            <a:r>
              <a:rPr lang="it-IT" sz="3400" b="1" dirty="0">
                <a:solidFill>
                  <a:srgbClr val="FF0000"/>
                </a:solidFill>
                <a:latin typeface="+mj-lt"/>
              </a:rPr>
              <a:t>quarto riquadro Monitoraggio e Valutazione</a:t>
            </a:r>
            <a:r>
              <a:rPr lang="it-IT" sz="3400" dirty="0">
                <a:latin typeface="+mj-lt"/>
              </a:rPr>
              <a:t>,</a:t>
            </a:r>
            <a:r>
              <a:rPr lang="it-IT" sz="3400" b="0" i="0" dirty="0">
                <a:solidFill>
                  <a:srgbClr val="212529"/>
                </a:solidFill>
                <a:effectLst/>
                <a:latin typeface="+mj-lt"/>
              </a:rPr>
              <a:t> Il PCTO va monitorato e il riquadro prevede un apposito spazio dove riportare gli indicatori da esaminare, ai fini del </a:t>
            </a:r>
            <a:r>
              <a:rPr lang="it-IT" sz="3400" i="0" dirty="0">
                <a:solidFill>
                  <a:srgbClr val="212529"/>
                </a:solidFill>
                <a:effectLst/>
                <a:latin typeface="+mj-lt"/>
              </a:rPr>
              <a:t>monitoraggio</a:t>
            </a:r>
            <a:r>
              <a:rPr lang="it-IT" sz="3400" b="0" i="0" dirty="0">
                <a:solidFill>
                  <a:srgbClr val="212529"/>
                </a:solidFill>
                <a:effectLst/>
                <a:latin typeface="+mj-lt"/>
              </a:rPr>
              <a:t> in itinere e della verifica finale.</a:t>
            </a:r>
            <a:endParaRPr lang="it-IT" sz="3400" b="0" i="0" dirty="0">
              <a:solidFill>
                <a:srgbClr val="212529"/>
              </a:solidFill>
              <a:effectLst/>
              <a:latin typeface="+mj-lt"/>
            </a:endParaRPr>
          </a:p>
          <a:p>
            <a:pPr marL="0" indent="0" algn="just">
              <a:buNone/>
            </a:pPr>
            <a:r>
              <a:rPr lang="it-IT" sz="3400" dirty="0">
                <a:solidFill>
                  <a:srgbClr val="FF0000"/>
                </a:solidFill>
                <a:latin typeface="+mj-lt"/>
              </a:rPr>
              <a:t>Il Monitoraggio in itinere è un’azione fondamentale del percorso.</a:t>
            </a:r>
            <a:endParaRPr lang="it-IT" sz="3400" dirty="0">
              <a:solidFill>
                <a:srgbClr val="FF0000"/>
              </a:solidFill>
              <a:latin typeface="+mj-lt"/>
            </a:endParaRPr>
          </a:p>
          <a:p>
            <a:pPr marL="0" indent="0" algn="just">
              <a:buNone/>
            </a:pPr>
            <a:endParaRPr lang="it-IT" sz="3400" b="0" i="0" dirty="0">
              <a:solidFill>
                <a:srgbClr val="212529"/>
              </a:solidFill>
              <a:effectLst/>
              <a:latin typeface="+mj-lt"/>
            </a:endParaRPr>
          </a:p>
          <a:p>
            <a:pPr marL="0" indent="0">
              <a:buNone/>
            </a:pPr>
            <a:endParaRPr lang="it-IT" dirty="0"/>
          </a:p>
        </p:txBody>
      </p:sp>
      <p:sp>
        <p:nvSpPr>
          <p:cNvPr id="5" name="Segnaposto piè di pagina 4"/>
          <p:cNvSpPr>
            <a:spLocks noGrp="1"/>
          </p:cNvSpPr>
          <p:nvPr>
            <p:ph type="ftr" sz="quarter" idx="11"/>
          </p:nvPr>
        </p:nvSpPr>
        <p:spPr>
          <a:xfrm>
            <a:off x="23192" y="6492875"/>
            <a:ext cx="983974" cy="365125"/>
          </a:xfrm>
        </p:spPr>
        <p:txBody>
          <a:bodyPr/>
          <a:lstStyle/>
          <a:p>
            <a:r>
              <a:rPr lang="en-US" dirty="0"/>
              <a:t>Roberta Tardi</a:t>
            </a:r>
            <a:endParaRPr lang="en-US" dirty="0"/>
          </a:p>
        </p:txBody>
      </p:sp>
      <p:pic>
        <p:nvPicPr>
          <p:cNvPr id="22530" name="Picture 2" descr="Monitoraggio e valutazion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78664" y="1630708"/>
            <a:ext cx="2143125" cy="17161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74" y="260708"/>
            <a:ext cx="10364451" cy="1157275"/>
          </a:xfrm>
          <a:solidFill>
            <a:schemeClr val="accent5">
              <a:lumMod val="60000"/>
              <a:lumOff val="40000"/>
            </a:schemeClr>
          </a:solidFill>
        </p:spPr>
        <p:txBody>
          <a:bodyPr>
            <a:normAutofit/>
          </a:bodyPr>
          <a:lstStyle/>
          <a:p>
            <a:r>
              <a:rPr lang="it-IT" sz="3200" b="1" dirty="0"/>
              <a:t>COINVOLGIMENTO DELLA  RETE DI COLLABORAZIONE DEI SERVIZI TERRITORIALI</a:t>
            </a:r>
            <a:endParaRPr lang="it-IT" sz="3200" b="1" dirty="0"/>
          </a:p>
        </p:txBody>
      </p:sp>
      <p:sp>
        <p:nvSpPr>
          <p:cNvPr id="3" name="Segnaposto contenuto 2"/>
          <p:cNvSpPr>
            <a:spLocks noGrp="1"/>
          </p:cNvSpPr>
          <p:nvPr>
            <p:ph idx="1"/>
          </p:nvPr>
        </p:nvSpPr>
        <p:spPr>
          <a:xfrm>
            <a:off x="913774" y="2962751"/>
            <a:ext cx="10364452" cy="3424107"/>
          </a:xfrm>
          <a:solidFill>
            <a:schemeClr val="accent6">
              <a:lumMod val="40000"/>
              <a:lumOff val="60000"/>
            </a:schemeClr>
          </a:solidFill>
        </p:spPr>
        <p:txBody>
          <a:bodyPr>
            <a:normAutofit fontScale="77500" lnSpcReduction="20000"/>
          </a:bodyPr>
          <a:lstStyle/>
          <a:p>
            <a:pPr marL="0" indent="0" algn="just">
              <a:buNone/>
            </a:pPr>
            <a:r>
              <a:rPr lang="it-IT" dirty="0">
                <a:solidFill>
                  <a:srgbClr val="212529"/>
                </a:solidFill>
                <a:latin typeface="+mj-lt"/>
              </a:rPr>
              <a:t>Il </a:t>
            </a:r>
            <a:r>
              <a:rPr lang="it-IT" b="1" dirty="0">
                <a:solidFill>
                  <a:srgbClr val="FF0000"/>
                </a:solidFill>
                <a:latin typeface="+mj-lt"/>
              </a:rPr>
              <a:t>quinto</a:t>
            </a:r>
            <a:r>
              <a:rPr lang="it-IT" b="1" i="0" dirty="0">
                <a:solidFill>
                  <a:srgbClr val="FF0000"/>
                </a:solidFill>
                <a:effectLst/>
                <a:latin typeface="+mj-lt"/>
              </a:rPr>
              <a:t> riquadro </a:t>
            </a:r>
            <a:r>
              <a:rPr lang="it-IT" b="0" i="0" dirty="0">
                <a:solidFill>
                  <a:srgbClr val="212529"/>
                </a:solidFill>
                <a:effectLst/>
                <a:latin typeface="+mj-lt"/>
              </a:rPr>
              <a:t>è dedicato al </a:t>
            </a:r>
            <a:r>
              <a:rPr lang="it-IT" b="1" dirty="0">
                <a:solidFill>
                  <a:srgbClr val="FF0000"/>
                </a:solidFill>
                <a:latin typeface="+mj-lt"/>
              </a:rPr>
              <a:t>C</a:t>
            </a:r>
            <a:r>
              <a:rPr lang="it-IT" b="1" i="0" dirty="0">
                <a:solidFill>
                  <a:srgbClr val="FF0000"/>
                </a:solidFill>
                <a:effectLst/>
                <a:latin typeface="+mj-lt"/>
              </a:rPr>
              <a:t>oinvolgimento della rete di collaborazione dei servizi territoriali </a:t>
            </a:r>
            <a:r>
              <a:rPr lang="it-IT" i="0" dirty="0">
                <a:solidFill>
                  <a:schemeClr val="tx1"/>
                </a:solidFill>
                <a:effectLst/>
                <a:latin typeface="+mj-lt"/>
              </a:rPr>
              <a:t>per la prosecuzione del percorso di studi o per l’inserimento nel mondo del lavoro. </a:t>
            </a:r>
            <a:r>
              <a:rPr lang="it-IT" b="0" i="0" dirty="0">
                <a:solidFill>
                  <a:srgbClr val="212529"/>
                </a:solidFill>
                <a:effectLst/>
                <a:latin typeface="+mj-lt"/>
              </a:rPr>
              <a:t>In </a:t>
            </a:r>
            <a:r>
              <a:rPr lang="it-IT" dirty="0">
                <a:solidFill>
                  <a:srgbClr val="212529"/>
                </a:solidFill>
                <a:latin typeface="+mj-lt"/>
              </a:rPr>
              <a:t>questa parte </a:t>
            </a:r>
            <a:r>
              <a:rPr lang="it-IT" b="0" i="0" dirty="0">
                <a:solidFill>
                  <a:srgbClr val="212529"/>
                </a:solidFill>
                <a:effectLst/>
                <a:latin typeface="+mj-lt"/>
              </a:rPr>
              <a:t>vanno descritti gli interventi (ad esempio: scelta dell’azienda, scambio di informazioni, gestione congiunta di eventuali corsi sulla sicurezza), gestiti in modo congiunto o coordinato con i servizi territoriali che hanno competenze specifiche nell’inserimento lavorativo delle persone con disabilità.  </a:t>
            </a:r>
            <a:endParaRPr lang="it-IT" b="0" i="0" dirty="0">
              <a:solidFill>
                <a:srgbClr val="212529"/>
              </a:solidFill>
              <a:effectLst/>
              <a:latin typeface="+mj-lt"/>
            </a:endParaRPr>
          </a:p>
          <a:p>
            <a:pPr marL="0" indent="0" algn="just">
              <a:buNone/>
            </a:pPr>
            <a:r>
              <a:rPr lang="it-IT" b="0" i="0" dirty="0">
                <a:solidFill>
                  <a:srgbClr val="212529"/>
                </a:solidFill>
                <a:effectLst/>
                <a:latin typeface="+mj-lt"/>
              </a:rPr>
              <a:t>L’obiettivo di tale coinvolgimento è rendere più rapido ed efficace il passaggio di presa in carico al termine del percorso di istruzione, riducendo al minimo il bisogno di ulteriori momenti di indagine. Nel Progetto Individuale, se predisposto, il passaggio dalla scuola alla vita adulta lavorativa dovrebbe essere ben definito e sicuramente riportato nella sezione 3, ove si indica come il Progetto si coordina e interagisce con il PEI. Nel caso in cui il Progetto individuale non sia stato ancora predisposto, i soggetti, che hanno in carico lo studente, devono affrontare per tempo la questione del progetto di vita al termine del percorso scolastico.</a:t>
            </a:r>
            <a:endParaRPr lang="it-IT" dirty="0">
              <a:latin typeface="+mj-lt"/>
            </a:endParaRPr>
          </a:p>
        </p:txBody>
      </p:sp>
      <p:sp>
        <p:nvSpPr>
          <p:cNvPr id="5" name="Segnaposto piè di pagina 4"/>
          <p:cNvSpPr>
            <a:spLocks noGrp="1"/>
          </p:cNvSpPr>
          <p:nvPr>
            <p:ph type="ftr" sz="quarter" idx="11"/>
          </p:nvPr>
        </p:nvSpPr>
        <p:spPr>
          <a:xfrm>
            <a:off x="0" y="6386858"/>
            <a:ext cx="913775" cy="365125"/>
          </a:xfrm>
        </p:spPr>
        <p:txBody>
          <a:bodyPr/>
          <a:lstStyle/>
          <a:p>
            <a:r>
              <a:rPr lang="en-US"/>
              <a:t>Roberta Tardi</a:t>
            </a:r>
            <a:endParaRPr lang="en-US" dirty="0"/>
          </a:p>
        </p:txBody>
      </p:sp>
      <p:pic>
        <p:nvPicPr>
          <p:cNvPr id="23554" name="Picture 2" descr="PNRR e assistenza sanitaria territoriale. È l'ora delle scelte. - Salute  Diritto Fondamental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44277" y="1519856"/>
            <a:ext cx="2438400" cy="12850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1295402" y="1938029"/>
            <a:ext cx="9601196" cy="1631216"/>
          </a:xfrm>
          <a:prstGeom prst="rect">
            <a:avLst/>
          </a:prstGeom>
          <a:solidFill>
            <a:schemeClr val="accent6">
              <a:lumMod val="40000"/>
              <a:lumOff val="60000"/>
            </a:schemeClr>
          </a:solidFill>
        </p:spPr>
        <p:txBody>
          <a:bodyPr wrap="square">
            <a:spAutoFit/>
          </a:bodyPr>
          <a:lstStyle/>
          <a:p>
            <a:pPr algn="just"/>
            <a:r>
              <a:rPr lang="it-IT" sz="2000" b="0" i="0" dirty="0">
                <a:solidFill>
                  <a:srgbClr val="212529"/>
                </a:solidFill>
                <a:effectLst/>
                <a:latin typeface="+mj-lt"/>
              </a:rPr>
              <a:t>Dopo lo spazio dedicato al coinvolgimento della rete di collaborazione dei servizi territoriali, </a:t>
            </a:r>
            <a:r>
              <a:rPr lang="it-IT" sz="2000" dirty="0">
                <a:solidFill>
                  <a:srgbClr val="212529"/>
                </a:solidFill>
                <a:latin typeface="+mj-lt"/>
              </a:rPr>
              <a:t>il </a:t>
            </a:r>
            <a:r>
              <a:rPr lang="it-IT" sz="2000" b="1" dirty="0">
                <a:solidFill>
                  <a:srgbClr val="FF0000"/>
                </a:solidFill>
                <a:latin typeface="+mj-lt"/>
              </a:rPr>
              <a:t>sesto riquadro </a:t>
            </a:r>
            <a:r>
              <a:rPr lang="it-IT" sz="2000" dirty="0">
                <a:solidFill>
                  <a:srgbClr val="212529"/>
                </a:solidFill>
                <a:latin typeface="+mj-lt"/>
              </a:rPr>
              <a:t>è </a:t>
            </a:r>
            <a:r>
              <a:rPr lang="it-IT" sz="2000" b="0" i="0" dirty="0">
                <a:solidFill>
                  <a:srgbClr val="212529"/>
                </a:solidFill>
                <a:effectLst/>
                <a:latin typeface="+mj-lt"/>
              </a:rPr>
              <a:t>dedicato alle</a:t>
            </a:r>
            <a:r>
              <a:rPr lang="it-IT" sz="2000" b="1" i="0" dirty="0">
                <a:solidFill>
                  <a:srgbClr val="212529"/>
                </a:solidFill>
                <a:effectLst/>
                <a:latin typeface="+mj-lt"/>
              </a:rPr>
              <a:t> </a:t>
            </a:r>
            <a:r>
              <a:rPr lang="it-IT" sz="2000" b="1" i="0" dirty="0">
                <a:solidFill>
                  <a:srgbClr val="FF0000"/>
                </a:solidFill>
                <a:effectLst/>
                <a:latin typeface="+mj-lt"/>
              </a:rPr>
              <a:t>osservazioni dello studente o della studentessa</a:t>
            </a:r>
            <a:r>
              <a:rPr lang="it-IT" sz="2000" b="0" i="0" dirty="0">
                <a:solidFill>
                  <a:srgbClr val="FF0000"/>
                </a:solidFill>
                <a:effectLst/>
                <a:latin typeface="+mj-lt"/>
              </a:rPr>
              <a:t> </a:t>
            </a:r>
            <a:r>
              <a:rPr lang="it-IT" sz="2000" b="0" i="0" dirty="0">
                <a:solidFill>
                  <a:srgbClr val="212529"/>
                </a:solidFill>
                <a:effectLst/>
                <a:latin typeface="+mj-lt"/>
              </a:rPr>
              <a:t>che, in quanto parte del GLO, può esprimere osservazioni su tutti i contenuti del PEI e in particolare in relazione al PCTO. </a:t>
            </a:r>
            <a:endParaRPr lang="it-IT" sz="2000" b="0" i="0" dirty="0">
              <a:solidFill>
                <a:srgbClr val="212529"/>
              </a:solidFill>
              <a:effectLst/>
              <a:latin typeface="+mj-lt"/>
            </a:endParaRPr>
          </a:p>
          <a:p>
            <a:pPr algn="just"/>
            <a:r>
              <a:rPr lang="it-IT" sz="2000" b="0" i="0" dirty="0">
                <a:solidFill>
                  <a:srgbClr val="212529"/>
                </a:solidFill>
                <a:effectLst/>
                <a:latin typeface="+mj-lt"/>
              </a:rPr>
              <a:t>Il GLO, al riguardo, ha il compito di cogliere e valorizzare il punto di vista dell’alunno:</a:t>
            </a:r>
            <a:endParaRPr lang="it-IT" sz="2000" dirty="0">
              <a:latin typeface="+mj-lt"/>
            </a:endParaRPr>
          </a:p>
        </p:txBody>
      </p:sp>
      <p:sp>
        <p:nvSpPr>
          <p:cNvPr id="10" name="Titolo 1"/>
          <p:cNvSpPr txBox="1"/>
          <p:nvPr/>
        </p:nvSpPr>
        <p:spPr>
          <a:xfrm>
            <a:off x="1295402" y="661560"/>
            <a:ext cx="9601196" cy="912929"/>
          </a:xfrm>
          <a:prstGeom prst="rect">
            <a:avLst/>
          </a:prstGeom>
          <a:solidFill>
            <a:schemeClr val="accent5">
              <a:lumMod val="60000"/>
              <a:lumOff val="40000"/>
            </a:schemeClr>
          </a:solidFill>
        </p:spPr>
        <p:txBody>
          <a:bodyP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OSSERVAZIONI DELLO STUDENTE</a:t>
            </a:r>
            <a:endParaRPr lang="it-IT" dirty="0"/>
          </a:p>
        </p:txBody>
      </p:sp>
      <p:pic>
        <p:nvPicPr>
          <p:cNvPr id="3078"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64195" y="3868762"/>
            <a:ext cx="6463610" cy="949684"/>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piè di pagina 2"/>
          <p:cNvSpPr>
            <a:spLocks noGrp="1"/>
          </p:cNvSpPr>
          <p:nvPr>
            <p:ph type="ftr" sz="quarter" idx="11"/>
          </p:nvPr>
        </p:nvSpPr>
        <p:spPr>
          <a:xfrm>
            <a:off x="0" y="6460793"/>
            <a:ext cx="1020417" cy="365125"/>
          </a:xfrm>
        </p:spPr>
        <p:txBody>
          <a:bodyPr/>
          <a:lstStyle/>
          <a:p>
            <a:r>
              <a:rPr lang="en-US"/>
              <a:t>Roberta Tardi</a:t>
            </a:r>
            <a:endParaRPr lang="en-US" dirty="0"/>
          </a:p>
        </p:txBody>
      </p:sp>
      <p:pic>
        <p:nvPicPr>
          <p:cNvPr id="24578" name="Picture 2" descr="Educare.it - L'osservazione sistematica a scuola ovvero il valore  dell'(inter)soggettivit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8283" y="5117963"/>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2145" y="547545"/>
            <a:ext cx="10364451" cy="1183779"/>
          </a:xfrm>
          <a:solidFill>
            <a:schemeClr val="accent5">
              <a:lumMod val="60000"/>
              <a:lumOff val="40000"/>
            </a:schemeClr>
          </a:solidFill>
        </p:spPr>
        <p:txBody>
          <a:bodyPr/>
          <a:lstStyle/>
          <a:p>
            <a:r>
              <a:rPr lang="it-IT" b="1" dirty="0"/>
              <a:t>REVISIONE E VERIFICA FINALE</a:t>
            </a:r>
            <a:endParaRPr lang="it-IT" b="1" dirty="0"/>
          </a:p>
        </p:txBody>
      </p:sp>
      <p:sp>
        <p:nvSpPr>
          <p:cNvPr id="3" name="Segnaposto contenuto 2"/>
          <p:cNvSpPr>
            <a:spLocks noGrp="1"/>
          </p:cNvSpPr>
          <p:nvPr>
            <p:ph idx="1"/>
          </p:nvPr>
        </p:nvSpPr>
        <p:spPr>
          <a:xfrm>
            <a:off x="1295400" y="2556932"/>
            <a:ext cx="9601197" cy="3318936"/>
          </a:xfrm>
          <a:solidFill>
            <a:schemeClr val="accent6">
              <a:lumMod val="40000"/>
              <a:lumOff val="60000"/>
            </a:schemeClr>
          </a:solidFill>
        </p:spPr>
        <p:txBody>
          <a:bodyPr>
            <a:normAutofit fontScale="85000" lnSpcReduction="20000"/>
          </a:bodyPr>
          <a:lstStyle/>
          <a:p>
            <a:pPr algn="just"/>
            <a:r>
              <a:rPr lang="it-IT" dirty="0">
                <a:solidFill>
                  <a:srgbClr val="212529"/>
                </a:solidFill>
                <a:latin typeface="+mj-lt"/>
              </a:rPr>
              <a:t>La progettazione del percorso richiede </a:t>
            </a:r>
            <a:r>
              <a:rPr lang="it-IT" b="0" i="0" dirty="0">
                <a:solidFill>
                  <a:srgbClr val="212529"/>
                </a:solidFill>
                <a:effectLst/>
                <a:latin typeface="+mj-lt"/>
              </a:rPr>
              <a:t>uno spazio per la </a:t>
            </a:r>
            <a:r>
              <a:rPr lang="it-IT" b="1" i="0" dirty="0">
                <a:solidFill>
                  <a:srgbClr val="FF0000"/>
                </a:solidFill>
                <a:effectLst/>
                <a:latin typeface="+mj-lt"/>
              </a:rPr>
              <a:t>revisione</a:t>
            </a:r>
            <a:r>
              <a:rPr lang="it-IT" b="0" i="0" dirty="0">
                <a:solidFill>
                  <a:srgbClr val="212529"/>
                </a:solidFill>
                <a:effectLst/>
                <a:latin typeface="+mj-lt"/>
              </a:rPr>
              <a:t>, ove indicare gli eventuali punti oggetto di revisione in sede di verifica del PEI, e uno spazio per la</a:t>
            </a:r>
            <a:r>
              <a:rPr lang="it-IT" b="1" i="0" dirty="0">
                <a:solidFill>
                  <a:srgbClr val="212529"/>
                </a:solidFill>
                <a:effectLst/>
                <a:latin typeface="+mj-lt"/>
              </a:rPr>
              <a:t> </a:t>
            </a:r>
            <a:r>
              <a:rPr lang="it-IT" b="1" i="0" dirty="0">
                <a:solidFill>
                  <a:srgbClr val="FF0000"/>
                </a:solidFill>
                <a:effectLst/>
                <a:latin typeface="+mj-lt"/>
              </a:rPr>
              <a:t>verifica finale</a:t>
            </a:r>
            <a:r>
              <a:rPr lang="it-IT" b="0" i="0" dirty="0">
                <a:solidFill>
                  <a:srgbClr val="212529"/>
                </a:solidFill>
                <a:effectLst/>
                <a:latin typeface="+mj-lt"/>
              </a:rPr>
              <a:t>, in riferimento alla quale vanno considerati due aspetti: </a:t>
            </a:r>
            <a:endParaRPr lang="it-IT" b="0" i="0" dirty="0">
              <a:solidFill>
                <a:srgbClr val="212529"/>
              </a:solidFill>
              <a:effectLst/>
              <a:latin typeface="+mj-lt"/>
            </a:endParaRPr>
          </a:p>
          <a:p>
            <a:pPr algn="just"/>
            <a:r>
              <a:rPr lang="it-IT" b="0" i="0" dirty="0">
                <a:solidFill>
                  <a:srgbClr val="212529"/>
                </a:solidFill>
                <a:effectLst/>
                <a:latin typeface="+mj-lt"/>
              </a:rPr>
              <a:t>1) </a:t>
            </a:r>
            <a:r>
              <a:rPr lang="it-IT" b="1" i="0" dirty="0">
                <a:solidFill>
                  <a:srgbClr val="FF0000"/>
                </a:solidFill>
                <a:effectLst/>
                <a:latin typeface="+mj-lt"/>
              </a:rPr>
              <a:t>il conseguimento degli obiettivi di competenza</a:t>
            </a:r>
            <a:r>
              <a:rPr lang="it-IT" b="0" i="0" dirty="0">
                <a:solidFill>
                  <a:srgbClr val="212529"/>
                </a:solidFill>
                <a:effectLst/>
                <a:latin typeface="+mj-lt"/>
              </a:rPr>
              <a:t>, in base agli esiti previsti e alle modalità di valutazione indicate, nonché al livello di riduzione dei vincoli di contesto e alla loro eventuale permanenza</a:t>
            </a:r>
            <a:r>
              <a:rPr lang="it-IT" dirty="0">
                <a:solidFill>
                  <a:srgbClr val="212529"/>
                </a:solidFill>
                <a:latin typeface="+mj-lt"/>
              </a:rPr>
              <a:t>.</a:t>
            </a:r>
            <a:endParaRPr lang="it-IT" b="0" i="0" dirty="0">
              <a:solidFill>
                <a:srgbClr val="212529"/>
              </a:solidFill>
              <a:effectLst/>
              <a:latin typeface="+mj-lt"/>
            </a:endParaRPr>
          </a:p>
          <a:p>
            <a:pPr algn="just"/>
            <a:r>
              <a:rPr lang="it-IT" b="0" i="0" dirty="0">
                <a:solidFill>
                  <a:srgbClr val="212529"/>
                </a:solidFill>
                <a:effectLst/>
                <a:latin typeface="+mj-lt"/>
              </a:rPr>
              <a:t>2) </a:t>
            </a:r>
            <a:r>
              <a:rPr lang="it-IT" b="1" i="0" dirty="0">
                <a:solidFill>
                  <a:srgbClr val="FF0000"/>
                </a:solidFill>
                <a:effectLst/>
                <a:latin typeface="+mj-lt"/>
              </a:rPr>
              <a:t>la replicabilità dell’attività </a:t>
            </a:r>
            <a:r>
              <a:rPr lang="it-IT" b="0" i="0" dirty="0">
                <a:solidFill>
                  <a:srgbClr val="212529"/>
                </a:solidFill>
                <a:effectLst/>
                <a:latin typeface="+mj-lt"/>
              </a:rPr>
              <a:t>e </a:t>
            </a:r>
            <a:r>
              <a:rPr lang="it-IT" b="1" i="0" dirty="0">
                <a:solidFill>
                  <a:srgbClr val="FF0000"/>
                </a:solidFill>
                <a:effectLst/>
                <a:latin typeface="+mj-lt"/>
              </a:rPr>
              <a:t>le misure di miglioramento da adottare </a:t>
            </a:r>
            <a:r>
              <a:rPr lang="it-IT" b="0" i="0" dirty="0">
                <a:solidFill>
                  <a:srgbClr val="212529"/>
                </a:solidFill>
                <a:effectLst/>
                <a:latin typeface="+mj-lt"/>
              </a:rPr>
              <a:t>sulla base del riscontro dei tutor. Tali informazioni serviranno da traccia iniziale per la progettazione del PCTO per l’anno successivo o, se l’alunno è all’ultimo anno, per le indicazioni da fornire al servizio di inserimento lavorativo al termine della scuola o per la prosecuzione degli studi.</a:t>
            </a:r>
            <a:endParaRPr lang="it-IT" b="0" i="0" dirty="0">
              <a:solidFill>
                <a:srgbClr val="212529"/>
              </a:solidFill>
              <a:effectLst/>
              <a:latin typeface="+mj-lt"/>
            </a:endParaRPr>
          </a:p>
          <a:p>
            <a:endParaRPr lang="it-IT" dirty="0"/>
          </a:p>
        </p:txBody>
      </p:sp>
      <p:sp>
        <p:nvSpPr>
          <p:cNvPr id="5" name="Segnaposto piè di pagina 4"/>
          <p:cNvSpPr>
            <a:spLocks noGrp="1"/>
          </p:cNvSpPr>
          <p:nvPr>
            <p:ph type="ftr" sz="quarter" idx="11"/>
          </p:nvPr>
        </p:nvSpPr>
        <p:spPr>
          <a:xfrm>
            <a:off x="0" y="6464080"/>
            <a:ext cx="913775" cy="365125"/>
          </a:xfrm>
        </p:spPr>
        <p:txBody>
          <a:bodyPr/>
          <a:lstStyle/>
          <a:p>
            <a:r>
              <a:rPr lang="en-US"/>
              <a:t>Roberta Tardi</a:t>
            </a:r>
            <a:endParaRPr lang="en-US" dirty="0"/>
          </a:p>
        </p:txBody>
      </p:sp>
      <p:pic>
        <p:nvPicPr>
          <p:cNvPr id="54276" name="Picture 4" descr="Verifica - Haibisognodiuncodiceabarre.i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625008" y="539293"/>
            <a:ext cx="2543175" cy="11920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84616" y="3943636"/>
            <a:ext cx="8437238" cy="1705969"/>
          </a:xfrm>
          <a:prstGeom prst="rect">
            <a:avLst/>
          </a:prstGeom>
          <a:noFill/>
          <a:extLst>
            <a:ext uri="{909E8E84-426E-40DD-AFC4-6F175D3DCCD1}">
              <a14:hiddenFill xmlns:a14="http://schemas.microsoft.com/office/drawing/2010/main">
                <a:solidFill>
                  <a:srgbClr val="FFFFFF"/>
                </a:solidFill>
              </a14:hiddenFill>
            </a:ext>
          </a:extLst>
        </p:spPr>
      </p:pic>
      <p:sp>
        <p:nvSpPr>
          <p:cNvPr id="6" name="Titolo 1"/>
          <p:cNvSpPr txBox="1"/>
          <p:nvPr/>
        </p:nvSpPr>
        <p:spPr>
          <a:xfrm>
            <a:off x="183335" y="461709"/>
            <a:ext cx="9601196" cy="1303867"/>
          </a:xfrm>
          <a:prstGeom prst="rect">
            <a:avLst/>
          </a:prstGeom>
          <a:solidFill>
            <a:schemeClr val="accent5">
              <a:lumMod val="40000"/>
              <a:lumOff val="60000"/>
            </a:schemeClr>
          </a:solidFill>
        </p:spPr>
        <p:txBody>
          <a:bodyP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3200" b="1" dirty="0">
                <a:solidFill>
                  <a:srgbClr val="FF0000"/>
                </a:solidFill>
              </a:rPr>
              <a:t>8.5 </a:t>
            </a:r>
            <a:r>
              <a:rPr lang="it-IT" sz="3200" b="1" dirty="0">
                <a:solidFill>
                  <a:schemeClr val="accent1"/>
                </a:solidFill>
              </a:rPr>
              <a:t>Criteri di valutazione del comportamento ed           eventuali obiettivi specifici</a:t>
            </a:r>
            <a:endParaRPr lang="it-IT" sz="3200" dirty="0">
              <a:solidFill>
                <a:schemeClr val="accent1"/>
              </a:solidFill>
            </a:endParaRPr>
          </a:p>
        </p:txBody>
      </p:sp>
      <p:sp>
        <p:nvSpPr>
          <p:cNvPr id="5" name="CasellaDiTesto 4"/>
          <p:cNvSpPr txBox="1"/>
          <p:nvPr/>
        </p:nvSpPr>
        <p:spPr>
          <a:xfrm>
            <a:off x="1099930" y="2568224"/>
            <a:ext cx="9796668" cy="830997"/>
          </a:xfrm>
          <a:prstGeom prst="rect">
            <a:avLst/>
          </a:prstGeom>
          <a:solidFill>
            <a:schemeClr val="accent6">
              <a:lumMod val="40000"/>
              <a:lumOff val="60000"/>
            </a:schemeClr>
          </a:solidFill>
        </p:spPr>
        <p:txBody>
          <a:bodyPr wrap="square" rtlCol="0">
            <a:spAutoFit/>
          </a:bodyPr>
          <a:lstStyle/>
          <a:p>
            <a:r>
              <a:rPr lang="it-IT" sz="2400" dirty="0"/>
              <a:t>Nel riquadro 8.5 vanno annotate informazioni in merito al </a:t>
            </a:r>
            <a:r>
              <a:rPr lang="it-IT" sz="2400" b="1" dirty="0">
                <a:solidFill>
                  <a:srgbClr val="FF0000"/>
                </a:solidFill>
              </a:rPr>
              <a:t>comportamento</a:t>
            </a:r>
            <a:r>
              <a:rPr lang="it-IT" sz="2400" dirty="0"/>
              <a:t> dell’alunno sempre riferito al PEI</a:t>
            </a:r>
            <a:r>
              <a:rPr lang="it-IT" dirty="0"/>
              <a:t>:</a:t>
            </a:r>
            <a:endParaRPr lang="it-IT" dirty="0"/>
          </a:p>
        </p:txBody>
      </p:sp>
      <p:sp>
        <p:nvSpPr>
          <p:cNvPr id="3" name="Segnaposto piè di pagina 2"/>
          <p:cNvSpPr>
            <a:spLocks noGrp="1"/>
          </p:cNvSpPr>
          <p:nvPr>
            <p:ph type="ftr" sz="quarter" idx="11"/>
          </p:nvPr>
        </p:nvSpPr>
        <p:spPr>
          <a:xfrm>
            <a:off x="0" y="6492875"/>
            <a:ext cx="967409" cy="365125"/>
          </a:xfrm>
        </p:spPr>
        <p:txBody>
          <a:bodyPr/>
          <a:lstStyle/>
          <a:p>
            <a:r>
              <a:rPr lang="en-US" dirty="0"/>
              <a:t>Roberta Tardi</a:t>
            </a:r>
            <a:endParaRPr lang="en-US" dirty="0"/>
          </a:p>
        </p:txBody>
      </p:sp>
      <p:pic>
        <p:nvPicPr>
          <p:cNvPr id="55300" name="Picture 4" descr="▷ Il comportamento emotivo: La bussola interiore che guida le nostre  decisioni ⋆ Angolo della Psicolo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1075" y="489226"/>
            <a:ext cx="3590925" cy="1276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3381376" y="1842795"/>
            <a:ext cx="8148016" cy="3857625"/>
          </a:xfrm>
          <a:prstGeom prst="rect">
            <a:avLst/>
          </a:prstGeom>
        </p:spPr>
      </p:pic>
      <p:sp>
        <p:nvSpPr>
          <p:cNvPr id="3" name="object 3"/>
          <p:cNvSpPr/>
          <p:nvPr/>
        </p:nvSpPr>
        <p:spPr>
          <a:xfrm>
            <a:off x="2613786" y="2110442"/>
            <a:ext cx="706755" cy="226695"/>
          </a:xfrm>
          <a:custGeom>
            <a:avLst/>
            <a:gdLst/>
            <a:ahLst/>
            <a:cxnLst/>
            <a:rect l="l" t="t" r="r" b="b"/>
            <a:pathLst>
              <a:path w="706754" h="226694">
                <a:moveTo>
                  <a:pt x="109735" y="55918"/>
                </a:moveTo>
                <a:lnTo>
                  <a:pt x="73821" y="67347"/>
                </a:lnTo>
                <a:lnTo>
                  <a:pt x="101437" y="93008"/>
                </a:lnTo>
                <a:lnTo>
                  <a:pt x="697864" y="226484"/>
                </a:lnTo>
                <a:lnTo>
                  <a:pt x="706247" y="189273"/>
                </a:lnTo>
                <a:lnTo>
                  <a:pt x="109735" y="55918"/>
                </a:lnTo>
                <a:close/>
              </a:path>
              <a:path w="706754" h="226694">
                <a:moveTo>
                  <a:pt x="164742" y="0"/>
                </a:moveTo>
                <a:lnTo>
                  <a:pt x="157225" y="805"/>
                </a:lnTo>
                <a:lnTo>
                  <a:pt x="0" y="50843"/>
                </a:lnTo>
                <a:lnTo>
                  <a:pt x="120904" y="163111"/>
                </a:lnTo>
                <a:lnTo>
                  <a:pt x="127379" y="167042"/>
                </a:lnTo>
                <a:lnTo>
                  <a:pt x="134604" y="168175"/>
                </a:lnTo>
                <a:lnTo>
                  <a:pt x="141710" y="166522"/>
                </a:lnTo>
                <a:lnTo>
                  <a:pt x="101437" y="93008"/>
                </a:lnTo>
                <a:lnTo>
                  <a:pt x="32765" y="77640"/>
                </a:lnTo>
                <a:lnTo>
                  <a:pt x="41020" y="40556"/>
                </a:lnTo>
                <a:lnTo>
                  <a:pt x="158007" y="40556"/>
                </a:lnTo>
                <a:lnTo>
                  <a:pt x="168782" y="37127"/>
                </a:lnTo>
                <a:lnTo>
                  <a:pt x="175404" y="33468"/>
                </a:lnTo>
                <a:lnTo>
                  <a:pt x="179943" y="27761"/>
                </a:lnTo>
                <a:lnTo>
                  <a:pt x="181981" y="20768"/>
                </a:lnTo>
                <a:lnTo>
                  <a:pt x="181101" y="13251"/>
                </a:lnTo>
                <a:lnTo>
                  <a:pt x="177442" y="6627"/>
                </a:lnTo>
                <a:lnTo>
                  <a:pt x="171735" y="2075"/>
                </a:lnTo>
                <a:lnTo>
                  <a:pt x="164742" y="0"/>
                </a:lnTo>
                <a:close/>
              </a:path>
              <a:path w="706754" h="226694">
                <a:moveTo>
                  <a:pt x="41020" y="40556"/>
                </a:moveTo>
                <a:lnTo>
                  <a:pt x="32765" y="77640"/>
                </a:lnTo>
                <a:lnTo>
                  <a:pt x="101437" y="93008"/>
                </a:lnTo>
                <a:lnTo>
                  <a:pt x="84489" y="77259"/>
                </a:lnTo>
                <a:lnTo>
                  <a:pt x="42671" y="77259"/>
                </a:lnTo>
                <a:lnTo>
                  <a:pt x="49911" y="45128"/>
                </a:lnTo>
                <a:lnTo>
                  <a:pt x="61472" y="45128"/>
                </a:lnTo>
                <a:lnTo>
                  <a:pt x="41020" y="40556"/>
                </a:lnTo>
                <a:close/>
              </a:path>
              <a:path w="706754" h="226694">
                <a:moveTo>
                  <a:pt x="49911" y="45128"/>
                </a:moveTo>
                <a:lnTo>
                  <a:pt x="42671" y="77259"/>
                </a:lnTo>
                <a:lnTo>
                  <a:pt x="73821" y="67347"/>
                </a:lnTo>
                <a:lnTo>
                  <a:pt x="49911" y="45128"/>
                </a:lnTo>
                <a:close/>
              </a:path>
              <a:path w="706754" h="226694">
                <a:moveTo>
                  <a:pt x="73821" y="67347"/>
                </a:moveTo>
                <a:lnTo>
                  <a:pt x="42671" y="77259"/>
                </a:lnTo>
                <a:lnTo>
                  <a:pt x="84489" y="77259"/>
                </a:lnTo>
                <a:lnTo>
                  <a:pt x="73821" y="67347"/>
                </a:lnTo>
                <a:close/>
              </a:path>
              <a:path w="706754" h="226694">
                <a:moveTo>
                  <a:pt x="61472" y="45128"/>
                </a:moveTo>
                <a:lnTo>
                  <a:pt x="49911" y="45128"/>
                </a:lnTo>
                <a:lnTo>
                  <a:pt x="73821" y="67347"/>
                </a:lnTo>
                <a:lnTo>
                  <a:pt x="109735" y="55918"/>
                </a:lnTo>
                <a:lnTo>
                  <a:pt x="61472" y="45128"/>
                </a:lnTo>
                <a:close/>
              </a:path>
              <a:path w="706754" h="226694">
                <a:moveTo>
                  <a:pt x="158007" y="40556"/>
                </a:moveTo>
                <a:lnTo>
                  <a:pt x="41020" y="40556"/>
                </a:lnTo>
                <a:lnTo>
                  <a:pt x="109735" y="55918"/>
                </a:lnTo>
                <a:lnTo>
                  <a:pt x="158007" y="40556"/>
                </a:lnTo>
                <a:close/>
              </a:path>
            </a:pathLst>
          </a:custGeom>
          <a:solidFill>
            <a:srgbClr val="07EBEB"/>
          </a:solidFill>
        </p:spPr>
        <p:txBody>
          <a:bodyPr wrap="square" lIns="0" tIns="0" rIns="0" bIns="0" rtlCol="0"/>
          <a:lstStyle/>
          <a:p/>
        </p:txBody>
      </p:sp>
      <p:sp>
        <p:nvSpPr>
          <p:cNvPr id="4" name="object 4"/>
          <p:cNvSpPr/>
          <p:nvPr/>
        </p:nvSpPr>
        <p:spPr>
          <a:xfrm>
            <a:off x="2576829" y="5020055"/>
            <a:ext cx="753745" cy="261620"/>
          </a:xfrm>
          <a:custGeom>
            <a:avLst/>
            <a:gdLst/>
            <a:ahLst/>
            <a:cxnLst/>
            <a:rect l="l" t="t" r="r" b="b"/>
            <a:pathLst>
              <a:path w="753745" h="261620">
                <a:moveTo>
                  <a:pt x="129873" y="94456"/>
                </a:moveTo>
                <a:lnTo>
                  <a:pt x="122719" y="95861"/>
                </a:lnTo>
                <a:lnTo>
                  <a:pt x="116458" y="100076"/>
                </a:lnTo>
                <a:lnTo>
                  <a:pt x="0" y="217043"/>
                </a:lnTo>
                <a:lnTo>
                  <a:pt x="159131" y="260731"/>
                </a:lnTo>
                <a:lnTo>
                  <a:pt x="166675" y="261274"/>
                </a:lnTo>
                <a:lnTo>
                  <a:pt x="173577" y="258984"/>
                </a:lnTo>
                <a:lnTo>
                  <a:pt x="179097" y="254265"/>
                </a:lnTo>
                <a:lnTo>
                  <a:pt x="182499" y="247523"/>
                </a:lnTo>
                <a:lnTo>
                  <a:pt x="183022" y="239958"/>
                </a:lnTo>
                <a:lnTo>
                  <a:pt x="180689" y="233013"/>
                </a:lnTo>
                <a:lnTo>
                  <a:pt x="175926" y="227449"/>
                </a:lnTo>
                <a:lnTo>
                  <a:pt x="172427" y="225679"/>
                </a:lnTo>
                <a:lnTo>
                  <a:pt x="41401" y="225679"/>
                </a:lnTo>
                <a:lnTo>
                  <a:pt x="31750" y="188849"/>
                </a:lnTo>
                <a:lnTo>
                  <a:pt x="99840" y="170787"/>
                </a:lnTo>
                <a:lnTo>
                  <a:pt x="143509" y="127000"/>
                </a:lnTo>
                <a:lnTo>
                  <a:pt x="147651" y="120667"/>
                </a:lnTo>
                <a:lnTo>
                  <a:pt x="149018" y="113490"/>
                </a:lnTo>
                <a:lnTo>
                  <a:pt x="147599" y="106336"/>
                </a:lnTo>
                <a:lnTo>
                  <a:pt x="143382" y="100076"/>
                </a:lnTo>
                <a:lnTo>
                  <a:pt x="137050" y="95861"/>
                </a:lnTo>
                <a:lnTo>
                  <a:pt x="129873" y="94456"/>
                </a:lnTo>
                <a:close/>
              </a:path>
              <a:path w="753745" h="261620">
                <a:moveTo>
                  <a:pt x="99840" y="170787"/>
                </a:moveTo>
                <a:lnTo>
                  <a:pt x="31750" y="188849"/>
                </a:lnTo>
                <a:lnTo>
                  <a:pt x="41401" y="225679"/>
                </a:lnTo>
                <a:lnTo>
                  <a:pt x="60078" y="220726"/>
                </a:lnTo>
                <a:lnTo>
                  <a:pt x="50037" y="220726"/>
                </a:lnTo>
                <a:lnTo>
                  <a:pt x="41656" y="188976"/>
                </a:lnTo>
                <a:lnTo>
                  <a:pt x="81701" y="188976"/>
                </a:lnTo>
                <a:lnTo>
                  <a:pt x="99840" y="170787"/>
                </a:lnTo>
                <a:close/>
              </a:path>
              <a:path w="753745" h="261620">
                <a:moveTo>
                  <a:pt x="109486" y="207622"/>
                </a:moveTo>
                <a:lnTo>
                  <a:pt x="41401" y="225679"/>
                </a:lnTo>
                <a:lnTo>
                  <a:pt x="172427" y="225679"/>
                </a:lnTo>
                <a:lnTo>
                  <a:pt x="169163" y="224028"/>
                </a:lnTo>
                <a:lnTo>
                  <a:pt x="109486" y="207622"/>
                </a:lnTo>
                <a:close/>
              </a:path>
              <a:path w="753745" h="261620">
                <a:moveTo>
                  <a:pt x="41656" y="188976"/>
                </a:moveTo>
                <a:lnTo>
                  <a:pt x="50037" y="220726"/>
                </a:lnTo>
                <a:lnTo>
                  <a:pt x="73085" y="197615"/>
                </a:lnTo>
                <a:lnTo>
                  <a:pt x="41656" y="188976"/>
                </a:lnTo>
                <a:close/>
              </a:path>
              <a:path w="753745" h="261620">
                <a:moveTo>
                  <a:pt x="73085" y="197615"/>
                </a:moveTo>
                <a:lnTo>
                  <a:pt x="50037" y="220726"/>
                </a:lnTo>
                <a:lnTo>
                  <a:pt x="60078" y="220726"/>
                </a:lnTo>
                <a:lnTo>
                  <a:pt x="109486" y="207622"/>
                </a:lnTo>
                <a:lnTo>
                  <a:pt x="73085" y="197615"/>
                </a:lnTo>
                <a:close/>
              </a:path>
              <a:path w="753745" h="261620">
                <a:moveTo>
                  <a:pt x="743711" y="0"/>
                </a:moveTo>
                <a:lnTo>
                  <a:pt x="99840" y="170787"/>
                </a:lnTo>
                <a:lnTo>
                  <a:pt x="73085" y="197615"/>
                </a:lnTo>
                <a:lnTo>
                  <a:pt x="109486" y="207622"/>
                </a:lnTo>
                <a:lnTo>
                  <a:pt x="753491" y="36830"/>
                </a:lnTo>
                <a:lnTo>
                  <a:pt x="743711" y="0"/>
                </a:lnTo>
                <a:close/>
              </a:path>
              <a:path w="753745" h="261620">
                <a:moveTo>
                  <a:pt x="81701" y="188976"/>
                </a:moveTo>
                <a:lnTo>
                  <a:pt x="41656" y="188976"/>
                </a:lnTo>
                <a:lnTo>
                  <a:pt x="73085" y="197615"/>
                </a:lnTo>
                <a:lnTo>
                  <a:pt x="81701" y="188976"/>
                </a:lnTo>
                <a:close/>
              </a:path>
            </a:pathLst>
          </a:custGeom>
          <a:solidFill>
            <a:srgbClr val="001F5F"/>
          </a:solidFill>
        </p:spPr>
        <p:txBody>
          <a:bodyPr wrap="square" lIns="0" tIns="0" rIns="0" bIns="0" rtlCol="0"/>
          <a:lstStyle/>
          <a:p/>
        </p:txBody>
      </p:sp>
      <p:sp>
        <p:nvSpPr>
          <p:cNvPr id="5" name="object 5"/>
          <p:cNvSpPr/>
          <p:nvPr/>
        </p:nvSpPr>
        <p:spPr>
          <a:xfrm>
            <a:off x="2576829" y="4040504"/>
            <a:ext cx="714375" cy="191770"/>
          </a:xfrm>
          <a:custGeom>
            <a:avLst/>
            <a:gdLst/>
            <a:ahLst/>
            <a:cxnLst/>
            <a:rect l="l" t="t" r="r" b="b"/>
            <a:pathLst>
              <a:path w="714375" h="191770">
                <a:moveTo>
                  <a:pt x="141985" y="21478"/>
                </a:moveTo>
                <a:lnTo>
                  <a:pt x="134703" y="22143"/>
                </a:lnTo>
                <a:lnTo>
                  <a:pt x="128015" y="25654"/>
                </a:lnTo>
                <a:lnTo>
                  <a:pt x="0" y="129667"/>
                </a:lnTo>
                <a:lnTo>
                  <a:pt x="153669" y="189865"/>
                </a:lnTo>
                <a:lnTo>
                  <a:pt x="161109" y="191232"/>
                </a:lnTo>
                <a:lnTo>
                  <a:pt x="168227" y="189658"/>
                </a:lnTo>
                <a:lnTo>
                  <a:pt x="174226" y="185489"/>
                </a:lnTo>
                <a:lnTo>
                  <a:pt x="178307" y="179070"/>
                </a:lnTo>
                <a:lnTo>
                  <a:pt x="179603" y="171630"/>
                </a:lnTo>
                <a:lnTo>
                  <a:pt x="178006" y="164512"/>
                </a:lnTo>
                <a:lnTo>
                  <a:pt x="173861" y="158513"/>
                </a:lnTo>
                <a:lnTo>
                  <a:pt x="167512" y="154432"/>
                </a:lnTo>
                <a:lnTo>
                  <a:pt x="137688" y="142748"/>
                </a:lnTo>
                <a:lnTo>
                  <a:pt x="40258" y="142748"/>
                </a:lnTo>
                <a:lnTo>
                  <a:pt x="34417" y="105029"/>
                </a:lnTo>
                <a:lnTo>
                  <a:pt x="104158" y="94160"/>
                </a:lnTo>
                <a:lnTo>
                  <a:pt x="152019" y="55245"/>
                </a:lnTo>
                <a:lnTo>
                  <a:pt x="156866" y="49361"/>
                </a:lnTo>
                <a:lnTo>
                  <a:pt x="158988" y="42370"/>
                </a:lnTo>
                <a:lnTo>
                  <a:pt x="158323" y="35117"/>
                </a:lnTo>
                <a:lnTo>
                  <a:pt x="154812" y="28448"/>
                </a:lnTo>
                <a:lnTo>
                  <a:pt x="148982" y="23600"/>
                </a:lnTo>
                <a:lnTo>
                  <a:pt x="141985" y="21478"/>
                </a:lnTo>
                <a:close/>
              </a:path>
              <a:path w="714375" h="191770">
                <a:moveTo>
                  <a:pt x="104158" y="94160"/>
                </a:moveTo>
                <a:lnTo>
                  <a:pt x="34417" y="105029"/>
                </a:lnTo>
                <a:lnTo>
                  <a:pt x="40258" y="142748"/>
                </a:lnTo>
                <a:lnTo>
                  <a:pt x="66338" y="138684"/>
                </a:lnTo>
                <a:lnTo>
                  <a:pt x="49402" y="138684"/>
                </a:lnTo>
                <a:lnTo>
                  <a:pt x="44322" y="106172"/>
                </a:lnTo>
                <a:lnTo>
                  <a:pt x="89387" y="106172"/>
                </a:lnTo>
                <a:lnTo>
                  <a:pt x="104158" y="94160"/>
                </a:lnTo>
                <a:close/>
              </a:path>
              <a:path w="714375" h="191770">
                <a:moveTo>
                  <a:pt x="109961" y="131886"/>
                </a:moveTo>
                <a:lnTo>
                  <a:pt x="40258" y="142748"/>
                </a:lnTo>
                <a:lnTo>
                  <a:pt x="137688" y="142748"/>
                </a:lnTo>
                <a:lnTo>
                  <a:pt x="109961" y="131886"/>
                </a:lnTo>
                <a:close/>
              </a:path>
              <a:path w="714375" h="191770">
                <a:moveTo>
                  <a:pt x="44322" y="106172"/>
                </a:moveTo>
                <a:lnTo>
                  <a:pt x="49402" y="138684"/>
                </a:lnTo>
                <a:lnTo>
                  <a:pt x="74735" y="118086"/>
                </a:lnTo>
                <a:lnTo>
                  <a:pt x="44322" y="106172"/>
                </a:lnTo>
                <a:close/>
              </a:path>
              <a:path w="714375" h="191770">
                <a:moveTo>
                  <a:pt x="74735" y="118086"/>
                </a:moveTo>
                <a:lnTo>
                  <a:pt x="49402" y="138684"/>
                </a:lnTo>
                <a:lnTo>
                  <a:pt x="66338" y="138684"/>
                </a:lnTo>
                <a:lnTo>
                  <a:pt x="109961" y="131886"/>
                </a:lnTo>
                <a:lnTo>
                  <a:pt x="74735" y="118086"/>
                </a:lnTo>
                <a:close/>
              </a:path>
              <a:path w="714375" h="191770">
                <a:moveTo>
                  <a:pt x="708406" y="0"/>
                </a:moveTo>
                <a:lnTo>
                  <a:pt x="104158" y="94160"/>
                </a:lnTo>
                <a:lnTo>
                  <a:pt x="74735" y="118086"/>
                </a:lnTo>
                <a:lnTo>
                  <a:pt x="109961" y="131886"/>
                </a:lnTo>
                <a:lnTo>
                  <a:pt x="714247" y="37719"/>
                </a:lnTo>
                <a:lnTo>
                  <a:pt x="708406" y="0"/>
                </a:lnTo>
                <a:close/>
              </a:path>
              <a:path w="714375" h="191770">
                <a:moveTo>
                  <a:pt x="89387" y="106172"/>
                </a:moveTo>
                <a:lnTo>
                  <a:pt x="44322" y="106172"/>
                </a:lnTo>
                <a:lnTo>
                  <a:pt x="74735" y="118086"/>
                </a:lnTo>
                <a:lnTo>
                  <a:pt x="89387" y="106172"/>
                </a:lnTo>
                <a:close/>
              </a:path>
            </a:pathLst>
          </a:custGeom>
          <a:solidFill>
            <a:srgbClr val="006FC0"/>
          </a:solidFill>
        </p:spPr>
        <p:txBody>
          <a:bodyPr wrap="square" lIns="0" tIns="0" rIns="0" bIns="0" rtlCol="0"/>
          <a:lstStyle/>
          <a:p/>
        </p:txBody>
      </p:sp>
      <p:sp>
        <p:nvSpPr>
          <p:cNvPr id="6" name="object 6"/>
          <p:cNvSpPr/>
          <p:nvPr/>
        </p:nvSpPr>
        <p:spPr>
          <a:xfrm>
            <a:off x="2576829" y="3006195"/>
            <a:ext cx="750570" cy="170815"/>
          </a:xfrm>
          <a:custGeom>
            <a:avLst/>
            <a:gdLst/>
            <a:ahLst/>
            <a:cxnLst/>
            <a:rect l="l" t="t" r="r" b="b"/>
            <a:pathLst>
              <a:path w="750570" h="170814">
                <a:moveTo>
                  <a:pt x="157835" y="0"/>
                </a:moveTo>
                <a:lnTo>
                  <a:pt x="150494" y="1672"/>
                </a:lnTo>
                <a:lnTo>
                  <a:pt x="0" y="69490"/>
                </a:lnTo>
                <a:lnTo>
                  <a:pt x="133095" y="167026"/>
                </a:lnTo>
                <a:lnTo>
                  <a:pt x="139977" y="170213"/>
                </a:lnTo>
                <a:lnTo>
                  <a:pt x="147288" y="170519"/>
                </a:lnTo>
                <a:lnTo>
                  <a:pt x="154170" y="168062"/>
                </a:lnTo>
                <a:lnTo>
                  <a:pt x="159765" y="162962"/>
                </a:lnTo>
                <a:lnTo>
                  <a:pt x="162933" y="156081"/>
                </a:lnTo>
                <a:lnTo>
                  <a:pt x="163194" y="148770"/>
                </a:lnTo>
                <a:lnTo>
                  <a:pt x="160694" y="141888"/>
                </a:lnTo>
                <a:lnTo>
                  <a:pt x="155575" y="136292"/>
                </a:lnTo>
                <a:lnTo>
                  <a:pt x="105685" y="99707"/>
                </a:lnTo>
                <a:lnTo>
                  <a:pt x="35687" y="92350"/>
                </a:lnTo>
                <a:lnTo>
                  <a:pt x="39624" y="54504"/>
                </a:lnTo>
                <a:lnTo>
                  <a:pt x="126087" y="54504"/>
                </a:lnTo>
                <a:lnTo>
                  <a:pt x="166115" y="36470"/>
                </a:lnTo>
                <a:lnTo>
                  <a:pt x="172229" y="32057"/>
                </a:lnTo>
                <a:lnTo>
                  <a:pt x="176069" y="25834"/>
                </a:lnTo>
                <a:lnTo>
                  <a:pt x="177313" y="18611"/>
                </a:lnTo>
                <a:lnTo>
                  <a:pt x="175640" y="11197"/>
                </a:lnTo>
                <a:lnTo>
                  <a:pt x="171229" y="5083"/>
                </a:lnTo>
                <a:lnTo>
                  <a:pt x="165020" y="1244"/>
                </a:lnTo>
                <a:lnTo>
                  <a:pt x="157835" y="0"/>
                </a:lnTo>
                <a:close/>
              </a:path>
              <a:path w="750570" h="170814">
                <a:moveTo>
                  <a:pt x="109755" y="61862"/>
                </a:moveTo>
                <a:lnTo>
                  <a:pt x="75267" y="77400"/>
                </a:lnTo>
                <a:lnTo>
                  <a:pt x="105685" y="99707"/>
                </a:lnTo>
                <a:lnTo>
                  <a:pt x="746252" y="167026"/>
                </a:lnTo>
                <a:lnTo>
                  <a:pt x="750189" y="129053"/>
                </a:lnTo>
                <a:lnTo>
                  <a:pt x="109755" y="61862"/>
                </a:lnTo>
                <a:close/>
              </a:path>
              <a:path w="750570" h="170814">
                <a:moveTo>
                  <a:pt x="39624" y="54504"/>
                </a:moveTo>
                <a:lnTo>
                  <a:pt x="35687" y="92350"/>
                </a:lnTo>
                <a:lnTo>
                  <a:pt x="105685" y="99707"/>
                </a:lnTo>
                <a:lnTo>
                  <a:pt x="93575" y="90826"/>
                </a:lnTo>
                <a:lnTo>
                  <a:pt x="45465" y="90826"/>
                </a:lnTo>
                <a:lnTo>
                  <a:pt x="48894" y="58060"/>
                </a:lnTo>
                <a:lnTo>
                  <a:pt x="73518" y="58060"/>
                </a:lnTo>
                <a:lnTo>
                  <a:pt x="39624" y="54504"/>
                </a:lnTo>
                <a:close/>
              </a:path>
              <a:path w="750570" h="170814">
                <a:moveTo>
                  <a:pt x="48894" y="58060"/>
                </a:moveTo>
                <a:lnTo>
                  <a:pt x="45465" y="90826"/>
                </a:lnTo>
                <a:lnTo>
                  <a:pt x="75267" y="77400"/>
                </a:lnTo>
                <a:lnTo>
                  <a:pt x="48894" y="58060"/>
                </a:lnTo>
                <a:close/>
              </a:path>
              <a:path w="750570" h="170814">
                <a:moveTo>
                  <a:pt x="75267" y="77400"/>
                </a:moveTo>
                <a:lnTo>
                  <a:pt x="45465" y="90826"/>
                </a:lnTo>
                <a:lnTo>
                  <a:pt x="93575" y="90826"/>
                </a:lnTo>
                <a:lnTo>
                  <a:pt x="75267" y="77400"/>
                </a:lnTo>
                <a:close/>
              </a:path>
              <a:path w="750570" h="170814">
                <a:moveTo>
                  <a:pt x="73518" y="58060"/>
                </a:moveTo>
                <a:lnTo>
                  <a:pt x="48894" y="58060"/>
                </a:lnTo>
                <a:lnTo>
                  <a:pt x="75267" y="77400"/>
                </a:lnTo>
                <a:lnTo>
                  <a:pt x="109755" y="61862"/>
                </a:lnTo>
                <a:lnTo>
                  <a:pt x="73518" y="58060"/>
                </a:lnTo>
                <a:close/>
              </a:path>
              <a:path w="750570" h="170814">
                <a:moveTo>
                  <a:pt x="126087" y="54504"/>
                </a:moveTo>
                <a:lnTo>
                  <a:pt x="39624" y="54504"/>
                </a:lnTo>
                <a:lnTo>
                  <a:pt x="109755" y="61862"/>
                </a:lnTo>
                <a:lnTo>
                  <a:pt x="126087" y="54504"/>
                </a:lnTo>
                <a:close/>
              </a:path>
            </a:pathLst>
          </a:custGeom>
          <a:solidFill>
            <a:srgbClr val="00AFEF"/>
          </a:solidFill>
        </p:spPr>
        <p:txBody>
          <a:bodyPr wrap="square" lIns="0" tIns="0" rIns="0" bIns="0" rtlCol="0"/>
          <a:lstStyle/>
          <a:p/>
        </p:txBody>
      </p:sp>
      <p:grpSp>
        <p:nvGrpSpPr>
          <p:cNvPr id="7" name="object 7"/>
          <p:cNvGrpSpPr/>
          <p:nvPr/>
        </p:nvGrpSpPr>
        <p:grpSpPr>
          <a:xfrm>
            <a:off x="538594" y="1288033"/>
            <a:ext cx="1860550" cy="1036955"/>
            <a:chOff x="538594" y="1288033"/>
            <a:chExt cx="1860550" cy="1036955"/>
          </a:xfrm>
        </p:grpSpPr>
        <p:sp>
          <p:nvSpPr>
            <p:cNvPr id="8" name="object 8"/>
            <p:cNvSpPr/>
            <p:nvPr/>
          </p:nvSpPr>
          <p:spPr>
            <a:xfrm>
              <a:off x="544944" y="1294383"/>
              <a:ext cx="1847850" cy="1024255"/>
            </a:xfrm>
            <a:custGeom>
              <a:avLst/>
              <a:gdLst/>
              <a:ahLst/>
              <a:cxnLst/>
              <a:rect l="l" t="t" r="r" b="b"/>
              <a:pathLst>
                <a:path w="1847850" h="1024255">
                  <a:moveTo>
                    <a:pt x="923683" y="0"/>
                  </a:moveTo>
                  <a:lnTo>
                    <a:pt x="862948" y="1089"/>
                  </a:lnTo>
                  <a:lnTo>
                    <a:pt x="803263" y="4311"/>
                  </a:lnTo>
                  <a:lnTo>
                    <a:pt x="744748" y="9599"/>
                  </a:lnTo>
                  <a:lnTo>
                    <a:pt x="687526" y="16885"/>
                  </a:lnTo>
                  <a:lnTo>
                    <a:pt x="631719" y="26102"/>
                  </a:lnTo>
                  <a:lnTo>
                    <a:pt x="577448" y="37181"/>
                  </a:lnTo>
                  <a:lnTo>
                    <a:pt x="524834" y="50057"/>
                  </a:lnTo>
                  <a:lnTo>
                    <a:pt x="474000" y="64661"/>
                  </a:lnTo>
                  <a:lnTo>
                    <a:pt x="425068" y="80925"/>
                  </a:lnTo>
                  <a:lnTo>
                    <a:pt x="378158" y="98783"/>
                  </a:lnTo>
                  <a:lnTo>
                    <a:pt x="333393" y="118167"/>
                  </a:lnTo>
                  <a:lnTo>
                    <a:pt x="290893" y="139008"/>
                  </a:lnTo>
                  <a:lnTo>
                    <a:pt x="250782" y="161241"/>
                  </a:lnTo>
                  <a:lnTo>
                    <a:pt x="213181" y="184796"/>
                  </a:lnTo>
                  <a:lnTo>
                    <a:pt x="178210" y="209607"/>
                  </a:lnTo>
                  <a:lnTo>
                    <a:pt x="145993" y="235607"/>
                  </a:lnTo>
                  <a:lnTo>
                    <a:pt x="116650" y="262727"/>
                  </a:lnTo>
                  <a:lnTo>
                    <a:pt x="90304" y="290901"/>
                  </a:lnTo>
                  <a:lnTo>
                    <a:pt x="47087" y="350137"/>
                  </a:lnTo>
                  <a:lnTo>
                    <a:pt x="17316" y="412777"/>
                  </a:lnTo>
                  <a:lnTo>
                    <a:pt x="1964" y="478280"/>
                  </a:lnTo>
                  <a:lnTo>
                    <a:pt x="0" y="511937"/>
                  </a:lnTo>
                  <a:lnTo>
                    <a:pt x="1964" y="545607"/>
                  </a:lnTo>
                  <a:lnTo>
                    <a:pt x="17316" y="611136"/>
                  </a:lnTo>
                  <a:lnTo>
                    <a:pt x="47087" y="673797"/>
                  </a:lnTo>
                  <a:lnTo>
                    <a:pt x="90304" y="733052"/>
                  </a:lnTo>
                  <a:lnTo>
                    <a:pt x="116650" y="761233"/>
                  </a:lnTo>
                  <a:lnTo>
                    <a:pt x="145993" y="788360"/>
                  </a:lnTo>
                  <a:lnTo>
                    <a:pt x="178210" y="814365"/>
                  </a:lnTo>
                  <a:lnTo>
                    <a:pt x="213181" y="839182"/>
                  </a:lnTo>
                  <a:lnTo>
                    <a:pt x="250782" y="862742"/>
                  </a:lnTo>
                  <a:lnTo>
                    <a:pt x="290893" y="884978"/>
                  </a:lnTo>
                  <a:lnTo>
                    <a:pt x="333393" y="905823"/>
                  </a:lnTo>
                  <a:lnTo>
                    <a:pt x="378158" y="925209"/>
                  </a:lnTo>
                  <a:lnTo>
                    <a:pt x="425068" y="943069"/>
                  </a:lnTo>
                  <a:lnTo>
                    <a:pt x="474000" y="959335"/>
                  </a:lnTo>
                  <a:lnTo>
                    <a:pt x="524834" y="973940"/>
                  </a:lnTo>
                  <a:lnTo>
                    <a:pt x="577448" y="986817"/>
                  </a:lnTo>
                  <a:lnTo>
                    <a:pt x="631719" y="997897"/>
                  </a:lnTo>
                  <a:lnTo>
                    <a:pt x="687526" y="1007115"/>
                  </a:lnTo>
                  <a:lnTo>
                    <a:pt x="744748" y="1014401"/>
                  </a:lnTo>
                  <a:lnTo>
                    <a:pt x="803263" y="1019689"/>
                  </a:lnTo>
                  <a:lnTo>
                    <a:pt x="862948" y="1022911"/>
                  </a:lnTo>
                  <a:lnTo>
                    <a:pt x="923683" y="1024001"/>
                  </a:lnTo>
                  <a:lnTo>
                    <a:pt x="984403" y="1022911"/>
                  </a:lnTo>
                  <a:lnTo>
                    <a:pt x="1044075" y="1019689"/>
                  </a:lnTo>
                  <a:lnTo>
                    <a:pt x="1102577" y="1014401"/>
                  </a:lnTo>
                  <a:lnTo>
                    <a:pt x="1159787" y="1007115"/>
                  </a:lnTo>
                  <a:lnTo>
                    <a:pt x="1215584" y="997897"/>
                  </a:lnTo>
                  <a:lnTo>
                    <a:pt x="1269845" y="986817"/>
                  </a:lnTo>
                  <a:lnTo>
                    <a:pt x="1322450" y="973940"/>
                  </a:lnTo>
                  <a:lnTo>
                    <a:pt x="1373276" y="959335"/>
                  </a:lnTo>
                  <a:lnTo>
                    <a:pt x="1422201" y="943069"/>
                  </a:lnTo>
                  <a:lnTo>
                    <a:pt x="1469105" y="925209"/>
                  </a:lnTo>
                  <a:lnTo>
                    <a:pt x="1513864" y="905823"/>
                  </a:lnTo>
                  <a:lnTo>
                    <a:pt x="1556358" y="884978"/>
                  </a:lnTo>
                  <a:lnTo>
                    <a:pt x="1596464" y="862742"/>
                  </a:lnTo>
                  <a:lnTo>
                    <a:pt x="1634062" y="839182"/>
                  </a:lnTo>
                  <a:lnTo>
                    <a:pt x="1669029" y="814365"/>
                  </a:lnTo>
                  <a:lnTo>
                    <a:pt x="1701243" y="788360"/>
                  </a:lnTo>
                  <a:lnTo>
                    <a:pt x="1730584" y="761233"/>
                  </a:lnTo>
                  <a:lnTo>
                    <a:pt x="1756928" y="733052"/>
                  </a:lnTo>
                  <a:lnTo>
                    <a:pt x="1800142" y="673797"/>
                  </a:lnTo>
                  <a:lnTo>
                    <a:pt x="1829911" y="611136"/>
                  </a:lnTo>
                  <a:lnTo>
                    <a:pt x="1845263" y="545607"/>
                  </a:lnTo>
                  <a:lnTo>
                    <a:pt x="1847227" y="511937"/>
                  </a:lnTo>
                  <a:lnTo>
                    <a:pt x="1845263" y="478280"/>
                  </a:lnTo>
                  <a:lnTo>
                    <a:pt x="1829911" y="412777"/>
                  </a:lnTo>
                  <a:lnTo>
                    <a:pt x="1800142" y="350137"/>
                  </a:lnTo>
                  <a:lnTo>
                    <a:pt x="1756928" y="290901"/>
                  </a:lnTo>
                  <a:lnTo>
                    <a:pt x="1730584" y="262727"/>
                  </a:lnTo>
                  <a:lnTo>
                    <a:pt x="1701243" y="235607"/>
                  </a:lnTo>
                  <a:lnTo>
                    <a:pt x="1669029" y="209607"/>
                  </a:lnTo>
                  <a:lnTo>
                    <a:pt x="1634062" y="184796"/>
                  </a:lnTo>
                  <a:lnTo>
                    <a:pt x="1596464" y="161241"/>
                  </a:lnTo>
                  <a:lnTo>
                    <a:pt x="1556358" y="139008"/>
                  </a:lnTo>
                  <a:lnTo>
                    <a:pt x="1513864" y="118167"/>
                  </a:lnTo>
                  <a:lnTo>
                    <a:pt x="1469105" y="98783"/>
                  </a:lnTo>
                  <a:lnTo>
                    <a:pt x="1422201" y="80925"/>
                  </a:lnTo>
                  <a:lnTo>
                    <a:pt x="1373276" y="64661"/>
                  </a:lnTo>
                  <a:lnTo>
                    <a:pt x="1322450" y="50057"/>
                  </a:lnTo>
                  <a:lnTo>
                    <a:pt x="1269845" y="37181"/>
                  </a:lnTo>
                  <a:lnTo>
                    <a:pt x="1215584" y="26102"/>
                  </a:lnTo>
                  <a:lnTo>
                    <a:pt x="1159787" y="16885"/>
                  </a:lnTo>
                  <a:lnTo>
                    <a:pt x="1102577" y="9599"/>
                  </a:lnTo>
                  <a:lnTo>
                    <a:pt x="1044075" y="4311"/>
                  </a:lnTo>
                  <a:lnTo>
                    <a:pt x="984403" y="1089"/>
                  </a:lnTo>
                  <a:lnTo>
                    <a:pt x="923683" y="0"/>
                  </a:lnTo>
                  <a:close/>
                </a:path>
              </a:pathLst>
            </a:custGeom>
            <a:solidFill>
              <a:srgbClr val="CEFFFD"/>
            </a:solidFill>
          </p:spPr>
          <p:txBody>
            <a:bodyPr wrap="square" lIns="0" tIns="0" rIns="0" bIns="0" rtlCol="0"/>
            <a:lstStyle/>
            <a:p/>
          </p:txBody>
        </p:sp>
        <p:sp>
          <p:nvSpPr>
            <p:cNvPr id="9" name="object 9"/>
            <p:cNvSpPr/>
            <p:nvPr/>
          </p:nvSpPr>
          <p:spPr>
            <a:xfrm>
              <a:off x="544944" y="1294383"/>
              <a:ext cx="1847850" cy="1024255"/>
            </a:xfrm>
            <a:custGeom>
              <a:avLst/>
              <a:gdLst/>
              <a:ahLst/>
              <a:cxnLst/>
              <a:rect l="l" t="t" r="r" b="b"/>
              <a:pathLst>
                <a:path w="1847850" h="1024255">
                  <a:moveTo>
                    <a:pt x="0" y="511937"/>
                  </a:moveTo>
                  <a:lnTo>
                    <a:pt x="7777" y="445205"/>
                  </a:lnTo>
                  <a:lnTo>
                    <a:pt x="30460" y="381066"/>
                  </a:lnTo>
                  <a:lnTo>
                    <a:pt x="67076" y="320060"/>
                  </a:lnTo>
                  <a:lnTo>
                    <a:pt x="116650" y="262727"/>
                  </a:lnTo>
                  <a:lnTo>
                    <a:pt x="145993" y="235607"/>
                  </a:lnTo>
                  <a:lnTo>
                    <a:pt x="178210" y="209607"/>
                  </a:lnTo>
                  <a:lnTo>
                    <a:pt x="213181" y="184796"/>
                  </a:lnTo>
                  <a:lnTo>
                    <a:pt x="250782" y="161241"/>
                  </a:lnTo>
                  <a:lnTo>
                    <a:pt x="290893" y="139008"/>
                  </a:lnTo>
                  <a:lnTo>
                    <a:pt x="333393" y="118167"/>
                  </a:lnTo>
                  <a:lnTo>
                    <a:pt x="378158" y="98783"/>
                  </a:lnTo>
                  <a:lnTo>
                    <a:pt x="425068" y="80925"/>
                  </a:lnTo>
                  <a:lnTo>
                    <a:pt x="474000" y="64661"/>
                  </a:lnTo>
                  <a:lnTo>
                    <a:pt x="524834" y="50057"/>
                  </a:lnTo>
                  <a:lnTo>
                    <a:pt x="577448" y="37181"/>
                  </a:lnTo>
                  <a:lnTo>
                    <a:pt x="631719" y="26102"/>
                  </a:lnTo>
                  <a:lnTo>
                    <a:pt x="687526" y="16885"/>
                  </a:lnTo>
                  <a:lnTo>
                    <a:pt x="744748" y="9599"/>
                  </a:lnTo>
                  <a:lnTo>
                    <a:pt x="803263" y="4311"/>
                  </a:lnTo>
                  <a:lnTo>
                    <a:pt x="862948" y="1089"/>
                  </a:lnTo>
                  <a:lnTo>
                    <a:pt x="923683" y="0"/>
                  </a:lnTo>
                  <a:lnTo>
                    <a:pt x="984403" y="1089"/>
                  </a:lnTo>
                  <a:lnTo>
                    <a:pt x="1044075" y="4311"/>
                  </a:lnTo>
                  <a:lnTo>
                    <a:pt x="1102577" y="9599"/>
                  </a:lnTo>
                  <a:lnTo>
                    <a:pt x="1159787" y="16885"/>
                  </a:lnTo>
                  <a:lnTo>
                    <a:pt x="1215584" y="26102"/>
                  </a:lnTo>
                  <a:lnTo>
                    <a:pt x="1269845" y="37181"/>
                  </a:lnTo>
                  <a:lnTo>
                    <a:pt x="1322450" y="50057"/>
                  </a:lnTo>
                  <a:lnTo>
                    <a:pt x="1373276" y="64661"/>
                  </a:lnTo>
                  <a:lnTo>
                    <a:pt x="1422201" y="80925"/>
                  </a:lnTo>
                  <a:lnTo>
                    <a:pt x="1469105" y="98783"/>
                  </a:lnTo>
                  <a:lnTo>
                    <a:pt x="1513864" y="118167"/>
                  </a:lnTo>
                  <a:lnTo>
                    <a:pt x="1556358" y="139008"/>
                  </a:lnTo>
                  <a:lnTo>
                    <a:pt x="1596464" y="161241"/>
                  </a:lnTo>
                  <a:lnTo>
                    <a:pt x="1634062" y="184796"/>
                  </a:lnTo>
                  <a:lnTo>
                    <a:pt x="1669029" y="209607"/>
                  </a:lnTo>
                  <a:lnTo>
                    <a:pt x="1701243" y="235607"/>
                  </a:lnTo>
                  <a:lnTo>
                    <a:pt x="1730584" y="262727"/>
                  </a:lnTo>
                  <a:lnTo>
                    <a:pt x="1756928" y="290901"/>
                  </a:lnTo>
                  <a:lnTo>
                    <a:pt x="1800142" y="350137"/>
                  </a:lnTo>
                  <a:lnTo>
                    <a:pt x="1829911" y="412777"/>
                  </a:lnTo>
                  <a:lnTo>
                    <a:pt x="1845263" y="478280"/>
                  </a:lnTo>
                  <a:lnTo>
                    <a:pt x="1847227" y="511937"/>
                  </a:lnTo>
                  <a:lnTo>
                    <a:pt x="1845263" y="545607"/>
                  </a:lnTo>
                  <a:lnTo>
                    <a:pt x="1829911" y="611136"/>
                  </a:lnTo>
                  <a:lnTo>
                    <a:pt x="1800142" y="673797"/>
                  </a:lnTo>
                  <a:lnTo>
                    <a:pt x="1756928" y="733052"/>
                  </a:lnTo>
                  <a:lnTo>
                    <a:pt x="1730584" y="761233"/>
                  </a:lnTo>
                  <a:lnTo>
                    <a:pt x="1701243" y="788360"/>
                  </a:lnTo>
                  <a:lnTo>
                    <a:pt x="1669029" y="814365"/>
                  </a:lnTo>
                  <a:lnTo>
                    <a:pt x="1634062" y="839182"/>
                  </a:lnTo>
                  <a:lnTo>
                    <a:pt x="1596464" y="862742"/>
                  </a:lnTo>
                  <a:lnTo>
                    <a:pt x="1556358" y="884978"/>
                  </a:lnTo>
                  <a:lnTo>
                    <a:pt x="1513864" y="905823"/>
                  </a:lnTo>
                  <a:lnTo>
                    <a:pt x="1469105" y="925209"/>
                  </a:lnTo>
                  <a:lnTo>
                    <a:pt x="1422201" y="943069"/>
                  </a:lnTo>
                  <a:lnTo>
                    <a:pt x="1373276" y="959335"/>
                  </a:lnTo>
                  <a:lnTo>
                    <a:pt x="1322450" y="973940"/>
                  </a:lnTo>
                  <a:lnTo>
                    <a:pt x="1269845" y="986817"/>
                  </a:lnTo>
                  <a:lnTo>
                    <a:pt x="1215584" y="997897"/>
                  </a:lnTo>
                  <a:lnTo>
                    <a:pt x="1159787" y="1007115"/>
                  </a:lnTo>
                  <a:lnTo>
                    <a:pt x="1102577" y="1014401"/>
                  </a:lnTo>
                  <a:lnTo>
                    <a:pt x="1044075" y="1019689"/>
                  </a:lnTo>
                  <a:lnTo>
                    <a:pt x="984403" y="1022911"/>
                  </a:lnTo>
                  <a:lnTo>
                    <a:pt x="923683" y="1024001"/>
                  </a:lnTo>
                  <a:lnTo>
                    <a:pt x="862948" y="1022911"/>
                  </a:lnTo>
                  <a:lnTo>
                    <a:pt x="803263" y="1019689"/>
                  </a:lnTo>
                  <a:lnTo>
                    <a:pt x="744748" y="1014401"/>
                  </a:lnTo>
                  <a:lnTo>
                    <a:pt x="687526" y="1007115"/>
                  </a:lnTo>
                  <a:lnTo>
                    <a:pt x="631719" y="997897"/>
                  </a:lnTo>
                  <a:lnTo>
                    <a:pt x="577448" y="986817"/>
                  </a:lnTo>
                  <a:lnTo>
                    <a:pt x="524834" y="973940"/>
                  </a:lnTo>
                  <a:lnTo>
                    <a:pt x="474000" y="959335"/>
                  </a:lnTo>
                  <a:lnTo>
                    <a:pt x="425068" y="943069"/>
                  </a:lnTo>
                  <a:lnTo>
                    <a:pt x="378158" y="925209"/>
                  </a:lnTo>
                  <a:lnTo>
                    <a:pt x="333393" y="905823"/>
                  </a:lnTo>
                  <a:lnTo>
                    <a:pt x="290893" y="884978"/>
                  </a:lnTo>
                  <a:lnTo>
                    <a:pt x="250782" y="862742"/>
                  </a:lnTo>
                  <a:lnTo>
                    <a:pt x="213181" y="839182"/>
                  </a:lnTo>
                  <a:lnTo>
                    <a:pt x="178210" y="814365"/>
                  </a:lnTo>
                  <a:lnTo>
                    <a:pt x="145993" y="788360"/>
                  </a:lnTo>
                  <a:lnTo>
                    <a:pt x="116650" y="761233"/>
                  </a:lnTo>
                  <a:lnTo>
                    <a:pt x="90304" y="733052"/>
                  </a:lnTo>
                  <a:lnTo>
                    <a:pt x="47087" y="673797"/>
                  </a:lnTo>
                  <a:lnTo>
                    <a:pt x="17316" y="611136"/>
                  </a:lnTo>
                  <a:lnTo>
                    <a:pt x="1964" y="545607"/>
                  </a:lnTo>
                  <a:lnTo>
                    <a:pt x="0" y="511937"/>
                  </a:lnTo>
                  <a:close/>
                </a:path>
              </a:pathLst>
            </a:custGeom>
            <a:ln w="12700">
              <a:solidFill>
                <a:srgbClr val="9DC3E6"/>
              </a:solidFill>
            </a:ln>
          </p:spPr>
          <p:txBody>
            <a:bodyPr wrap="square" lIns="0" tIns="0" rIns="0" bIns="0" rtlCol="0"/>
            <a:lstStyle/>
            <a:p/>
          </p:txBody>
        </p:sp>
      </p:grpSp>
      <p:grpSp>
        <p:nvGrpSpPr>
          <p:cNvPr id="10" name="object 10"/>
          <p:cNvGrpSpPr/>
          <p:nvPr/>
        </p:nvGrpSpPr>
        <p:grpSpPr>
          <a:xfrm>
            <a:off x="538594" y="3736721"/>
            <a:ext cx="1860550" cy="1036955"/>
            <a:chOff x="538594" y="3736721"/>
            <a:chExt cx="1860550" cy="1036955"/>
          </a:xfrm>
        </p:grpSpPr>
        <p:sp>
          <p:nvSpPr>
            <p:cNvPr id="11" name="object 11"/>
            <p:cNvSpPr/>
            <p:nvPr/>
          </p:nvSpPr>
          <p:spPr>
            <a:xfrm>
              <a:off x="544944" y="3743071"/>
              <a:ext cx="1847850" cy="1024255"/>
            </a:xfrm>
            <a:custGeom>
              <a:avLst/>
              <a:gdLst/>
              <a:ahLst/>
              <a:cxnLst/>
              <a:rect l="l" t="t" r="r" b="b"/>
              <a:pathLst>
                <a:path w="1847850" h="1024254">
                  <a:moveTo>
                    <a:pt x="923683" y="0"/>
                  </a:moveTo>
                  <a:lnTo>
                    <a:pt x="862948" y="1089"/>
                  </a:lnTo>
                  <a:lnTo>
                    <a:pt x="803263" y="4311"/>
                  </a:lnTo>
                  <a:lnTo>
                    <a:pt x="744748" y="9599"/>
                  </a:lnTo>
                  <a:lnTo>
                    <a:pt x="687526" y="16885"/>
                  </a:lnTo>
                  <a:lnTo>
                    <a:pt x="631719" y="26102"/>
                  </a:lnTo>
                  <a:lnTo>
                    <a:pt x="577448" y="37181"/>
                  </a:lnTo>
                  <a:lnTo>
                    <a:pt x="524834" y="50057"/>
                  </a:lnTo>
                  <a:lnTo>
                    <a:pt x="474000" y="64661"/>
                  </a:lnTo>
                  <a:lnTo>
                    <a:pt x="425068" y="80925"/>
                  </a:lnTo>
                  <a:lnTo>
                    <a:pt x="378158" y="98783"/>
                  </a:lnTo>
                  <a:lnTo>
                    <a:pt x="333393" y="118167"/>
                  </a:lnTo>
                  <a:lnTo>
                    <a:pt x="290893" y="139008"/>
                  </a:lnTo>
                  <a:lnTo>
                    <a:pt x="250782" y="161241"/>
                  </a:lnTo>
                  <a:lnTo>
                    <a:pt x="213181" y="184796"/>
                  </a:lnTo>
                  <a:lnTo>
                    <a:pt x="178210" y="209607"/>
                  </a:lnTo>
                  <a:lnTo>
                    <a:pt x="145993" y="235607"/>
                  </a:lnTo>
                  <a:lnTo>
                    <a:pt x="116650" y="262727"/>
                  </a:lnTo>
                  <a:lnTo>
                    <a:pt x="90304" y="290901"/>
                  </a:lnTo>
                  <a:lnTo>
                    <a:pt x="47087" y="350137"/>
                  </a:lnTo>
                  <a:lnTo>
                    <a:pt x="17316" y="412777"/>
                  </a:lnTo>
                  <a:lnTo>
                    <a:pt x="1964" y="478280"/>
                  </a:lnTo>
                  <a:lnTo>
                    <a:pt x="0" y="511936"/>
                  </a:lnTo>
                  <a:lnTo>
                    <a:pt x="1964" y="545593"/>
                  </a:lnTo>
                  <a:lnTo>
                    <a:pt x="17316" y="611096"/>
                  </a:lnTo>
                  <a:lnTo>
                    <a:pt x="47087" y="673736"/>
                  </a:lnTo>
                  <a:lnTo>
                    <a:pt x="90304" y="732972"/>
                  </a:lnTo>
                  <a:lnTo>
                    <a:pt x="116650" y="761146"/>
                  </a:lnTo>
                  <a:lnTo>
                    <a:pt x="145993" y="788266"/>
                  </a:lnTo>
                  <a:lnTo>
                    <a:pt x="178210" y="814266"/>
                  </a:lnTo>
                  <a:lnTo>
                    <a:pt x="213181" y="839077"/>
                  </a:lnTo>
                  <a:lnTo>
                    <a:pt x="250782" y="862632"/>
                  </a:lnTo>
                  <a:lnTo>
                    <a:pt x="290893" y="884865"/>
                  </a:lnTo>
                  <a:lnTo>
                    <a:pt x="333393" y="905706"/>
                  </a:lnTo>
                  <a:lnTo>
                    <a:pt x="378158" y="925090"/>
                  </a:lnTo>
                  <a:lnTo>
                    <a:pt x="425068" y="942948"/>
                  </a:lnTo>
                  <a:lnTo>
                    <a:pt x="474000" y="959212"/>
                  </a:lnTo>
                  <a:lnTo>
                    <a:pt x="524834" y="973816"/>
                  </a:lnTo>
                  <a:lnTo>
                    <a:pt x="577448" y="986692"/>
                  </a:lnTo>
                  <a:lnTo>
                    <a:pt x="631719" y="997771"/>
                  </a:lnTo>
                  <a:lnTo>
                    <a:pt x="687526" y="1006988"/>
                  </a:lnTo>
                  <a:lnTo>
                    <a:pt x="744748" y="1014274"/>
                  </a:lnTo>
                  <a:lnTo>
                    <a:pt x="803263" y="1019562"/>
                  </a:lnTo>
                  <a:lnTo>
                    <a:pt x="862948" y="1022784"/>
                  </a:lnTo>
                  <a:lnTo>
                    <a:pt x="923683" y="1023873"/>
                  </a:lnTo>
                  <a:lnTo>
                    <a:pt x="984403" y="1022784"/>
                  </a:lnTo>
                  <a:lnTo>
                    <a:pt x="1044075" y="1019562"/>
                  </a:lnTo>
                  <a:lnTo>
                    <a:pt x="1102577" y="1014274"/>
                  </a:lnTo>
                  <a:lnTo>
                    <a:pt x="1159787" y="1006988"/>
                  </a:lnTo>
                  <a:lnTo>
                    <a:pt x="1215584" y="997771"/>
                  </a:lnTo>
                  <a:lnTo>
                    <a:pt x="1269845" y="986692"/>
                  </a:lnTo>
                  <a:lnTo>
                    <a:pt x="1322450" y="973816"/>
                  </a:lnTo>
                  <a:lnTo>
                    <a:pt x="1373276" y="959212"/>
                  </a:lnTo>
                  <a:lnTo>
                    <a:pt x="1422201" y="942948"/>
                  </a:lnTo>
                  <a:lnTo>
                    <a:pt x="1469105" y="925090"/>
                  </a:lnTo>
                  <a:lnTo>
                    <a:pt x="1513864" y="905706"/>
                  </a:lnTo>
                  <a:lnTo>
                    <a:pt x="1556358" y="884865"/>
                  </a:lnTo>
                  <a:lnTo>
                    <a:pt x="1596464" y="862632"/>
                  </a:lnTo>
                  <a:lnTo>
                    <a:pt x="1634062" y="839077"/>
                  </a:lnTo>
                  <a:lnTo>
                    <a:pt x="1669029" y="814266"/>
                  </a:lnTo>
                  <a:lnTo>
                    <a:pt x="1701243" y="788266"/>
                  </a:lnTo>
                  <a:lnTo>
                    <a:pt x="1730584" y="761146"/>
                  </a:lnTo>
                  <a:lnTo>
                    <a:pt x="1756928" y="732972"/>
                  </a:lnTo>
                  <a:lnTo>
                    <a:pt x="1800142" y="673736"/>
                  </a:lnTo>
                  <a:lnTo>
                    <a:pt x="1829911" y="611096"/>
                  </a:lnTo>
                  <a:lnTo>
                    <a:pt x="1845263" y="545593"/>
                  </a:lnTo>
                  <a:lnTo>
                    <a:pt x="1847227" y="511936"/>
                  </a:lnTo>
                  <a:lnTo>
                    <a:pt x="1845263" y="478280"/>
                  </a:lnTo>
                  <a:lnTo>
                    <a:pt x="1829911" y="412777"/>
                  </a:lnTo>
                  <a:lnTo>
                    <a:pt x="1800142" y="350137"/>
                  </a:lnTo>
                  <a:lnTo>
                    <a:pt x="1756928" y="290901"/>
                  </a:lnTo>
                  <a:lnTo>
                    <a:pt x="1730584" y="262727"/>
                  </a:lnTo>
                  <a:lnTo>
                    <a:pt x="1701243" y="235607"/>
                  </a:lnTo>
                  <a:lnTo>
                    <a:pt x="1669029" y="209607"/>
                  </a:lnTo>
                  <a:lnTo>
                    <a:pt x="1634062" y="184796"/>
                  </a:lnTo>
                  <a:lnTo>
                    <a:pt x="1596464" y="161241"/>
                  </a:lnTo>
                  <a:lnTo>
                    <a:pt x="1556358" y="139008"/>
                  </a:lnTo>
                  <a:lnTo>
                    <a:pt x="1513864" y="118167"/>
                  </a:lnTo>
                  <a:lnTo>
                    <a:pt x="1469105" y="98783"/>
                  </a:lnTo>
                  <a:lnTo>
                    <a:pt x="1422201" y="80925"/>
                  </a:lnTo>
                  <a:lnTo>
                    <a:pt x="1373276" y="64661"/>
                  </a:lnTo>
                  <a:lnTo>
                    <a:pt x="1322450" y="50057"/>
                  </a:lnTo>
                  <a:lnTo>
                    <a:pt x="1269845" y="37181"/>
                  </a:lnTo>
                  <a:lnTo>
                    <a:pt x="1215584" y="26102"/>
                  </a:lnTo>
                  <a:lnTo>
                    <a:pt x="1159787" y="16885"/>
                  </a:lnTo>
                  <a:lnTo>
                    <a:pt x="1102577" y="9599"/>
                  </a:lnTo>
                  <a:lnTo>
                    <a:pt x="1044075" y="4311"/>
                  </a:lnTo>
                  <a:lnTo>
                    <a:pt x="984403" y="1089"/>
                  </a:lnTo>
                  <a:lnTo>
                    <a:pt x="923683" y="0"/>
                  </a:lnTo>
                  <a:close/>
                </a:path>
              </a:pathLst>
            </a:custGeom>
            <a:solidFill>
              <a:srgbClr val="B4C6E7"/>
            </a:solidFill>
          </p:spPr>
          <p:txBody>
            <a:bodyPr wrap="square" lIns="0" tIns="0" rIns="0" bIns="0" rtlCol="0"/>
            <a:lstStyle/>
            <a:p/>
          </p:txBody>
        </p:sp>
        <p:sp>
          <p:nvSpPr>
            <p:cNvPr id="12" name="object 12"/>
            <p:cNvSpPr/>
            <p:nvPr/>
          </p:nvSpPr>
          <p:spPr>
            <a:xfrm>
              <a:off x="544944" y="3743071"/>
              <a:ext cx="1847850" cy="1024255"/>
            </a:xfrm>
            <a:custGeom>
              <a:avLst/>
              <a:gdLst/>
              <a:ahLst/>
              <a:cxnLst/>
              <a:rect l="l" t="t" r="r" b="b"/>
              <a:pathLst>
                <a:path w="1847850" h="1024254">
                  <a:moveTo>
                    <a:pt x="0" y="511936"/>
                  </a:moveTo>
                  <a:lnTo>
                    <a:pt x="7777" y="445205"/>
                  </a:lnTo>
                  <a:lnTo>
                    <a:pt x="30460" y="381066"/>
                  </a:lnTo>
                  <a:lnTo>
                    <a:pt x="67076" y="320060"/>
                  </a:lnTo>
                  <a:lnTo>
                    <a:pt x="116650" y="262727"/>
                  </a:lnTo>
                  <a:lnTo>
                    <a:pt x="145993" y="235607"/>
                  </a:lnTo>
                  <a:lnTo>
                    <a:pt x="178210" y="209607"/>
                  </a:lnTo>
                  <a:lnTo>
                    <a:pt x="213181" y="184796"/>
                  </a:lnTo>
                  <a:lnTo>
                    <a:pt x="250782" y="161241"/>
                  </a:lnTo>
                  <a:lnTo>
                    <a:pt x="290893" y="139008"/>
                  </a:lnTo>
                  <a:lnTo>
                    <a:pt x="333393" y="118167"/>
                  </a:lnTo>
                  <a:lnTo>
                    <a:pt x="378158" y="98783"/>
                  </a:lnTo>
                  <a:lnTo>
                    <a:pt x="425068" y="80925"/>
                  </a:lnTo>
                  <a:lnTo>
                    <a:pt x="474000" y="64661"/>
                  </a:lnTo>
                  <a:lnTo>
                    <a:pt x="524834" y="50057"/>
                  </a:lnTo>
                  <a:lnTo>
                    <a:pt x="577448" y="37181"/>
                  </a:lnTo>
                  <a:lnTo>
                    <a:pt x="631719" y="26102"/>
                  </a:lnTo>
                  <a:lnTo>
                    <a:pt x="687526" y="16885"/>
                  </a:lnTo>
                  <a:lnTo>
                    <a:pt x="744748" y="9599"/>
                  </a:lnTo>
                  <a:lnTo>
                    <a:pt x="803263" y="4311"/>
                  </a:lnTo>
                  <a:lnTo>
                    <a:pt x="862948" y="1089"/>
                  </a:lnTo>
                  <a:lnTo>
                    <a:pt x="923683" y="0"/>
                  </a:lnTo>
                  <a:lnTo>
                    <a:pt x="984403" y="1089"/>
                  </a:lnTo>
                  <a:lnTo>
                    <a:pt x="1044075" y="4311"/>
                  </a:lnTo>
                  <a:lnTo>
                    <a:pt x="1102577" y="9599"/>
                  </a:lnTo>
                  <a:lnTo>
                    <a:pt x="1159787" y="16885"/>
                  </a:lnTo>
                  <a:lnTo>
                    <a:pt x="1215584" y="26102"/>
                  </a:lnTo>
                  <a:lnTo>
                    <a:pt x="1269845" y="37181"/>
                  </a:lnTo>
                  <a:lnTo>
                    <a:pt x="1322450" y="50057"/>
                  </a:lnTo>
                  <a:lnTo>
                    <a:pt x="1373276" y="64661"/>
                  </a:lnTo>
                  <a:lnTo>
                    <a:pt x="1422201" y="80925"/>
                  </a:lnTo>
                  <a:lnTo>
                    <a:pt x="1469105" y="98783"/>
                  </a:lnTo>
                  <a:lnTo>
                    <a:pt x="1513864" y="118167"/>
                  </a:lnTo>
                  <a:lnTo>
                    <a:pt x="1556358" y="139008"/>
                  </a:lnTo>
                  <a:lnTo>
                    <a:pt x="1596464" y="161241"/>
                  </a:lnTo>
                  <a:lnTo>
                    <a:pt x="1634062" y="184796"/>
                  </a:lnTo>
                  <a:lnTo>
                    <a:pt x="1669029" y="209607"/>
                  </a:lnTo>
                  <a:lnTo>
                    <a:pt x="1701243" y="235607"/>
                  </a:lnTo>
                  <a:lnTo>
                    <a:pt x="1730584" y="262727"/>
                  </a:lnTo>
                  <a:lnTo>
                    <a:pt x="1756928" y="290901"/>
                  </a:lnTo>
                  <a:lnTo>
                    <a:pt x="1800142" y="350137"/>
                  </a:lnTo>
                  <a:lnTo>
                    <a:pt x="1829911" y="412777"/>
                  </a:lnTo>
                  <a:lnTo>
                    <a:pt x="1845263" y="478280"/>
                  </a:lnTo>
                  <a:lnTo>
                    <a:pt x="1847227" y="511936"/>
                  </a:lnTo>
                  <a:lnTo>
                    <a:pt x="1845263" y="545593"/>
                  </a:lnTo>
                  <a:lnTo>
                    <a:pt x="1829911" y="611096"/>
                  </a:lnTo>
                  <a:lnTo>
                    <a:pt x="1800142" y="673736"/>
                  </a:lnTo>
                  <a:lnTo>
                    <a:pt x="1756928" y="732972"/>
                  </a:lnTo>
                  <a:lnTo>
                    <a:pt x="1730584" y="761146"/>
                  </a:lnTo>
                  <a:lnTo>
                    <a:pt x="1701243" y="788266"/>
                  </a:lnTo>
                  <a:lnTo>
                    <a:pt x="1669029" y="814266"/>
                  </a:lnTo>
                  <a:lnTo>
                    <a:pt x="1634062" y="839077"/>
                  </a:lnTo>
                  <a:lnTo>
                    <a:pt x="1596464" y="862632"/>
                  </a:lnTo>
                  <a:lnTo>
                    <a:pt x="1556358" y="884865"/>
                  </a:lnTo>
                  <a:lnTo>
                    <a:pt x="1513864" y="905706"/>
                  </a:lnTo>
                  <a:lnTo>
                    <a:pt x="1469105" y="925090"/>
                  </a:lnTo>
                  <a:lnTo>
                    <a:pt x="1422201" y="942948"/>
                  </a:lnTo>
                  <a:lnTo>
                    <a:pt x="1373276" y="959212"/>
                  </a:lnTo>
                  <a:lnTo>
                    <a:pt x="1322450" y="973816"/>
                  </a:lnTo>
                  <a:lnTo>
                    <a:pt x="1269845" y="986692"/>
                  </a:lnTo>
                  <a:lnTo>
                    <a:pt x="1215584" y="997771"/>
                  </a:lnTo>
                  <a:lnTo>
                    <a:pt x="1159787" y="1006988"/>
                  </a:lnTo>
                  <a:lnTo>
                    <a:pt x="1102577" y="1014274"/>
                  </a:lnTo>
                  <a:lnTo>
                    <a:pt x="1044075" y="1019562"/>
                  </a:lnTo>
                  <a:lnTo>
                    <a:pt x="984403" y="1022784"/>
                  </a:lnTo>
                  <a:lnTo>
                    <a:pt x="923683" y="1023873"/>
                  </a:lnTo>
                  <a:lnTo>
                    <a:pt x="862948" y="1022784"/>
                  </a:lnTo>
                  <a:lnTo>
                    <a:pt x="803263" y="1019562"/>
                  </a:lnTo>
                  <a:lnTo>
                    <a:pt x="744748" y="1014274"/>
                  </a:lnTo>
                  <a:lnTo>
                    <a:pt x="687526" y="1006988"/>
                  </a:lnTo>
                  <a:lnTo>
                    <a:pt x="631719" y="997771"/>
                  </a:lnTo>
                  <a:lnTo>
                    <a:pt x="577448" y="986692"/>
                  </a:lnTo>
                  <a:lnTo>
                    <a:pt x="524834" y="973816"/>
                  </a:lnTo>
                  <a:lnTo>
                    <a:pt x="474000" y="959212"/>
                  </a:lnTo>
                  <a:lnTo>
                    <a:pt x="425068" y="942948"/>
                  </a:lnTo>
                  <a:lnTo>
                    <a:pt x="378158" y="925090"/>
                  </a:lnTo>
                  <a:lnTo>
                    <a:pt x="333393" y="905706"/>
                  </a:lnTo>
                  <a:lnTo>
                    <a:pt x="290893" y="884865"/>
                  </a:lnTo>
                  <a:lnTo>
                    <a:pt x="250782" y="862632"/>
                  </a:lnTo>
                  <a:lnTo>
                    <a:pt x="213181" y="839077"/>
                  </a:lnTo>
                  <a:lnTo>
                    <a:pt x="178210" y="814266"/>
                  </a:lnTo>
                  <a:lnTo>
                    <a:pt x="145993" y="788266"/>
                  </a:lnTo>
                  <a:lnTo>
                    <a:pt x="116650" y="761146"/>
                  </a:lnTo>
                  <a:lnTo>
                    <a:pt x="90304" y="732972"/>
                  </a:lnTo>
                  <a:lnTo>
                    <a:pt x="47087" y="673736"/>
                  </a:lnTo>
                  <a:lnTo>
                    <a:pt x="17316" y="611096"/>
                  </a:lnTo>
                  <a:lnTo>
                    <a:pt x="1964" y="545593"/>
                  </a:lnTo>
                  <a:lnTo>
                    <a:pt x="0" y="511936"/>
                  </a:lnTo>
                  <a:close/>
                </a:path>
              </a:pathLst>
            </a:custGeom>
            <a:ln w="12700">
              <a:solidFill>
                <a:srgbClr val="2E528F"/>
              </a:solidFill>
            </a:ln>
          </p:spPr>
          <p:txBody>
            <a:bodyPr wrap="square" lIns="0" tIns="0" rIns="0" bIns="0" rtlCol="0"/>
            <a:lstStyle/>
            <a:p/>
          </p:txBody>
        </p:sp>
      </p:grpSp>
      <p:sp>
        <p:nvSpPr>
          <p:cNvPr id="13" name="object 13"/>
          <p:cNvSpPr txBox="1"/>
          <p:nvPr/>
        </p:nvSpPr>
        <p:spPr>
          <a:xfrm>
            <a:off x="894689" y="4017645"/>
            <a:ext cx="1148715" cy="453390"/>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06FC0"/>
                </a:solidFill>
                <a:latin typeface="Calibri" panose="020F0502020204030204"/>
                <a:cs typeface="Calibri" panose="020F0502020204030204"/>
              </a:rPr>
              <a:t>in</a:t>
            </a:r>
            <a:r>
              <a:rPr sz="1400" b="1" spc="-35" dirty="0">
                <a:solidFill>
                  <a:srgbClr val="006FC0"/>
                </a:solidFill>
                <a:latin typeface="Calibri" panose="020F0502020204030204"/>
                <a:cs typeface="Calibri" panose="020F0502020204030204"/>
              </a:rPr>
              <a:t> </a:t>
            </a:r>
            <a:r>
              <a:rPr sz="1400" b="1" spc="-5" dirty="0">
                <a:solidFill>
                  <a:srgbClr val="006FC0"/>
                </a:solidFill>
                <a:latin typeface="Calibri" panose="020F0502020204030204"/>
                <a:cs typeface="Calibri" panose="020F0502020204030204"/>
              </a:rPr>
              <a:t>corso</a:t>
            </a:r>
            <a:r>
              <a:rPr sz="1400" b="1" spc="-55" dirty="0">
                <a:solidFill>
                  <a:srgbClr val="006FC0"/>
                </a:solidFill>
                <a:latin typeface="Calibri" panose="020F0502020204030204"/>
                <a:cs typeface="Calibri" panose="020F0502020204030204"/>
              </a:rPr>
              <a:t> </a:t>
            </a:r>
            <a:r>
              <a:rPr sz="1400" b="1" spc="-15" dirty="0">
                <a:solidFill>
                  <a:srgbClr val="006FC0"/>
                </a:solidFill>
                <a:latin typeface="Calibri" panose="020F0502020204030204"/>
                <a:cs typeface="Calibri" panose="020F0502020204030204"/>
              </a:rPr>
              <a:t>d’anno</a:t>
            </a:r>
            <a:endParaRPr sz="1400">
              <a:latin typeface="Calibri" panose="020F0502020204030204"/>
              <a:cs typeface="Calibri" panose="020F0502020204030204"/>
            </a:endParaRPr>
          </a:p>
          <a:p>
            <a:pPr marL="70485">
              <a:lnSpc>
                <a:spcPct val="100000"/>
              </a:lnSpc>
              <a:spcBef>
                <a:spcPts val="5"/>
              </a:spcBef>
            </a:pPr>
            <a:r>
              <a:rPr sz="1400" b="1" spc="-5" dirty="0">
                <a:solidFill>
                  <a:srgbClr val="006FC0"/>
                </a:solidFill>
                <a:latin typeface="Calibri" panose="020F0502020204030204"/>
                <a:cs typeface="Calibri" panose="020F0502020204030204"/>
              </a:rPr>
              <a:t>(obbligatoria)</a:t>
            </a:r>
            <a:endParaRPr sz="1400">
              <a:latin typeface="Calibri" panose="020F0502020204030204"/>
              <a:cs typeface="Calibri" panose="020F0502020204030204"/>
            </a:endParaRPr>
          </a:p>
        </p:txBody>
      </p:sp>
      <p:grpSp>
        <p:nvGrpSpPr>
          <p:cNvPr id="14" name="object 14"/>
          <p:cNvGrpSpPr/>
          <p:nvPr/>
        </p:nvGrpSpPr>
        <p:grpSpPr>
          <a:xfrm>
            <a:off x="538594" y="2488057"/>
            <a:ext cx="1860550" cy="1036955"/>
            <a:chOff x="538594" y="2488057"/>
            <a:chExt cx="1860550" cy="1036955"/>
          </a:xfrm>
        </p:grpSpPr>
        <p:sp>
          <p:nvSpPr>
            <p:cNvPr id="15" name="object 15"/>
            <p:cNvSpPr/>
            <p:nvPr/>
          </p:nvSpPr>
          <p:spPr>
            <a:xfrm>
              <a:off x="544944" y="2494407"/>
              <a:ext cx="1847850" cy="1024255"/>
            </a:xfrm>
            <a:custGeom>
              <a:avLst/>
              <a:gdLst/>
              <a:ahLst/>
              <a:cxnLst/>
              <a:rect l="l" t="t" r="r" b="b"/>
              <a:pathLst>
                <a:path w="1847850" h="1024254">
                  <a:moveTo>
                    <a:pt x="923683" y="0"/>
                  </a:moveTo>
                  <a:lnTo>
                    <a:pt x="862948" y="1089"/>
                  </a:lnTo>
                  <a:lnTo>
                    <a:pt x="803263" y="4311"/>
                  </a:lnTo>
                  <a:lnTo>
                    <a:pt x="744748" y="9599"/>
                  </a:lnTo>
                  <a:lnTo>
                    <a:pt x="687526" y="16885"/>
                  </a:lnTo>
                  <a:lnTo>
                    <a:pt x="631719" y="26103"/>
                  </a:lnTo>
                  <a:lnTo>
                    <a:pt x="577448" y="37183"/>
                  </a:lnTo>
                  <a:lnTo>
                    <a:pt x="524834" y="50060"/>
                  </a:lnTo>
                  <a:lnTo>
                    <a:pt x="474000" y="64665"/>
                  </a:lnTo>
                  <a:lnTo>
                    <a:pt x="425068" y="80931"/>
                  </a:lnTo>
                  <a:lnTo>
                    <a:pt x="378158" y="98791"/>
                  </a:lnTo>
                  <a:lnTo>
                    <a:pt x="333393" y="118177"/>
                  </a:lnTo>
                  <a:lnTo>
                    <a:pt x="290893" y="139022"/>
                  </a:lnTo>
                  <a:lnTo>
                    <a:pt x="250782" y="161258"/>
                  </a:lnTo>
                  <a:lnTo>
                    <a:pt x="213181" y="184818"/>
                  </a:lnTo>
                  <a:lnTo>
                    <a:pt x="178210" y="209635"/>
                  </a:lnTo>
                  <a:lnTo>
                    <a:pt x="145993" y="235640"/>
                  </a:lnTo>
                  <a:lnTo>
                    <a:pt x="116650" y="262767"/>
                  </a:lnTo>
                  <a:lnTo>
                    <a:pt x="90304" y="290948"/>
                  </a:lnTo>
                  <a:lnTo>
                    <a:pt x="47087" y="350203"/>
                  </a:lnTo>
                  <a:lnTo>
                    <a:pt x="17316" y="412864"/>
                  </a:lnTo>
                  <a:lnTo>
                    <a:pt x="1964" y="478393"/>
                  </a:lnTo>
                  <a:lnTo>
                    <a:pt x="0" y="512063"/>
                  </a:lnTo>
                  <a:lnTo>
                    <a:pt x="1964" y="545720"/>
                  </a:lnTo>
                  <a:lnTo>
                    <a:pt x="17316" y="611223"/>
                  </a:lnTo>
                  <a:lnTo>
                    <a:pt x="47087" y="673863"/>
                  </a:lnTo>
                  <a:lnTo>
                    <a:pt x="90304" y="733099"/>
                  </a:lnTo>
                  <a:lnTo>
                    <a:pt x="116650" y="761273"/>
                  </a:lnTo>
                  <a:lnTo>
                    <a:pt x="145993" y="788393"/>
                  </a:lnTo>
                  <a:lnTo>
                    <a:pt x="178210" y="814393"/>
                  </a:lnTo>
                  <a:lnTo>
                    <a:pt x="213181" y="839204"/>
                  </a:lnTo>
                  <a:lnTo>
                    <a:pt x="250782" y="862759"/>
                  </a:lnTo>
                  <a:lnTo>
                    <a:pt x="290893" y="884992"/>
                  </a:lnTo>
                  <a:lnTo>
                    <a:pt x="333393" y="905833"/>
                  </a:lnTo>
                  <a:lnTo>
                    <a:pt x="378158" y="925217"/>
                  </a:lnTo>
                  <a:lnTo>
                    <a:pt x="425068" y="943075"/>
                  </a:lnTo>
                  <a:lnTo>
                    <a:pt x="474000" y="959339"/>
                  </a:lnTo>
                  <a:lnTo>
                    <a:pt x="524834" y="973943"/>
                  </a:lnTo>
                  <a:lnTo>
                    <a:pt x="577448" y="986819"/>
                  </a:lnTo>
                  <a:lnTo>
                    <a:pt x="631719" y="997898"/>
                  </a:lnTo>
                  <a:lnTo>
                    <a:pt x="687526" y="1007115"/>
                  </a:lnTo>
                  <a:lnTo>
                    <a:pt x="744748" y="1014401"/>
                  </a:lnTo>
                  <a:lnTo>
                    <a:pt x="803263" y="1019689"/>
                  </a:lnTo>
                  <a:lnTo>
                    <a:pt x="862948" y="1022911"/>
                  </a:lnTo>
                  <a:lnTo>
                    <a:pt x="923683" y="1024001"/>
                  </a:lnTo>
                  <a:lnTo>
                    <a:pt x="984403" y="1022911"/>
                  </a:lnTo>
                  <a:lnTo>
                    <a:pt x="1044075" y="1019689"/>
                  </a:lnTo>
                  <a:lnTo>
                    <a:pt x="1102577" y="1014401"/>
                  </a:lnTo>
                  <a:lnTo>
                    <a:pt x="1159787" y="1007115"/>
                  </a:lnTo>
                  <a:lnTo>
                    <a:pt x="1215584" y="997898"/>
                  </a:lnTo>
                  <a:lnTo>
                    <a:pt x="1269845" y="986819"/>
                  </a:lnTo>
                  <a:lnTo>
                    <a:pt x="1322450" y="973943"/>
                  </a:lnTo>
                  <a:lnTo>
                    <a:pt x="1373276" y="959339"/>
                  </a:lnTo>
                  <a:lnTo>
                    <a:pt x="1422201" y="943075"/>
                  </a:lnTo>
                  <a:lnTo>
                    <a:pt x="1469105" y="925217"/>
                  </a:lnTo>
                  <a:lnTo>
                    <a:pt x="1513864" y="905833"/>
                  </a:lnTo>
                  <a:lnTo>
                    <a:pt x="1556358" y="884992"/>
                  </a:lnTo>
                  <a:lnTo>
                    <a:pt x="1596464" y="862759"/>
                  </a:lnTo>
                  <a:lnTo>
                    <a:pt x="1634062" y="839204"/>
                  </a:lnTo>
                  <a:lnTo>
                    <a:pt x="1669029" y="814393"/>
                  </a:lnTo>
                  <a:lnTo>
                    <a:pt x="1701243" y="788393"/>
                  </a:lnTo>
                  <a:lnTo>
                    <a:pt x="1730584" y="761273"/>
                  </a:lnTo>
                  <a:lnTo>
                    <a:pt x="1756928" y="733099"/>
                  </a:lnTo>
                  <a:lnTo>
                    <a:pt x="1800142" y="673863"/>
                  </a:lnTo>
                  <a:lnTo>
                    <a:pt x="1829911" y="611223"/>
                  </a:lnTo>
                  <a:lnTo>
                    <a:pt x="1845263" y="545720"/>
                  </a:lnTo>
                  <a:lnTo>
                    <a:pt x="1847227" y="512063"/>
                  </a:lnTo>
                  <a:lnTo>
                    <a:pt x="1845263" y="478393"/>
                  </a:lnTo>
                  <a:lnTo>
                    <a:pt x="1829911" y="412864"/>
                  </a:lnTo>
                  <a:lnTo>
                    <a:pt x="1800142" y="350203"/>
                  </a:lnTo>
                  <a:lnTo>
                    <a:pt x="1756928" y="290948"/>
                  </a:lnTo>
                  <a:lnTo>
                    <a:pt x="1730584" y="262767"/>
                  </a:lnTo>
                  <a:lnTo>
                    <a:pt x="1701243" y="235640"/>
                  </a:lnTo>
                  <a:lnTo>
                    <a:pt x="1669029" y="209635"/>
                  </a:lnTo>
                  <a:lnTo>
                    <a:pt x="1634062" y="184818"/>
                  </a:lnTo>
                  <a:lnTo>
                    <a:pt x="1596464" y="161258"/>
                  </a:lnTo>
                  <a:lnTo>
                    <a:pt x="1556358" y="139022"/>
                  </a:lnTo>
                  <a:lnTo>
                    <a:pt x="1513864" y="118177"/>
                  </a:lnTo>
                  <a:lnTo>
                    <a:pt x="1469105" y="98791"/>
                  </a:lnTo>
                  <a:lnTo>
                    <a:pt x="1422201" y="80931"/>
                  </a:lnTo>
                  <a:lnTo>
                    <a:pt x="1373276" y="64665"/>
                  </a:lnTo>
                  <a:lnTo>
                    <a:pt x="1322450" y="50060"/>
                  </a:lnTo>
                  <a:lnTo>
                    <a:pt x="1269845" y="37183"/>
                  </a:lnTo>
                  <a:lnTo>
                    <a:pt x="1215584" y="26103"/>
                  </a:lnTo>
                  <a:lnTo>
                    <a:pt x="1159787" y="16885"/>
                  </a:lnTo>
                  <a:lnTo>
                    <a:pt x="1102577" y="9599"/>
                  </a:lnTo>
                  <a:lnTo>
                    <a:pt x="1044075" y="4311"/>
                  </a:lnTo>
                  <a:lnTo>
                    <a:pt x="984403" y="1089"/>
                  </a:lnTo>
                  <a:lnTo>
                    <a:pt x="923683" y="0"/>
                  </a:lnTo>
                  <a:close/>
                </a:path>
              </a:pathLst>
            </a:custGeom>
            <a:solidFill>
              <a:srgbClr val="DAE2F3"/>
            </a:solidFill>
          </p:spPr>
          <p:txBody>
            <a:bodyPr wrap="square" lIns="0" tIns="0" rIns="0" bIns="0" rtlCol="0"/>
            <a:lstStyle/>
            <a:p/>
          </p:txBody>
        </p:sp>
        <p:sp>
          <p:nvSpPr>
            <p:cNvPr id="16" name="object 16"/>
            <p:cNvSpPr/>
            <p:nvPr/>
          </p:nvSpPr>
          <p:spPr>
            <a:xfrm>
              <a:off x="544944" y="2494407"/>
              <a:ext cx="1847850" cy="1024255"/>
            </a:xfrm>
            <a:custGeom>
              <a:avLst/>
              <a:gdLst/>
              <a:ahLst/>
              <a:cxnLst/>
              <a:rect l="l" t="t" r="r" b="b"/>
              <a:pathLst>
                <a:path w="1847850" h="1024254">
                  <a:moveTo>
                    <a:pt x="0" y="512063"/>
                  </a:moveTo>
                  <a:lnTo>
                    <a:pt x="7777" y="445303"/>
                  </a:lnTo>
                  <a:lnTo>
                    <a:pt x="30460" y="381141"/>
                  </a:lnTo>
                  <a:lnTo>
                    <a:pt x="67076" y="320116"/>
                  </a:lnTo>
                  <a:lnTo>
                    <a:pt x="116650" y="262767"/>
                  </a:lnTo>
                  <a:lnTo>
                    <a:pt x="145993" y="235640"/>
                  </a:lnTo>
                  <a:lnTo>
                    <a:pt x="178210" y="209635"/>
                  </a:lnTo>
                  <a:lnTo>
                    <a:pt x="213181" y="184818"/>
                  </a:lnTo>
                  <a:lnTo>
                    <a:pt x="250782" y="161258"/>
                  </a:lnTo>
                  <a:lnTo>
                    <a:pt x="290893" y="139022"/>
                  </a:lnTo>
                  <a:lnTo>
                    <a:pt x="333393" y="118177"/>
                  </a:lnTo>
                  <a:lnTo>
                    <a:pt x="378158" y="98791"/>
                  </a:lnTo>
                  <a:lnTo>
                    <a:pt x="425068" y="80931"/>
                  </a:lnTo>
                  <a:lnTo>
                    <a:pt x="474000" y="64665"/>
                  </a:lnTo>
                  <a:lnTo>
                    <a:pt x="524834" y="50060"/>
                  </a:lnTo>
                  <a:lnTo>
                    <a:pt x="577448" y="37183"/>
                  </a:lnTo>
                  <a:lnTo>
                    <a:pt x="631719" y="26103"/>
                  </a:lnTo>
                  <a:lnTo>
                    <a:pt x="687526" y="16885"/>
                  </a:lnTo>
                  <a:lnTo>
                    <a:pt x="744748" y="9599"/>
                  </a:lnTo>
                  <a:lnTo>
                    <a:pt x="803263" y="4311"/>
                  </a:lnTo>
                  <a:lnTo>
                    <a:pt x="862948" y="1089"/>
                  </a:lnTo>
                  <a:lnTo>
                    <a:pt x="923683" y="0"/>
                  </a:lnTo>
                  <a:lnTo>
                    <a:pt x="984403" y="1089"/>
                  </a:lnTo>
                  <a:lnTo>
                    <a:pt x="1044075" y="4311"/>
                  </a:lnTo>
                  <a:lnTo>
                    <a:pt x="1102577" y="9599"/>
                  </a:lnTo>
                  <a:lnTo>
                    <a:pt x="1159787" y="16885"/>
                  </a:lnTo>
                  <a:lnTo>
                    <a:pt x="1215584" y="26103"/>
                  </a:lnTo>
                  <a:lnTo>
                    <a:pt x="1269845" y="37183"/>
                  </a:lnTo>
                  <a:lnTo>
                    <a:pt x="1322450" y="50060"/>
                  </a:lnTo>
                  <a:lnTo>
                    <a:pt x="1373276" y="64665"/>
                  </a:lnTo>
                  <a:lnTo>
                    <a:pt x="1422201" y="80931"/>
                  </a:lnTo>
                  <a:lnTo>
                    <a:pt x="1469105" y="98791"/>
                  </a:lnTo>
                  <a:lnTo>
                    <a:pt x="1513864" y="118177"/>
                  </a:lnTo>
                  <a:lnTo>
                    <a:pt x="1556358" y="139022"/>
                  </a:lnTo>
                  <a:lnTo>
                    <a:pt x="1596464" y="161258"/>
                  </a:lnTo>
                  <a:lnTo>
                    <a:pt x="1634062" y="184818"/>
                  </a:lnTo>
                  <a:lnTo>
                    <a:pt x="1669029" y="209635"/>
                  </a:lnTo>
                  <a:lnTo>
                    <a:pt x="1701243" y="235640"/>
                  </a:lnTo>
                  <a:lnTo>
                    <a:pt x="1730584" y="262767"/>
                  </a:lnTo>
                  <a:lnTo>
                    <a:pt x="1756928" y="290948"/>
                  </a:lnTo>
                  <a:lnTo>
                    <a:pt x="1800142" y="350203"/>
                  </a:lnTo>
                  <a:lnTo>
                    <a:pt x="1829911" y="412864"/>
                  </a:lnTo>
                  <a:lnTo>
                    <a:pt x="1845263" y="478393"/>
                  </a:lnTo>
                  <a:lnTo>
                    <a:pt x="1847227" y="512063"/>
                  </a:lnTo>
                  <a:lnTo>
                    <a:pt x="1845263" y="545720"/>
                  </a:lnTo>
                  <a:lnTo>
                    <a:pt x="1829911" y="611223"/>
                  </a:lnTo>
                  <a:lnTo>
                    <a:pt x="1800142" y="673863"/>
                  </a:lnTo>
                  <a:lnTo>
                    <a:pt x="1756928" y="733099"/>
                  </a:lnTo>
                  <a:lnTo>
                    <a:pt x="1730584" y="761273"/>
                  </a:lnTo>
                  <a:lnTo>
                    <a:pt x="1701243" y="788393"/>
                  </a:lnTo>
                  <a:lnTo>
                    <a:pt x="1669029" y="814393"/>
                  </a:lnTo>
                  <a:lnTo>
                    <a:pt x="1634062" y="839204"/>
                  </a:lnTo>
                  <a:lnTo>
                    <a:pt x="1596464" y="862759"/>
                  </a:lnTo>
                  <a:lnTo>
                    <a:pt x="1556358" y="884992"/>
                  </a:lnTo>
                  <a:lnTo>
                    <a:pt x="1513864" y="905833"/>
                  </a:lnTo>
                  <a:lnTo>
                    <a:pt x="1469105" y="925217"/>
                  </a:lnTo>
                  <a:lnTo>
                    <a:pt x="1422201" y="943075"/>
                  </a:lnTo>
                  <a:lnTo>
                    <a:pt x="1373276" y="959339"/>
                  </a:lnTo>
                  <a:lnTo>
                    <a:pt x="1322450" y="973943"/>
                  </a:lnTo>
                  <a:lnTo>
                    <a:pt x="1269845" y="986819"/>
                  </a:lnTo>
                  <a:lnTo>
                    <a:pt x="1215584" y="997898"/>
                  </a:lnTo>
                  <a:lnTo>
                    <a:pt x="1159787" y="1007115"/>
                  </a:lnTo>
                  <a:lnTo>
                    <a:pt x="1102577" y="1014401"/>
                  </a:lnTo>
                  <a:lnTo>
                    <a:pt x="1044075" y="1019689"/>
                  </a:lnTo>
                  <a:lnTo>
                    <a:pt x="984403" y="1022911"/>
                  </a:lnTo>
                  <a:lnTo>
                    <a:pt x="923683" y="1024001"/>
                  </a:lnTo>
                  <a:lnTo>
                    <a:pt x="862948" y="1022911"/>
                  </a:lnTo>
                  <a:lnTo>
                    <a:pt x="803263" y="1019689"/>
                  </a:lnTo>
                  <a:lnTo>
                    <a:pt x="744748" y="1014401"/>
                  </a:lnTo>
                  <a:lnTo>
                    <a:pt x="687526" y="1007115"/>
                  </a:lnTo>
                  <a:lnTo>
                    <a:pt x="631719" y="997898"/>
                  </a:lnTo>
                  <a:lnTo>
                    <a:pt x="577448" y="986819"/>
                  </a:lnTo>
                  <a:lnTo>
                    <a:pt x="524834" y="973943"/>
                  </a:lnTo>
                  <a:lnTo>
                    <a:pt x="474000" y="959339"/>
                  </a:lnTo>
                  <a:lnTo>
                    <a:pt x="425068" y="943075"/>
                  </a:lnTo>
                  <a:lnTo>
                    <a:pt x="378158" y="925217"/>
                  </a:lnTo>
                  <a:lnTo>
                    <a:pt x="333393" y="905833"/>
                  </a:lnTo>
                  <a:lnTo>
                    <a:pt x="290893" y="884992"/>
                  </a:lnTo>
                  <a:lnTo>
                    <a:pt x="250782" y="862759"/>
                  </a:lnTo>
                  <a:lnTo>
                    <a:pt x="213181" y="839204"/>
                  </a:lnTo>
                  <a:lnTo>
                    <a:pt x="178210" y="814393"/>
                  </a:lnTo>
                  <a:lnTo>
                    <a:pt x="145993" y="788393"/>
                  </a:lnTo>
                  <a:lnTo>
                    <a:pt x="116650" y="761273"/>
                  </a:lnTo>
                  <a:lnTo>
                    <a:pt x="90304" y="733099"/>
                  </a:lnTo>
                  <a:lnTo>
                    <a:pt x="47087" y="673863"/>
                  </a:lnTo>
                  <a:lnTo>
                    <a:pt x="17316" y="611223"/>
                  </a:lnTo>
                  <a:lnTo>
                    <a:pt x="1964" y="545720"/>
                  </a:lnTo>
                  <a:lnTo>
                    <a:pt x="0" y="512063"/>
                  </a:lnTo>
                  <a:close/>
                </a:path>
              </a:pathLst>
            </a:custGeom>
            <a:ln w="12700">
              <a:solidFill>
                <a:srgbClr val="2E528F"/>
              </a:solidFill>
            </a:ln>
          </p:spPr>
          <p:txBody>
            <a:bodyPr wrap="square" lIns="0" tIns="0" rIns="0" bIns="0" rtlCol="0"/>
            <a:lstStyle/>
            <a:p/>
          </p:txBody>
        </p:sp>
      </p:grpSp>
      <p:sp>
        <p:nvSpPr>
          <p:cNvPr id="17" name="object 17"/>
          <p:cNvSpPr txBox="1"/>
          <p:nvPr/>
        </p:nvSpPr>
        <p:spPr>
          <a:xfrm>
            <a:off x="932789" y="1355216"/>
            <a:ext cx="1070610" cy="1973580"/>
          </a:xfrm>
          <a:prstGeom prst="rect">
            <a:avLst/>
          </a:prstGeom>
        </p:spPr>
        <p:txBody>
          <a:bodyPr vert="horz" wrap="square" lIns="0" tIns="13335" rIns="0" bIns="0" rtlCol="0">
            <a:spAutoFit/>
          </a:bodyPr>
          <a:lstStyle/>
          <a:p>
            <a:pPr marL="12065" marR="5080" algn="ctr">
              <a:lnSpc>
                <a:spcPct val="100000"/>
              </a:lnSpc>
              <a:spcBef>
                <a:spcPts val="105"/>
              </a:spcBef>
            </a:pPr>
            <a:r>
              <a:rPr sz="1400" b="1" dirty="0">
                <a:solidFill>
                  <a:srgbClr val="00AFEF"/>
                </a:solidFill>
                <a:latin typeface="Calibri" panose="020F0502020204030204"/>
                <a:cs typeface="Calibri" panose="020F0502020204030204"/>
              </a:rPr>
              <a:t>Solo</a:t>
            </a:r>
            <a:r>
              <a:rPr sz="1400" b="1" spc="-45" dirty="0">
                <a:solidFill>
                  <a:srgbClr val="00AFEF"/>
                </a:solidFill>
                <a:latin typeface="Calibri" panose="020F0502020204030204"/>
                <a:cs typeface="Calibri" panose="020F0502020204030204"/>
              </a:rPr>
              <a:t> </a:t>
            </a:r>
            <a:r>
              <a:rPr sz="1400" b="1" dirty="0">
                <a:solidFill>
                  <a:srgbClr val="00AFEF"/>
                </a:solidFill>
                <a:latin typeface="Calibri" panose="020F0502020204030204"/>
                <a:cs typeface="Calibri" panose="020F0502020204030204"/>
              </a:rPr>
              <a:t>in</a:t>
            </a:r>
            <a:r>
              <a:rPr sz="1400" b="1" spc="-30" dirty="0">
                <a:solidFill>
                  <a:srgbClr val="00AFEF"/>
                </a:solidFill>
                <a:latin typeface="Calibri" panose="020F0502020204030204"/>
                <a:cs typeface="Calibri" panose="020F0502020204030204"/>
              </a:rPr>
              <a:t> </a:t>
            </a:r>
            <a:r>
              <a:rPr sz="1400" b="1" spc="-5" dirty="0">
                <a:solidFill>
                  <a:srgbClr val="00AFEF"/>
                </a:solidFill>
                <a:latin typeface="Calibri" panose="020F0502020204030204"/>
                <a:cs typeface="Calibri" panose="020F0502020204030204"/>
              </a:rPr>
              <a:t>caso</a:t>
            </a:r>
            <a:r>
              <a:rPr sz="1400" b="1" spc="-40" dirty="0">
                <a:solidFill>
                  <a:srgbClr val="00AFEF"/>
                </a:solidFill>
                <a:latin typeface="Calibri" panose="020F0502020204030204"/>
                <a:cs typeface="Calibri" panose="020F0502020204030204"/>
              </a:rPr>
              <a:t> </a:t>
            </a:r>
            <a:r>
              <a:rPr sz="1400" b="1" dirty="0">
                <a:solidFill>
                  <a:srgbClr val="00AFEF"/>
                </a:solidFill>
                <a:latin typeface="Calibri" panose="020F0502020204030204"/>
                <a:cs typeface="Calibri" panose="020F0502020204030204"/>
              </a:rPr>
              <a:t>di </a:t>
            </a:r>
            <a:r>
              <a:rPr sz="1400" b="1" spc="-300" dirty="0">
                <a:solidFill>
                  <a:srgbClr val="00AFEF"/>
                </a:solidFill>
                <a:latin typeface="Calibri" panose="020F0502020204030204"/>
                <a:cs typeface="Calibri" panose="020F0502020204030204"/>
              </a:rPr>
              <a:t> </a:t>
            </a:r>
            <a:r>
              <a:rPr sz="1400" b="1" dirty="0">
                <a:solidFill>
                  <a:srgbClr val="00AFEF"/>
                </a:solidFill>
                <a:latin typeface="Calibri" panose="020F0502020204030204"/>
                <a:cs typeface="Calibri" panose="020F0502020204030204"/>
              </a:rPr>
              <a:t>prima </a:t>
            </a:r>
            <a:r>
              <a:rPr sz="1400" b="1" spc="5" dirty="0">
                <a:solidFill>
                  <a:srgbClr val="00AFEF"/>
                </a:solidFill>
                <a:latin typeface="Calibri" panose="020F0502020204030204"/>
                <a:cs typeface="Calibri" panose="020F0502020204030204"/>
              </a:rPr>
              <a:t> </a:t>
            </a:r>
            <a:r>
              <a:rPr sz="1400" b="1" spc="-5" dirty="0">
                <a:solidFill>
                  <a:srgbClr val="00AFEF"/>
                </a:solidFill>
                <a:latin typeface="Calibri" panose="020F0502020204030204"/>
                <a:cs typeface="Calibri" panose="020F0502020204030204"/>
              </a:rPr>
              <a:t>certificazione, </a:t>
            </a:r>
            <a:r>
              <a:rPr sz="1400" b="1" spc="-305" dirty="0">
                <a:solidFill>
                  <a:srgbClr val="00AFEF"/>
                </a:solidFill>
                <a:latin typeface="Calibri" panose="020F0502020204030204"/>
                <a:cs typeface="Calibri" panose="020F0502020204030204"/>
              </a:rPr>
              <a:t> </a:t>
            </a:r>
            <a:r>
              <a:rPr sz="1400" b="1" spc="-5" dirty="0">
                <a:solidFill>
                  <a:srgbClr val="00AFEF"/>
                </a:solidFill>
                <a:latin typeface="Calibri" panose="020F0502020204030204"/>
                <a:cs typeface="Calibri" panose="020F0502020204030204"/>
              </a:rPr>
              <a:t>entro</a:t>
            </a:r>
            <a:r>
              <a:rPr sz="1400" b="1" spc="-60" dirty="0">
                <a:solidFill>
                  <a:srgbClr val="00AFEF"/>
                </a:solidFill>
                <a:latin typeface="Calibri" panose="020F0502020204030204"/>
                <a:cs typeface="Calibri" panose="020F0502020204030204"/>
              </a:rPr>
              <a:t> </a:t>
            </a:r>
            <a:r>
              <a:rPr sz="1400" b="1" spc="-5" dirty="0">
                <a:solidFill>
                  <a:srgbClr val="00AFEF"/>
                </a:solidFill>
                <a:latin typeface="Calibri" panose="020F0502020204030204"/>
                <a:cs typeface="Calibri" panose="020F0502020204030204"/>
              </a:rPr>
              <a:t>giugno</a:t>
            </a:r>
            <a:endParaRPr sz="1400">
              <a:latin typeface="Calibri" panose="020F0502020204030204"/>
              <a:cs typeface="Calibri" panose="020F0502020204030204"/>
            </a:endParaRPr>
          </a:p>
          <a:p>
            <a:pPr>
              <a:lnSpc>
                <a:spcPct val="100000"/>
              </a:lnSpc>
            </a:pPr>
            <a:endParaRPr sz="1400">
              <a:latin typeface="Calibri" panose="020F0502020204030204"/>
              <a:cs typeface="Calibri" panose="020F0502020204030204"/>
            </a:endParaRPr>
          </a:p>
          <a:p>
            <a:pPr>
              <a:lnSpc>
                <a:spcPct val="100000"/>
              </a:lnSpc>
              <a:spcBef>
                <a:spcPts val="30"/>
              </a:spcBef>
            </a:pPr>
            <a:endParaRPr sz="1500">
              <a:latin typeface="Calibri" panose="020F0502020204030204"/>
              <a:cs typeface="Calibri" panose="020F0502020204030204"/>
            </a:endParaRPr>
          </a:p>
          <a:p>
            <a:pPr marL="160020" marR="151765" indent="17780" algn="just">
              <a:lnSpc>
                <a:spcPct val="100000"/>
              </a:lnSpc>
            </a:pPr>
            <a:r>
              <a:rPr sz="1400" b="1" dirty="0">
                <a:solidFill>
                  <a:srgbClr val="006FC0"/>
                </a:solidFill>
                <a:latin typeface="Calibri" panose="020F0502020204030204"/>
                <a:cs typeface="Calibri" panose="020F0502020204030204"/>
              </a:rPr>
              <a:t>di </a:t>
            </a:r>
            <a:r>
              <a:rPr sz="1400" b="1" spc="-5" dirty="0">
                <a:solidFill>
                  <a:srgbClr val="006FC0"/>
                </a:solidFill>
                <a:latin typeface="Calibri" panose="020F0502020204030204"/>
                <a:cs typeface="Calibri" panose="020F0502020204030204"/>
              </a:rPr>
              <a:t>norma, </a:t>
            </a:r>
            <a:r>
              <a:rPr sz="1400" b="1" spc="-305" dirty="0">
                <a:solidFill>
                  <a:srgbClr val="006FC0"/>
                </a:solidFill>
                <a:latin typeface="Calibri" panose="020F0502020204030204"/>
                <a:cs typeface="Calibri" panose="020F0502020204030204"/>
              </a:rPr>
              <a:t> </a:t>
            </a:r>
            <a:r>
              <a:rPr sz="1400" b="1" spc="-5" dirty="0">
                <a:solidFill>
                  <a:srgbClr val="006FC0"/>
                </a:solidFill>
                <a:latin typeface="Calibri" panose="020F0502020204030204"/>
                <a:cs typeface="Calibri" panose="020F0502020204030204"/>
              </a:rPr>
              <a:t>e</a:t>
            </a:r>
            <a:r>
              <a:rPr sz="1400" b="1" spc="-10" dirty="0">
                <a:solidFill>
                  <a:srgbClr val="006FC0"/>
                </a:solidFill>
                <a:latin typeface="Calibri" panose="020F0502020204030204"/>
                <a:cs typeface="Calibri" panose="020F0502020204030204"/>
              </a:rPr>
              <a:t>n</a:t>
            </a:r>
            <a:r>
              <a:rPr sz="1400" b="1" dirty="0">
                <a:solidFill>
                  <a:srgbClr val="006FC0"/>
                </a:solidFill>
                <a:latin typeface="Calibri" panose="020F0502020204030204"/>
                <a:cs typeface="Calibri" panose="020F0502020204030204"/>
              </a:rPr>
              <a:t>t</a:t>
            </a:r>
            <a:r>
              <a:rPr sz="1400" b="1" spc="-10" dirty="0">
                <a:solidFill>
                  <a:srgbClr val="006FC0"/>
                </a:solidFill>
                <a:latin typeface="Calibri" panose="020F0502020204030204"/>
                <a:cs typeface="Calibri" panose="020F0502020204030204"/>
              </a:rPr>
              <a:t>r</a:t>
            </a:r>
            <a:r>
              <a:rPr sz="1400" b="1" dirty="0">
                <a:solidFill>
                  <a:srgbClr val="006FC0"/>
                </a:solidFill>
                <a:latin typeface="Calibri" panose="020F0502020204030204"/>
                <a:cs typeface="Calibri" panose="020F0502020204030204"/>
              </a:rPr>
              <a:t>o</a:t>
            </a:r>
            <a:r>
              <a:rPr sz="1400" b="1" spc="-40" dirty="0">
                <a:solidFill>
                  <a:srgbClr val="006FC0"/>
                </a:solidFill>
                <a:latin typeface="Calibri" panose="020F0502020204030204"/>
                <a:cs typeface="Calibri" panose="020F0502020204030204"/>
              </a:rPr>
              <a:t> </a:t>
            </a:r>
            <a:r>
              <a:rPr sz="1400" b="1" dirty="0">
                <a:solidFill>
                  <a:srgbClr val="006FC0"/>
                </a:solidFill>
                <a:latin typeface="Calibri" panose="020F0502020204030204"/>
                <a:cs typeface="Calibri" panose="020F0502020204030204"/>
              </a:rPr>
              <a:t>il</a:t>
            </a:r>
            <a:r>
              <a:rPr sz="1400" b="1" spc="10" dirty="0">
                <a:solidFill>
                  <a:srgbClr val="006FC0"/>
                </a:solidFill>
                <a:latin typeface="Calibri" panose="020F0502020204030204"/>
                <a:cs typeface="Calibri" panose="020F0502020204030204"/>
              </a:rPr>
              <a:t> </a:t>
            </a:r>
            <a:r>
              <a:rPr sz="1400" b="1" dirty="0">
                <a:solidFill>
                  <a:srgbClr val="006FC0"/>
                </a:solidFill>
                <a:latin typeface="Calibri" panose="020F0502020204030204"/>
                <a:cs typeface="Calibri" panose="020F0502020204030204"/>
              </a:rPr>
              <a:t>31  </a:t>
            </a:r>
            <a:r>
              <a:rPr sz="1400" b="1" spc="-5" dirty="0">
                <a:solidFill>
                  <a:srgbClr val="006FC0"/>
                </a:solidFill>
                <a:latin typeface="Calibri" panose="020F0502020204030204"/>
                <a:cs typeface="Calibri" panose="020F0502020204030204"/>
              </a:rPr>
              <a:t>ottobre</a:t>
            </a:r>
            <a:endParaRPr sz="1400">
              <a:latin typeface="Calibri" panose="020F0502020204030204"/>
              <a:cs typeface="Calibri" panose="020F0502020204030204"/>
            </a:endParaRPr>
          </a:p>
        </p:txBody>
      </p:sp>
      <p:grpSp>
        <p:nvGrpSpPr>
          <p:cNvPr id="18" name="object 18"/>
          <p:cNvGrpSpPr/>
          <p:nvPr/>
        </p:nvGrpSpPr>
        <p:grpSpPr>
          <a:xfrm>
            <a:off x="538594" y="5032121"/>
            <a:ext cx="1860550" cy="1036955"/>
            <a:chOff x="538594" y="5032121"/>
            <a:chExt cx="1860550" cy="1036955"/>
          </a:xfrm>
        </p:grpSpPr>
        <p:sp>
          <p:nvSpPr>
            <p:cNvPr id="19" name="object 19"/>
            <p:cNvSpPr/>
            <p:nvPr/>
          </p:nvSpPr>
          <p:spPr>
            <a:xfrm>
              <a:off x="544944" y="5038471"/>
              <a:ext cx="1847850" cy="1024255"/>
            </a:xfrm>
            <a:custGeom>
              <a:avLst/>
              <a:gdLst/>
              <a:ahLst/>
              <a:cxnLst/>
              <a:rect l="l" t="t" r="r" b="b"/>
              <a:pathLst>
                <a:path w="1847850" h="1024254">
                  <a:moveTo>
                    <a:pt x="923683" y="0"/>
                  </a:moveTo>
                  <a:lnTo>
                    <a:pt x="862948" y="1089"/>
                  </a:lnTo>
                  <a:lnTo>
                    <a:pt x="803263" y="4311"/>
                  </a:lnTo>
                  <a:lnTo>
                    <a:pt x="744748" y="9599"/>
                  </a:lnTo>
                  <a:lnTo>
                    <a:pt x="687526" y="16885"/>
                  </a:lnTo>
                  <a:lnTo>
                    <a:pt x="631719" y="26102"/>
                  </a:lnTo>
                  <a:lnTo>
                    <a:pt x="577448" y="37181"/>
                  </a:lnTo>
                  <a:lnTo>
                    <a:pt x="524834" y="50057"/>
                  </a:lnTo>
                  <a:lnTo>
                    <a:pt x="474000" y="64661"/>
                  </a:lnTo>
                  <a:lnTo>
                    <a:pt x="425068" y="80925"/>
                  </a:lnTo>
                  <a:lnTo>
                    <a:pt x="378158" y="98783"/>
                  </a:lnTo>
                  <a:lnTo>
                    <a:pt x="333393" y="118167"/>
                  </a:lnTo>
                  <a:lnTo>
                    <a:pt x="290893" y="139008"/>
                  </a:lnTo>
                  <a:lnTo>
                    <a:pt x="250782" y="161241"/>
                  </a:lnTo>
                  <a:lnTo>
                    <a:pt x="213181" y="184796"/>
                  </a:lnTo>
                  <a:lnTo>
                    <a:pt x="178210" y="209607"/>
                  </a:lnTo>
                  <a:lnTo>
                    <a:pt x="145993" y="235607"/>
                  </a:lnTo>
                  <a:lnTo>
                    <a:pt x="116650" y="262727"/>
                  </a:lnTo>
                  <a:lnTo>
                    <a:pt x="90304" y="290901"/>
                  </a:lnTo>
                  <a:lnTo>
                    <a:pt x="47087" y="350137"/>
                  </a:lnTo>
                  <a:lnTo>
                    <a:pt x="17316" y="412777"/>
                  </a:lnTo>
                  <a:lnTo>
                    <a:pt x="1964" y="478280"/>
                  </a:lnTo>
                  <a:lnTo>
                    <a:pt x="0" y="511936"/>
                  </a:lnTo>
                  <a:lnTo>
                    <a:pt x="1964" y="545599"/>
                  </a:lnTo>
                  <a:lnTo>
                    <a:pt x="17316" y="611111"/>
                  </a:lnTo>
                  <a:lnTo>
                    <a:pt x="47087" y="673758"/>
                  </a:lnTo>
                  <a:lnTo>
                    <a:pt x="90304" y="732999"/>
                  </a:lnTo>
                  <a:lnTo>
                    <a:pt x="116650" y="761174"/>
                  </a:lnTo>
                  <a:lnTo>
                    <a:pt x="145993" y="788296"/>
                  </a:lnTo>
                  <a:lnTo>
                    <a:pt x="178210" y="814296"/>
                  </a:lnTo>
                  <a:lnTo>
                    <a:pt x="213181" y="839108"/>
                  </a:lnTo>
                  <a:lnTo>
                    <a:pt x="250782" y="862664"/>
                  </a:lnTo>
                  <a:lnTo>
                    <a:pt x="290893" y="884897"/>
                  </a:lnTo>
                  <a:lnTo>
                    <a:pt x="333393" y="905738"/>
                  </a:lnTo>
                  <a:lnTo>
                    <a:pt x="378158" y="925121"/>
                  </a:lnTo>
                  <a:lnTo>
                    <a:pt x="425068" y="942978"/>
                  </a:lnTo>
                  <a:lnTo>
                    <a:pt x="474000" y="959242"/>
                  </a:lnTo>
                  <a:lnTo>
                    <a:pt x="524834" y="973845"/>
                  </a:lnTo>
                  <a:lnTo>
                    <a:pt x="577448" y="986720"/>
                  </a:lnTo>
                  <a:lnTo>
                    <a:pt x="631719" y="997799"/>
                  </a:lnTo>
                  <a:lnTo>
                    <a:pt x="687526" y="1007015"/>
                  </a:lnTo>
                  <a:lnTo>
                    <a:pt x="744748" y="1014301"/>
                  </a:lnTo>
                  <a:lnTo>
                    <a:pt x="803263" y="1019588"/>
                  </a:lnTo>
                  <a:lnTo>
                    <a:pt x="862948" y="1022810"/>
                  </a:lnTo>
                  <a:lnTo>
                    <a:pt x="923683" y="1023899"/>
                  </a:lnTo>
                  <a:lnTo>
                    <a:pt x="984403" y="1022810"/>
                  </a:lnTo>
                  <a:lnTo>
                    <a:pt x="1044075" y="1019588"/>
                  </a:lnTo>
                  <a:lnTo>
                    <a:pt x="1102577" y="1014301"/>
                  </a:lnTo>
                  <a:lnTo>
                    <a:pt x="1159787" y="1007015"/>
                  </a:lnTo>
                  <a:lnTo>
                    <a:pt x="1215584" y="997799"/>
                  </a:lnTo>
                  <a:lnTo>
                    <a:pt x="1269845" y="986720"/>
                  </a:lnTo>
                  <a:lnTo>
                    <a:pt x="1322450" y="973845"/>
                  </a:lnTo>
                  <a:lnTo>
                    <a:pt x="1373276" y="959242"/>
                  </a:lnTo>
                  <a:lnTo>
                    <a:pt x="1422201" y="942978"/>
                  </a:lnTo>
                  <a:lnTo>
                    <a:pt x="1469105" y="925121"/>
                  </a:lnTo>
                  <a:lnTo>
                    <a:pt x="1513864" y="905738"/>
                  </a:lnTo>
                  <a:lnTo>
                    <a:pt x="1556358" y="884897"/>
                  </a:lnTo>
                  <a:lnTo>
                    <a:pt x="1596464" y="862664"/>
                  </a:lnTo>
                  <a:lnTo>
                    <a:pt x="1634062" y="839108"/>
                  </a:lnTo>
                  <a:lnTo>
                    <a:pt x="1669029" y="814296"/>
                  </a:lnTo>
                  <a:lnTo>
                    <a:pt x="1701243" y="788296"/>
                  </a:lnTo>
                  <a:lnTo>
                    <a:pt x="1730584" y="761174"/>
                  </a:lnTo>
                  <a:lnTo>
                    <a:pt x="1756928" y="732999"/>
                  </a:lnTo>
                  <a:lnTo>
                    <a:pt x="1800142" y="673758"/>
                  </a:lnTo>
                  <a:lnTo>
                    <a:pt x="1829911" y="611111"/>
                  </a:lnTo>
                  <a:lnTo>
                    <a:pt x="1845263" y="545599"/>
                  </a:lnTo>
                  <a:lnTo>
                    <a:pt x="1847227" y="511936"/>
                  </a:lnTo>
                  <a:lnTo>
                    <a:pt x="1845263" y="478280"/>
                  </a:lnTo>
                  <a:lnTo>
                    <a:pt x="1829911" y="412777"/>
                  </a:lnTo>
                  <a:lnTo>
                    <a:pt x="1800142" y="350137"/>
                  </a:lnTo>
                  <a:lnTo>
                    <a:pt x="1756928" y="290901"/>
                  </a:lnTo>
                  <a:lnTo>
                    <a:pt x="1730584" y="262727"/>
                  </a:lnTo>
                  <a:lnTo>
                    <a:pt x="1701243" y="235607"/>
                  </a:lnTo>
                  <a:lnTo>
                    <a:pt x="1669029" y="209607"/>
                  </a:lnTo>
                  <a:lnTo>
                    <a:pt x="1634062" y="184796"/>
                  </a:lnTo>
                  <a:lnTo>
                    <a:pt x="1596464" y="161241"/>
                  </a:lnTo>
                  <a:lnTo>
                    <a:pt x="1556358" y="139008"/>
                  </a:lnTo>
                  <a:lnTo>
                    <a:pt x="1513864" y="118167"/>
                  </a:lnTo>
                  <a:lnTo>
                    <a:pt x="1469105" y="98783"/>
                  </a:lnTo>
                  <a:lnTo>
                    <a:pt x="1422201" y="80925"/>
                  </a:lnTo>
                  <a:lnTo>
                    <a:pt x="1373276" y="64661"/>
                  </a:lnTo>
                  <a:lnTo>
                    <a:pt x="1322450" y="50057"/>
                  </a:lnTo>
                  <a:lnTo>
                    <a:pt x="1269845" y="37181"/>
                  </a:lnTo>
                  <a:lnTo>
                    <a:pt x="1215584" y="26102"/>
                  </a:lnTo>
                  <a:lnTo>
                    <a:pt x="1159787" y="16885"/>
                  </a:lnTo>
                  <a:lnTo>
                    <a:pt x="1102577" y="9599"/>
                  </a:lnTo>
                  <a:lnTo>
                    <a:pt x="1044075" y="4311"/>
                  </a:lnTo>
                  <a:lnTo>
                    <a:pt x="984403" y="1089"/>
                  </a:lnTo>
                  <a:lnTo>
                    <a:pt x="923683" y="0"/>
                  </a:lnTo>
                  <a:close/>
                </a:path>
              </a:pathLst>
            </a:custGeom>
            <a:solidFill>
              <a:srgbClr val="5B9BD4"/>
            </a:solidFill>
          </p:spPr>
          <p:txBody>
            <a:bodyPr wrap="square" lIns="0" tIns="0" rIns="0" bIns="0" rtlCol="0"/>
            <a:lstStyle/>
            <a:p/>
          </p:txBody>
        </p:sp>
        <p:sp>
          <p:nvSpPr>
            <p:cNvPr id="20" name="object 20"/>
            <p:cNvSpPr/>
            <p:nvPr/>
          </p:nvSpPr>
          <p:spPr>
            <a:xfrm>
              <a:off x="544944" y="5038471"/>
              <a:ext cx="1847850" cy="1024255"/>
            </a:xfrm>
            <a:custGeom>
              <a:avLst/>
              <a:gdLst/>
              <a:ahLst/>
              <a:cxnLst/>
              <a:rect l="l" t="t" r="r" b="b"/>
              <a:pathLst>
                <a:path w="1847850" h="1024254">
                  <a:moveTo>
                    <a:pt x="0" y="511936"/>
                  </a:moveTo>
                  <a:lnTo>
                    <a:pt x="7777" y="445205"/>
                  </a:lnTo>
                  <a:lnTo>
                    <a:pt x="30460" y="381066"/>
                  </a:lnTo>
                  <a:lnTo>
                    <a:pt x="67076" y="320060"/>
                  </a:lnTo>
                  <a:lnTo>
                    <a:pt x="116650" y="262727"/>
                  </a:lnTo>
                  <a:lnTo>
                    <a:pt x="145993" y="235607"/>
                  </a:lnTo>
                  <a:lnTo>
                    <a:pt x="178210" y="209607"/>
                  </a:lnTo>
                  <a:lnTo>
                    <a:pt x="213181" y="184796"/>
                  </a:lnTo>
                  <a:lnTo>
                    <a:pt x="250782" y="161241"/>
                  </a:lnTo>
                  <a:lnTo>
                    <a:pt x="290893" y="139008"/>
                  </a:lnTo>
                  <a:lnTo>
                    <a:pt x="333393" y="118167"/>
                  </a:lnTo>
                  <a:lnTo>
                    <a:pt x="378158" y="98783"/>
                  </a:lnTo>
                  <a:lnTo>
                    <a:pt x="425068" y="80925"/>
                  </a:lnTo>
                  <a:lnTo>
                    <a:pt x="474000" y="64661"/>
                  </a:lnTo>
                  <a:lnTo>
                    <a:pt x="524834" y="50057"/>
                  </a:lnTo>
                  <a:lnTo>
                    <a:pt x="577448" y="37181"/>
                  </a:lnTo>
                  <a:lnTo>
                    <a:pt x="631719" y="26102"/>
                  </a:lnTo>
                  <a:lnTo>
                    <a:pt x="687526" y="16885"/>
                  </a:lnTo>
                  <a:lnTo>
                    <a:pt x="744748" y="9599"/>
                  </a:lnTo>
                  <a:lnTo>
                    <a:pt x="803263" y="4311"/>
                  </a:lnTo>
                  <a:lnTo>
                    <a:pt x="862948" y="1089"/>
                  </a:lnTo>
                  <a:lnTo>
                    <a:pt x="923683" y="0"/>
                  </a:lnTo>
                  <a:lnTo>
                    <a:pt x="984403" y="1089"/>
                  </a:lnTo>
                  <a:lnTo>
                    <a:pt x="1044075" y="4311"/>
                  </a:lnTo>
                  <a:lnTo>
                    <a:pt x="1102577" y="9599"/>
                  </a:lnTo>
                  <a:lnTo>
                    <a:pt x="1159787" y="16885"/>
                  </a:lnTo>
                  <a:lnTo>
                    <a:pt x="1215584" y="26102"/>
                  </a:lnTo>
                  <a:lnTo>
                    <a:pt x="1269845" y="37181"/>
                  </a:lnTo>
                  <a:lnTo>
                    <a:pt x="1322450" y="50057"/>
                  </a:lnTo>
                  <a:lnTo>
                    <a:pt x="1373276" y="64661"/>
                  </a:lnTo>
                  <a:lnTo>
                    <a:pt x="1422201" y="80925"/>
                  </a:lnTo>
                  <a:lnTo>
                    <a:pt x="1469105" y="98783"/>
                  </a:lnTo>
                  <a:lnTo>
                    <a:pt x="1513864" y="118167"/>
                  </a:lnTo>
                  <a:lnTo>
                    <a:pt x="1556358" y="139008"/>
                  </a:lnTo>
                  <a:lnTo>
                    <a:pt x="1596464" y="161241"/>
                  </a:lnTo>
                  <a:lnTo>
                    <a:pt x="1634062" y="184796"/>
                  </a:lnTo>
                  <a:lnTo>
                    <a:pt x="1669029" y="209607"/>
                  </a:lnTo>
                  <a:lnTo>
                    <a:pt x="1701243" y="235607"/>
                  </a:lnTo>
                  <a:lnTo>
                    <a:pt x="1730584" y="262727"/>
                  </a:lnTo>
                  <a:lnTo>
                    <a:pt x="1756928" y="290901"/>
                  </a:lnTo>
                  <a:lnTo>
                    <a:pt x="1800142" y="350137"/>
                  </a:lnTo>
                  <a:lnTo>
                    <a:pt x="1829911" y="412777"/>
                  </a:lnTo>
                  <a:lnTo>
                    <a:pt x="1845263" y="478280"/>
                  </a:lnTo>
                  <a:lnTo>
                    <a:pt x="1847227" y="511936"/>
                  </a:lnTo>
                  <a:lnTo>
                    <a:pt x="1845263" y="545599"/>
                  </a:lnTo>
                  <a:lnTo>
                    <a:pt x="1829911" y="611111"/>
                  </a:lnTo>
                  <a:lnTo>
                    <a:pt x="1800142" y="673758"/>
                  </a:lnTo>
                  <a:lnTo>
                    <a:pt x="1756928" y="732999"/>
                  </a:lnTo>
                  <a:lnTo>
                    <a:pt x="1730584" y="761174"/>
                  </a:lnTo>
                  <a:lnTo>
                    <a:pt x="1701243" y="788296"/>
                  </a:lnTo>
                  <a:lnTo>
                    <a:pt x="1669029" y="814296"/>
                  </a:lnTo>
                  <a:lnTo>
                    <a:pt x="1634062" y="839108"/>
                  </a:lnTo>
                  <a:lnTo>
                    <a:pt x="1596464" y="862664"/>
                  </a:lnTo>
                  <a:lnTo>
                    <a:pt x="1556358" y="884897"/>
                  </a:lnTo>
                  <a:lnTo>
                    <a:pt x="1513864" y="905738"/>
                  </a:lnTo>
                  <a:lnTo>
                    <a:pt x="1469105" y="925121"/>
                  </a:lnTo>
                  <a:lnTo>
                    <a:pt x="1422201" y="942978"/>
                  </a:lnTo>
                  <a:lnTo>
                    <a:pt x="1373276" y="959242"/>
                  </a:lnTo>
                  <a:lnTo>
                    <a:pt x="1322450" y="973845"/>
                  </a:lnTo>
                  <a:lnTo>
                    <a:pt x="1269845" y="986720"/>
                  </a:lnTo>
                  <a:lnTo>
                    <a:pt x="1215584" y="997799"/>
                  </a:lnTo>
                  <a:lnTo>
                    <a:pt x="1159787" y="1007015"/>
                  </a:lnTo>
                  <a:lnTo>
                    <a:pt x="1102577" y="1014301"/>
                  </a:lnTo>
                  <a:lnTo>
                    <a:pt x="1044075" y="1019588"/>
                  </a:lnTo>
                  <a:lnTo>
                    <a:pt x="984403" y="1022810"/>
                  </a:lnTo>
                  <a:lnTo>
                    <a:pt x="923683" y="1023899"/>
                  </a:lnTo>
                  <a:lnTo>
                    <a:pt x="862948" y="1022810"/>
                  </a:lnTo>
                  <a:lnTo>
                    <a:pt x="803263" y="1019588"/>
                  </a:lnTo>
                  <a:lnTo>
                    <a:pt x="744748" y="1014301"/>
                  </a:lnTo>
                  <a:lnTo>
                    <a:pt x="687526" y="1007015"/>
                  </a:lnTo>
                  <a:lnTo>
                    <a:pt x="631719" y="997799"/>
                  </a:lnTo>
                  <a:lnTo>
                    <a:pt x="577448" y="986720"/>
                  </a:lnTo>
                  <a:lnTo>
                    <a:pt x="524834" y="973845"/>
                  </a:lnTo>
                  <a:lnTo>
                    <a:pt x="474000" y="959242"/>
                  </a:lnTo>
                  <a:lnTo>
                    <a:pt x="425068" y="942978"/>
                  </a:lnTo>
                  <a:lnTo>
                    <a:pt x="378158" y="925121"/>
                  </a:lnTo>
                  <a:lnTo>
                    <a:pt x="333393" y="905738"/>
                  </a:lnTo>
                  <a:lnTo>
                    <a:pt x="290893" y="884897"/>
                  </a:lnTo>
                  <a:lnTo>
                    <a:pt x="250782" y="862664"/>
                  </a:lnTo>
                  <a:lnTo>
                    <a:pt x="213181" y="839108"/>
                  </a:lnTo>
                  <a:lnTo>
                    <a:pt x="178210" y="814296"/>
                  </a:lnTo>
                  <a:lnTo>
                    <a:pt x="145993" y="788296"/>
                  </a:lnTo>
                  <a:lnTo>
                    <a:pt x="116650" y="761174"/>
                  </a:lnTo>
                  <a:lnTo>
                    <a:pt x="90304" y="732999"/>
                  </a:lnTo>
                  <a:lnTo>
                    <a:pt x="47087" y="673758"/>
                  </a:lnTo>
                  <a:lnTo>
                    <a:pt x="17316" y="611111"/>
                  </a:lnTo>
                  <a:lnTo>
                    <a:pt x="1964" y="545599"/>
                  </a:lnTo>
                  <a:lnTo>
                    <a:pt x="0" y="511936"/>
                  </a:lnTo>
                  <a:close/>
                </a:path>
              </a:pathLst>
            </a:custGeom>
            <a:ln w="12700">
              <a:solidFill>
                <a:srgbClr val="2E528F"/>
              </a:solidFill>
            </a:ln>
          </p:spPr>
          <p:txBody>
            <a:bodyPr wrap="square" lIns="0" tIns="0" rIns="0" bIns="0" rtlCol="0"/>
            <a:lstStyle/>
            <a:p/>
          </p:txBody>
        </p:sp>
      </p:grpSp>
      <p:sp>
        <p:nvSpPr>
          <p:cNvPr id="21" name="object 21"/>
          <p:cNvSpPr txBox="1"/>
          <p:nvPr/>
        </p:nvSpPr>
        <p:spPr>
          <a:xfrm>
            <a:off x="986129" y="5420055"/>
            <a:ext cx="966469" cy="240029"/>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FFFFFF"/>
                </a:solidFill>
                <a:latin typeface="Calibri" panose="020F0502020204030204"/>
                <a:cs typeface="Calibri" panose="020F0502020204030204"/>
              </a:rPr>
              <a:t>e</a:t>
            </a:r>
            <a:r>
              <a:rPr sz="1400" b="1" spc="-15" dirty="0">
                <a:solidFill>
                  <a:srgbClr val="FFFFFF"/>
                </a:solidFill>
                <a:latin typeface="Calibri" panose="020F0502020204030204"/>
                <a:cs typeface="Calibri" panose="020F0502020204030204"/>
              </a:rPr>
              <a:t>n</a:t>
            </a:r>
            <a:r>
              <a:rPr sz="1400" b="1" dirty="0">
                <a:solidFill>
                  <a:srgbClr val="FFFFFF"/>
                </a:solidFill>
                <a:latin typeface="Calibri" panose="020F0502020204030204"/>
                <a:cs typeface="Calibri" panose="020F0502020204030204"/>
              </a:rPr>
              <a:t>tro</a:t>
            </a:r>
            <a:r>
              <a:rPr sz="1400" b="1" spc="-45" dirty="0">
                <a:solidFill>
                  <a:srgbClr val="FFFFFF"/>
                </a:solidFill>
                <a:latin typeface="Calibri" panose="020F0502020204030204"/>
                <a:cs typeface="Calibri" panose="020F0502020204030204"/>
              </a:rPr>
              <a:t> </a:t>
            </a:r>
            <a:r>
              <a:rPr sz="1400" b="1" spc="-10" dirty="0">
                <a:solidFill>
                  <a:srgbClr val="FFFFFF"/>
                </a:solidFill>
                <a:latin typeface="Calibri" panose="020F0502020204030204"/>
                <a:cs typeface="Calibri" panose="020F0502020204030204"/>
              </a:rPr>
              <a:t>g</a:t>
            </a:r>
            <a:r>
              <a:rPr sz="1400" b="1" dirty="0">
                <a:solidFill>
                  <a:srgbClr val="FFFFFF"/>
                </a:solidFill>
                <a:latin typeface="Calibri" panose="020F0502020204030204"/>
                <a:cs typeface="Calibri" panose="020F0502020204030204"/>
              </a:rPr>
              <a:t>iugno</a:t>
            </a:r>
            <a:endParaRPr sz="1400">
              <a:latin typeface="Calibri" panose="020F0502020204030204"/>
              <a:cs typeface="Calibri" panose="020F0502020204030204"/>
            </a:endParaRPr>
          </a:p>
        </p:txBody>
      </p:sp>
      <p:sp>
        <p:nvSpPr>
          <p:cNvPr id="22" name="Segnaposto piè di pagina 21"/>
          <p:cNvSpPr>
            <a:spLocks noGrp="1"/>
          </p:cNvSpPr>
          <p:nvPr>
            <p:ph type="ftr" sz="quarter" idx="5"/>
          </p:nvPr>
        </p:nvSpPr>
        <p:spPr>
          <a:xfrm>
            <a:off x="0" y="6449005"/>
            <a:ext cx="1232452" cy="365125"/>
          </a:xfrm>
        </p:spPr>
        <p:txBody>
          <a:bodyPr/>
          <a:lstStyle/>
          <a:p>
            <a:r>
              <a:rPr lang="it-IT" dirty="0">
                <a:solidFill>
                  <a:schemeClr val="tx1"/>
                </a:solidFill>
              </a:rPr>
              <a:t>Roberta Tardi</a:t>
            </a:r>
            <a:endParaRPr lang="it-IT" dirty="0">
              <a:solidFill>
                <a:schemeClr val="tx1"/>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2365" y="245084"/>
            <a:ext cx="10364451" cy="1596177"/>
          </a:xfrm>
          <a:solidFill>
            <a:schemeClr val="accent5">
              <a:lumMod val="60000"/>
              <a:lumOff val="40000"/>
            </a:schemeClr>
          </a:solidFill>
        </p:spPr>
        <p:txBody>
          <a:bodyPr>
            <a:normAutofit/>
          </a:bodyPr>
          <a:lstStyle/>
          <a:p>
            <a:pPr algn="l"/>
            <a:r>
              <a:rPr lang="it-IT" sz="3200" b="1" i="0" dirty="0">
                <a:solidFill>
                  <a:srgbClr val="212529"/>
                </a:solidFill>
                <a:effectLst/>
              </a:rPr>
              <a:t>8.5 Criteri di valutazione del comportamento ed eventuali obiettivi specifici</a:t>
            </a:r>
            <a:endParaRPr lang="it-IT" sz="3200" dirty="0"/>
          </a:p>
        </p:txBody>
      </p:sp>
      <p:sp>
        <p:nvSpPr>
          <p:cNvPr id="3" name="Segnaposto contenuto 2"/>
          <p:cNvSpPr>
            <a:spLocks noGrp="1"/>
          </p:cNvSpPr>
          <p:nvPr>
            <p:ph idx="1"/>
          </p:nvPr>
        </p:nvSpPr>
        <p:spPr>
          <a:xfrm>
            <a:off x="807758" y="2641731"/>
            <a:ext cx="10364452" cy="3424107"/>
          </a:xfrm>
          <a:solidFill>
            <a:schemeClr val="accent6">
              <a:lumMod val="40000"/>
              <a:lumOff val="60000"/>
            </a:schemeClr>
          </a:solidFill>
        </p:spPr>
        <p:txBody>
          <a:bodyPr>
            <a:normAutofit lnSpcReduction="10000"/>
          </a:bodyPr>
          <a:lstStyle/>
          <a:p>
            <a:pPr marL="0" indent="0" algn="just">
              <a:buNone/>
            </a:pPr>
            <a:r>
              <a:rPr lang="it-IT" b="0" i="0" dirty="0">
                <a:solidFill>
                  <a:srgbClr val="212529"/>
                </a:solidFill>
                <a:effectLst/>
                <a:latin typeface="+mj-lt"/>
              </a:rPr>
              <a:t>Il </a:t>
            </a:r>
            <a:r>
              <a:rPr lang="it-IT" b="1" i="0" dirty="0">
                <a:solidFill>
                  <a:srgbClr val="FF0000"/>
                </a:solidFill>
                <a:effectLst/>
                <a:latin typeface="+mj-lt"/>
              </a:rPr>
              <a:t>comportamento</a:t>
            </a:r>
            <a:r>
              <a:rPr lang="it-IT" b="0" i="0" dirty="0">
                <a:solidFill>
                  <a:srgbClr val="212529"/>
                </a:solidFill>
                <a:effectLst/>
                <a:latin typeface="+mj-lt"/>
              </a:rPr>
              <a:t> può essere valutato con i medesimi criteri adottati per la classe ovvero con criteri personalizzati nel caso in cui l’alunno presenti difficoltà nella </a:t>
            </a:r>
            <a:r>
              <a:rPr lang="it-IT" dirty="0">
                <a:solidFill>
                  <a:srgbClr val="212529"/>
                </a:solidFill>
                <a:latin typeface="+mj-lt"/>
              </a:rPr>
              <a:t>regolazione del comportamento stesso. </a:t>
            </a:r>
            <a:r>
              <a:rPr lang="it-IT" b="0" i="0" dirty="0">
                <a:solidFill>
                  <a:srgbClr val="212529"/>
                </a:solidFill>
                <a:effectLst/>
                <a:latin typeface="+mj-lt"/>
              </a:rPr>
              <a:t>In tal caso ultimo caso, si dovrà definire anche una </a:t>
            </a:r>
            <a:r>
              <a:rPr lang="it-IT" b="0" i="0" dirty="0">
                <a:solidFill>
                  <a:schemeClr val="tx1"/>
                </a:solidFill>
                <a:effectLst/>
                <a:latin typeface="+mj-lt"/>
              </a:rPr>
              <a:t>progettazione (riquadro 8.3) </a:t>
            </a:r>
            <a:r>
              <a:rPr lang="it-IT" b="0" i="0" dirty="0">
                <a:solidFill>
                  <a:srgbClr val="212529"/>
                </a:solidFill>
                <a:effectLst/>
                <a:latin typeface="+mj-lt"/>
              </a:rPr>
              <a:t>coerente con le </a:t>
            </a:r>
            <a:r>
              <a:rPr lang="it-IT" dirty="0">
                <a:solidFill>
                  <a:srgbClr val="212529"/>
                </a:solidFill>
                <a:latin typeface="+mj-lt"/>
              </a:rPr>
              <a:t>osservazioni indicate nella </a:t>
            </a:r>
            <a:r>
              <a:rPr lang="it-IT" dirty="0">
                <a:solidFill>
                  <a:schemeClr val="tx1"/>
                </a:solidFill>
                <a:latin typeface="+mj-lt"/>
              </a:rPr>
              <a:t>sezione 4 e con </a:t>
            </a:r>
            <a:r>
              <a:rPr lang="it-IT" b="0" i="0" dirty="0">
                <a:solidFill>
                  <a:srgbClr val="212529"/>
                </a:solidFill>
                <a:effectLst/>
                <a:latin typeface="+mj-lt"/>
              </a:rPr>
              <a:t>gli obiettivi educativi indicati nella sezione 5</a:t>
            </a:r>
            <a:r>
              <a:rPr lang="it-IT" b="0" i="0" dirty="0">
                <a:solidFill>
                  <a:schemeClr val="tx1"/>
                </a:solidFill>
                <a:effectLst/>
                <a:latin typeface="+mj-lt"/>
              </a:rPr>
              <a:t>, </a:t>
            </a:r>
            <a:r>
              <a:rPr lang="it-IT" b="0" i="0" dirty="0">
                <a:solidFill>
                  <a:srgbClr val="212529"/>
                </a:solidFill>
                <a:effectLst/>
                <a:latin typeface="+mj-lt"/>
              </a:rPr>
              <a:t>in particolare con quelli relativi alla </a:t>
            </a:r>
            <a:r>
              <a:rPr lang="it-IT" b="1" i="0" dirty="0">
                <a:solidFill>
                  <a:schemeClr val="tx1"/>
                </a:solidFill>
                <a:effectLst/>
                <a:latin typeface="+mj-lt"/>
              </a:rPr>
              <a:t>dimensione dell’interazione</a:t>
            </a:r>
            <a:r>
              <a:rPr lang="it-IT" b="0" i="0" dirty="0">
                <a:solidFill>
                  <a:srgbClr val="212529"/>
                </a:solidFill>
                <a:effectLst/>
                <a:latin typeface="+mj-lt"/>
              </a:rPr>
              <a:t>, e specifiche strategie di intervento da esplicitare anche nella </a:t>
            </a:r>
            <a:r>
              <a:rPr lang="it-IT" b="0" i="0" dirty="0">
                <a:solidFill>
                  <a:schemeClr val="tx1"/>
                </a:solidFill>
                <a:effectLst/>
                <a:latin typeface="+mj-lt"/>
              </a:rPr>
              <a:t>sezione 9 (Organizzazione del progetto generale di inclusione e utilizzo delle risorse)</a:t>
            </a:r>
            <a:r>
              <a:rPr lang="it-IT" b="0" i="0" dirty="0">
                <a:solidFill>
                  <a:srgbClr val="212529"/>
                </a:solidFill>
                <a:effectLst/>
                <a:latin typeface="+mj-lt"/>
              </a:rPr>
              <a:t>.</a:t>
            </a:r>
            <a:endParaRPr lang="it-IT" b="0" i="0" dirty="0">
              <a:solidFill>
                <a:srgbClr val="212529"/>
              </a:solidFill>
              <a:effectLst/>
              <a:latin typeface="+mj-lt"/>
            </a:endParaRPr>
          </a:p>
          <a:p>
            <a:pPr marL="0" indent="0" algn="just">
              <a:buNone/>
            </a:pPr>
            <a:r>
              <a:rPr lang="it-IT" dirty="0">
                <a:solidFill>
                  <a:srgbClr val="212529"/>
                </a:solidFill>
                <a:latin typeface="+mj-lt"/>
              </a:rPr>
              <a:t>Sono compresi anche in questa parte la revisione e la verifica.</a:t>
            </a:r>
            <a:endParaRPr lang="it-IT" b="0" i="0" dirty="0">
              <a:solidFill>
                <a:srgbClr val="212529"/>
              </a:solidFill>
              <a:effectLst/>
              <a:latin typeface="+mj-lt"/>
            </a:endParaRPr>
          </a:p>
        </p:txBody>
      </p:sp>
      <p:sp>
        <p:nvSpPr>
          <p:cNvPr id="5" name="Segnaposto piè di pagina 4"/>
          <p:cNvSpPr>
            <a:spLocks noGrp="1"/>
          </p:cNvSpPr>
          <p:nvPr>
            <p:ph type="ftr" sz="quarter" idx="11"/>
          </p:nvPr>
        </p:nvSpPr>
        <p:spPr>
          <a:xfrm>
            <a:off x="0" y="6492875"/>
            <a:ext cx="968034" cy="365125"/>
          </a:xfrm>
        </p:spPr>
        <p:txBody>
          <a:bodyPr/>
          <a:lstStyle/>
          <a:p>
            <a:r>
              <a:rPr lang="en-US"/>
              <a:t>Roberta Tardi</a:t>
            </a:r>
            <a:endParaRPr lang="en-US" dirty="0"/>
          </a:p>
        </p:txBody>
      </p:sp>
      <p:pic>
        <p:nvPicPr>
          <p:cNvPr id="4" name="Picture 4" descr="▷ Il comportamento emotivo: La bussola interiore che guida le nostre  decisioni ⋆ Angolo della Psicologi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475891" y="1057117"/>
            <a:ext cx="3590925" cy="7841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74" y="414866"/>
            <a:ext cx="10364452" cy="1303867"/>
          </a:xfrm>
          <a:solidFill>
            <a:schemeClr val="accent5">
              <a:lumMod val="60000"/>
              <a:lumOff val="40000"/>
            </a:schemeClr>
          </a:solidFill>
        </p:spPr>
        <p:txBody>
          <a:bodyPr>
            <a:normAutofit fontScale="90000"/>
          </a:bodyPr>
          <a:lstStyle/>
          <a:p>
            <a:br>
              <a:rPr lang="it-IT" b="1" i="0" dirty="0">
                <a:solidFill>
                  <a:srgbClr val="212529"/>
                </a:solidFill>
                <a:effectLst/>
                <a:latin typeface="var(--highlight-font-family)"/>
              </a:rPr>
            </a:br>
            <a:r>
              <a:rPr lang="it-IT" b="1" i="0" dirty="0">
                <a:solidFill>
                  <a:srgbClr val="212529"/>
                </a:solidFill>
                <a:effectLst/>
                <a:latin typeface="+mn-lt"/>
              </a:rPr>
              <a:t>Sezione 9 – Organizzazione generale del progetto di inclusione e utilizzo delle risorse</a:t>
            </a:r>
            <a:br>
              <a:rPr lang="it-IT" b="1" i="0" dirty="0">
                <a:solidFill>
                  <a:srgbClr val="212529"/>
                </a:solidFill>
                <a:effectLst/>
                <a:latin typeface="var(--highlight-font-family)"/>
              </a:rPr>
            </a:br>
            <a:endParaRPr lang="it-IT" dirty="0"/>
          </a:p>
        </p:txBody>
      </p:sp>
      <p:sp>
        <p:nvSpPr>
          <p:cNvPr id="3" name="Segnaposto contenuto 2"/>
          <p:cNvSpPr>
            <a:spLocks noGrp="1"/>
          </p:cNvSpPr>
          <p:nvPr>
            <p:ph idx="1"/>
          </p:nvPr>
        </p:nvSpPr>
        <p:spPr>
          <a:xfrm>
            <a:off x="913774" y="2732218"/>
            <a:ext cx="10364452" cy="2204907"/>
          </a:xfrm>
          <a:solidFill>
            <a:schemeClr val="accent6">
              <a:lumMod val="40000"/>
              <a:lumOff val="60000"/>
            </a:schemeClr>
          </a:solidFill>
        </p:spPr>
        <p:txBody>
          <a:bodyPr/>
          <a:lstStyle/>
          <a:p>
            <a:pPr marL="0" indent="0" algn="just">
              <a:buNone/>
            </a:pPr>
            <a:r>
              <a:rPr lang="it-IT" b="0" i="0" dirty="0">
                <a:solidFill>
                  <a:srgbClr val="212529"/>
                </a:solidFill>
                <a:effectLst/>
                <a:latin typeface="+mj-lt"/>
              </a:rPr>
              <a:t>La </a:t>
            </a:r>
            <a:r>
              <a:rPr lang="it-IT" b="1" i="0" dirty="0">
                <a:solidFill>
                  <a:srgbClr val="FF0000"/>
                </a:solidFill>
                <a:effectLst/>
                <a:latin typeface="+mj-lt"/>
              </a:rPr>
              <a:t>sezione n. 9 </a:t>
            </a:r>
            <a:r>
              <a:rPr lang="it-IT" b="0" i="0" dirty="0">
                <a:solidFill>
                  <a:srgbClr val="212529"/>
                </a:solidFill>
                <a:effectLst/>
                <a:latin typeface="+mj-lt"/>
              </a:rPr>
              <a:t>del PEI,  disciplinata dall’articolo 13 del DI n. 182/2020, presenta un prospetto riepilogativo dal quale desumere </a:t>
            </a:r>
            <a:r>
              <a:rPr lang="it-IT" b="1" i="0" dirty="0">
                <a:solidFill>
                  <a:schemeClr val="tx1"/>
                </a:solidFill>
                <a:effectLst/>
                <a:latin typeface="+mj-lt"/>
              </a:rPr>
              <a:t>l’organizzazione generale del progetto di inclusione</a:t>
            </a:r>
            <a:r>
              <a:rPr lang="it-IT" b="0" i="0" dirty="0">
                <a:solidFill>
                  <a:srgbClr val="212529"/>
                </a:solidFill>
                <a:effectLst/>
                <a:latin typeface="+mj-lt"/>
              </a:rPr>
              <a:t>. Nello specifico, si chiede di descrivere come viene organizzato il progetto delineato nelle precedenti sezioni del Piano, in particolare come vengono utilizzate le risorse assegnate o disponibili</a:t>
            </a:r>
            <a:r>
              <a:rPr lang="it-IT" dirty="0">
                <a:solidFill>
                  <a:srgbClr val="212529"/>
                </a:solidFill>
                <a:latin typeface="+mj-lt"/>
              </a:rPr>
              <a:t>.</a:t>
            </a:r>
            <a:endParaRPr lang="it-IT" dirty="0">
              <a:latin typeface="+mj-lt"/>
            </a:endParaRPr>
          </a:p>
        </p:txBody>
      </p:sp>
      <p:sp>
        <p:nvSpPr>
          <p:cNvPr id="5" name="Segnaposto piè di pagina 4"/>
          <p:cNvSpPr>
            <a:spLocks noGrp="1"/>
          </p:cNvSpPr>
          <p:nvPr>
            <p:ph type="ftr" sz="quarter" idx="11"/>
          </p:nvPr>
        </p:nvSpPr>
        <p:spPr>
          <a:xfrm>
            <a:off x="105391" y="6443134"/>
            <a:ext cx="994539" cy="365125"/>
          </a:xfrm>
        </p:spPr>
        <p:txBody>
          <a:bodyPr/>
          <a:lstStyle/>
          <a:p>
            <a:r>
              <a:rPr lang="en-US" dirty="0"/>
              <a:t>Roberta Tardi</a:t>
            </a:r>
            <a:endParaRPr lang="en-US" dirty="0"/>
          </a:p>
        </p:txBody>
      </p:sp>
      <p:pic>
        <p:nvPicPr>
          <p:cNvPr id="25602" name="Picture 2" descr="Labor – Laboratorio di Inclusione sociale – Co.Ge.S.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60612" y="4937125"/>
            <a:ext cx="2752725" cy="1666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913774" y="415131"/>
            <a:ext cx="10088217" cy="1303337"/>
          </a:xfrm>
          <a:solidFill>
            <a:schemeClr val="accent5">
              <a:lumMod val="60000"/>
              <a:lumOff val="40000"/>
            </a:schemeClr>
          </a:solidFill>
        </p:spPr>
        <p:txBody>
          <a:bodyPr>
            <a:normAutofit fontScale="90000"/>
          </a:bodyPr>
          <a:lstStyle/>
          <a:p>
            <a:br>
              <a:rPr lang="it-IT" b="1" i="0" dirty="0">
                <a:solidFill>
                  <a:srgbClr val="212529"/>
                </a:solidFill>
                <a:effectLst/>
                <a:latin typeface="var(--highlight-font-family)"/>
              </a:rPr>
            </a:br>
            <a:r>
              <a:rPr lang="it-IT" b="1" i="0" dirty="0">
                <a:solidFill>
                  <a:srgbClr val="212529"/>
                </a:solidFill>
                <a:effectLst/>
                <a:latin typeface="+mn-lt"/>
              </a:rPr>
              <a:t>Sezione 9 – Organizzazione generale del progetto di inclusione e utilizzo delle risorse</a:t>
            </a:r>
            <a:br>
              <a:rPr lang="it-IT" b="1" i="0" dirty="0">
                <a:solidFill>
                  <a:srgbClr val="212529"/>
                </a:solidFill>
                <a:effectLst/>
                <a:latin typeface="var(--highlight-font-family)"/>
              </a:rPr>
            </a:br>
            <a:endParaRPr lang="it-IT" dirty="0"/>
          </a:p>
        </p:txBody>
      </p:sp>
      <p:sp>
        <p:nvSpPr>
          <p:cNvPr id="3" name="Segnaposto contenuto 2"/>
          <p:cNvSpPr>
            <a:spLocks noGrp="1"/>
          </p:cNvSpPr>
          <p:nvPr>
            <p:ph idx="1"/>
          </p:nvPr>
        </p:nvSpPr>
        <p:spPr>
          <a:xfrm>
            <a:off x="913775" y="2367094"/>
            <a:ext cx="10364452" cy="2772440"/>
          </a:xfrm>
          <a:solidFill>
            <a:schemeClr val="accent6">
              <a:lumMod val="40000"/>
              <a:lumOff val="60000"/>
            </a:schemeClr>
          </a:solidFill>
        </p:spPr>
        <p:txBody>
          <a:bodyPr/>
          <a:lstStyle/>
          <a:p>
            <a:pPr algn="just"/>
            <a:r>
              <a:rPr lang="it-IT" b="0" i="0" dirty="0">
                <a:solidFill>
                  <a:srgbClr val="212529"/>
                </a:solidFill>
                <a:effectLst/>
                <a:latin typeface="+mj-lt"/>
              </a:rPr>
              <a:t>La sezione  9 si articola in </a:t>
            </a:r>
            <a:r>
              <a:rPr lang="it-IT" b="1" i="0" dirty="0">
                <a:solidFill>
                  <a:srgbClr val="212529"/>
                </a:solidFill>
                <a:effectLst/>
                <a:latin typeface="+mj-lt"/>
              </a:rPr>
              <a:t>tre tabelle</a:t>
            </a:r>
            <a:r>
              <a:rPr lang="it-IT" b="0" i="0" dirty="0">
                <a:solidFill>
                  <a:srgbClr val="212529"/>
                </a:solidFill>
                <a:effectLst/>
                <a:latin typeface="+mj-lt"/>
              </a:rPr>
              <a:t>: </a:t>
            </a:r>
            <a:endParaRPr lang="it-IT" b="0" i="0" dirty="0">
              <a:solidFill>
                <a:srgbClr val="212529"/>
              </a:solidFill>
              <a:effectLst/>
              <a:latin typeface="+mj-lt"/>
            </a:endParaRPr>
          </a:p>
          <a:p>
            <a:pPr marL="457200" indent="-457200" algn="just">
              <a:buFont typeface="+mj-lt"/>
              <a:buAutoNum type="arabicPeriod"/>
            </a:pPr>
            <a:r>
              <a:rPr lang="it-IT" dirty="0">
                <a:solidFill>
                  <a:srgbClr val="212529"/>
                </a:solidFill>
                <a:latin typeface="+mj-lt"/>
              </a:rPr>
              <a:t>una </a:t>
            </a:r>
            <a:r>
              <a:rPr lang="it-IT" b="1" dirty="0">
                <a:solidFill>
                  <a:schemeClr val="tx1"/>
                </a:solidFill>
                <a:latin typeface="+mj-lt"/>
              </a:rPr>
              <a:t>tabella dell’</a:t>
            </a:r>
            <a:r>
              <a:rPr lang="it-IT" b="1" i="0" dirty="0">
                <a:solidFill>
                  <a:schemeClr val="tx1"/>
                </a:solidFill>
                <a:effectLst/>
                <a:latin typeface="+mj-lt"/>
              </a:rPr>
              <a:t>orario settimanale</a:t>
            </a:r>
            <a:r>
              <a:rPr lang="it-IT" b="0" i="0" dirty="0">
                <a:solidFill>
                  <a:srgbClr val="212529"/>
                </a:solidFill>
                <a:effectLst/>
                <a:latin typeface="+mj-lt"/>
              </a:rPr>
              <a:t>; </a:t>
            </a:r>
            <a:endParaRPr lang="it-IT" b="0" i="0" dirty="0">
              <a:solidFill>
                <a:srgbClr val="212529"/>
              </a:solidFill>
              <a:effectLst/>
              <a:latin typeface="+mj-lt"/>
            </a:endParaRPr>
          </a:p>
          <a:p>
            <a:pPr marL="457200" indent="-457200" algn="just">
              <a:buFont typeface="+mj-lt"/>
              <a:buAutoNum type="arabicPeriod"/>
            </a:pPr>
            <a:r>
              <a:rPr lang="it-IT" dirty="0">
                <a:solidFill>
                  <a:srgbClr val="212529"/>
                </a:solidFill>
                <a:latin typeface="+mj-lt"/>
              </a:rPr>
              <a:t>una </a:t>
            </a:r>
            <a:r>
              <a:rPr lang="it-IT" b="1" dirty="0">
                <a:solidFill>
                  <a:srgbClr val="212529"/>
                </a:solidFill>
                <a:latin typeface="+mj-lt"/>
              </a:rPr>
              <a:t>tabella </a:t>
            </a:r>
            <a:r>
              <a:rPr lang="it-IT" b="1" i="0" dirty="0">
                <a:solidFill>
                  <a:srgbClr val="212529"/>
                </a:solidFill>
                <a:effectLst/>
                <a:latin typeface="+mj-lt"/>
              </a:rPr>
              <a:t>informativa</a:t>
            </a:r>
            <a:r>
              <a:rPr lang="it-IT" b="0" i="0" dirty="0">
                <a:solidFill>
                  <a:srgbClr val="212529"/>
                </a:solidFill>
                <a:effectLst/>
                <a:latin typeface="+mj-lt"/>
              </a:rPr>
              <a:t>, ove inserire quelle informazioni necessarie a definire nel dettaglio le esigenze e le scelte operate dal GLO; </a:t>
            </a:r>
            <a:endParaRPr lang="it-IT" b="0" i="0" dirty="0">
              <a:solidFill>
                <a:srgbClr val="212529"/>
              </a:solidFill>
              <a:effectLst/>
              <a:latin typeface="+mj-lt"/>
            </a:endParaRPr>
          </a:p>
          <a:p>
            <a:pPr marL="457200" indent="-457200" algn="just">
              <a:buFont typeface="+mj-lt"/>
              <a:buAutoNum type="arabicPeriod"/>
            </a:pPr>
            <a:r>
              <a:rPr lang="it-IT" dirty="0">
                <a:solidFill>
                  <a:srgbClr val="212529"/>
                </a:solidFill>
                <a:latin typeface="+mj-lt"/>
              </a:rPr>
              <a:t>u</a:t>
            </a:r>
            <a:r>
              <a:rPr lang="it-IT" b="0" i="0" dirty="0">
                <a:solidFill>
                  <a:srgbClr val="212529"/>
                </a:solidFill>
                <a:effectLst/>
                <a:latin typeface="+mj-lt"/>
              </a:rPr>
              <a:t>na </a:t>
            </a:r>
            <a:r>
              <a:rPr lang="it-IT" b="1" i="0" dirty="0">
                <a:solidFill>
                  <a:srgbClr val="212529"/>
                </a:solidFill>
                <a:effectLst/>
                <a:latin typeface="+mj-lt"/>
              </a:rPr>
              <a:t>tabella</a:t>
            </a:r>
            <a:r>
              <a:rPr lang="it-IT" b="0" i="0" dirty="0">
                <a:solidFill>
                  <a:srgbClr val="212529"/>
                </a:solidFill>
                <a:effectLst/>
                <a:latin typeface="+mj-lt"/>
              </a:rPr>
              <a:t> sugli eventuali </a:t>
            </a:r>
            <a:r>
              <a:rPr lang="it-IT" b="1" i="0" dirty="0">
                <a:solidFill>
                  <a:srgbClr val="212529"/>
                </a:solidFill>
                <a:effectLst/>
                <a:latin typeface="+mj-lt"/>
              </a:rPr>
              <a:t>interventi e attività extrascolastiche</a:t>
            </a:r>
            <a:r>
              <a:rPr lang="it-IT" b="0" i="0" dirty="0">
                <a:solidFill>
                  <a:srgbClr val="212529"/>
                </a:solidFill>
                <a:effectLst/>
                <a:latin typeface="+mj-lt"/>
              </a:rPr>
              <a:t>.</a:t>
            </a:r>
            <a:endParaRPr lang="it-IT" dirty="0">
              <a:latin typeface="+mj-lt"/>
            </a:endParaRPr>
          </a:p>
        </p:txBody>
      </p:sp>
      <p:sp>
        <p:nvSpPr>
          <p:cNvPr id="5" name="Segnaposto piè di pagina 4"/>
          <p:cNvSpPr>
            <a:spLocks noGrp="1"/>
          </p:cNvSpPr>
          <p:nvPr>
            <p:ph type="ftr" sz="quarter" idx="11"/>
          </p:nvPr>
        </p:nvSpPr>
        <p:spPr>
          <a:xfrm>
            <a:off x="1" y="6442869"/>
            <a:ext cx="913774" cy="365125"/>
          </a:xfrm>
        </p:spPr>
        <p:txBody>
          <a:bodyPr/>
          <a:lstStyle/>
          <a:p>
            <a:r>
              <a:rPr lang="en-US"/>
              <a:t>Roberta Tardi</a:t>
            </a:r>
            <a:endParaRPr lang="en-US" dirty="0"/>
          </a:p>
        </p:txBody>
      </p:sp>
      <p:pic>
        <p:nvPicPr>
          <p:cNvPr id="2" name="Picture 2" descr="Labor – Laboratorio di Inclusione sociale – Co.Ge.S.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88334" y="5191125"/>
            <a:ext cx="2752725" cy="1666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1265583" y="180137"/>
            <a:ext cx="9601196" cy="1303867"/>
          </a:xfrm>
          <a:solidFill>
            <a:schemeClr val="accent5">
              <a:lumMod val="60000"/>
              <a:lumOff val="40000"/>
            </a:schemeClr>
          </a:solidFill>
        </p:spPr>
        <p:txBody>
          <a:bodyPr>
            <a:normAutofit fontScale="90000"/>
          </a:bodyPr>
          <a:lstStyle/>
          <a:p>
            <a:br>
              <a:rPr lang="it-IT" b="1" i="0" dirty="0">
                <a:solidFill>
                  <a:srgbClr val="212529"/>
                </a:solidFill>
                <a:effectLst/>
                <a:latin typeface="var(--highlight-font-family)"/>
              </a:rPr>
            </a:br>
            <a:r>
              <a:rPr lang="it-IT" b="1" i="0" dirty="0">
                <a:solidFill>
                  <a:srgbClr val="212529"/>
                </a:solidFill>
                <a:effectLst/>
                <a:latin typeface="+mn-lt"/>
              </a:rPr>
              <a:t>Sezione 9 – Organizzazione generale del progetto di inclusione e utilizzo delle risorse</a:t>
            </a:r>
            <a:br>
              <a:rPr lang="it-IT" b="1" i="0" dirty="0">
                <a:solidFill>
                  <a:srgbClr val="212529"/>
                </a:solidFill>
                <a:effectLst/>
                <a:latin typeface="var(--highlight-font-family)"/>
              </a:rPr>
            </a:br>
            <a:endParaRPr lang="it-IT" dirty="0"/>
          </a:p>
        </p:txBody>
      </p:sp>
      <p:sp>
        <p:nvSpPr>
          <p:cNvPr id="6" name="Segnaposto contenuto 5"/>
          <p:cNvSpPr>
            <a:spLocks noGrp="1"/>
          </p:cNvSpPr>
          <p:nvPr>
            <p:ph sz="half" idx="1"/>
          </p:nvPr>
        </p:nvSpPr>
        <p:spPr>
          <a:xfrm>
            <a:off x="1168973" y="2312849"/>
            <a:ext cx="4837575" cy="3677134"/>
          </a:xfrm>
          <a:solidFill>
            <a:schemeClr val="accent6">
              <a:lumMod val="40000"/>
              <a:lumOff val="60000"/>
            </a:schemeClr>
          </a:solidFill>
        </p:spPr>
        <p:txBody>
          <a:bodyPr>
            <a:normAutofit fontScale="25000" lnSpcReduction="20000"/>
          </a:bodyPr>
          <a:lstStyle/>
          <a:p>
            <a:pPr algn="just">
              <a:buFont typeface="Arial" panose="020B0604020202020204" pitchFamily="34" charset="0"/>
              <a:buChar char="•"/>
            </a:pPr>
            <a:endParaRPr lang="it-IT" sz="3300" b="1" dirty="0">
              <a:solidFill>
                <a:srgbClr val="212529"/>
              </a:solidFill>
              <a:effectLst/>
              <a:latin typeface="+mj-lt"/>
            </a:endParaRPr>
          </a:p>
          <a:p>
            <a:pPr algn="just">
              <a:buFont typeface="Arial" panose="020B0604020202020204" pitchFamily="34" charset="0"/>
              <a:buChar char="•"/>
            </a:pPr>
            <a:r>
              <a:rPr lang="it-IT" sz="5600" b="1" dirty="0">
                <a:solidFill>
                  <a:srgbClr val="212529"/>
                </a:solidFill>
                <a:effectLst/>
                <a:latin typeface="+mj-lt"/>
              </a:rPr>
              <a:t>se l’alunno è presente a scuola per l’intero orario o se si assenta in modo continuativo su richiesta della famiglia o degli specialisti sanitari, in accordo con la scuola, indicando le motivazioni</a:t>
            </a:r>
            <a:endParaRPr lang="it-IT" sz="5600" b="1" dirty="0">
              <a:solidFill>
                <a:srgbClr val="212529"/>
              </a:solidFill>
              <a:effectLst/>
              <a:latin typeface="+mj-lt"/>
            </a:endParaRPr>
          </a:p>
          <a:p>
            <a:pPr algn="just">
              <a:buFont typeface="Arial" panose="020B0604020202020204" pitchFamily="34" charset="0"/>
              <a:buChar char="•"/>
            </a:pPr>
            <a:r>
              <a:rPr lang="it-IT" sz="5600" b="1" dirty="0">
                <a:solidFill>
                  <a:srgbClr val="212529"/>
                </a:solidFill>
                <a:effectLst/>
                <a:latin typeface="+mj-lt"/>
              </a:rPr>
              <a:t>la presenza dell’insegnante per le attività di sostegno, specificando le ore settimanali</a:t>
            </a:r>
            <a:endParaRPr lang="it-IT" sz="5600" b="1" dirty="0">
              <a:solidFill>
                <a:srgbClr val="212529"/>
              </a:solidFill>
              <a:effectLst/>
              <a:latin typeface="+mj-lt"/>
            </a:endParaRPr>
          </a:p>
          <a:p>
            <a:pPr algn="just">
              <a:buFont typeface="Arial" panose="020B0604020202020204" pitchFamily="34" charset="0"/>
              <a:buChar char="•"/>
            </a:pPr>
            <a:r>
              <a:rPr lang="it-IT" sz="5600" b="1" dirty="0">
                <a:solidFill>
                  <a:srgbClr val="212529"/>
                </a:solidFill>
                <a:effectLst/>
                <a:latin typeface="+mj-lt"/>
              </a:rPr>
              <a:t>le risorse destinate agli interventi di assistenza igienica e di base</a:t>
            </a:r>
            <a:endParaRPr lang="it-IT" sz="5600" b="1" dirty="0">
              <a:solidFill>
                <a:srgbClr val="212529"/>
              </a:solidFill>
              <a:effectLst/>
              <a:latin typeface="+mj-lt"/>
            </a:endParaRPr>
          </a:p>
          <a:p>
            <a:pPr algn="just">
              <a:buFont typeface="Arial" panose="020B0604020202020204" pitchFamily="34" charset="0"/>
              <a:buChar char="•"/>
            </a:pPr>
            <a:r>
              <a:rPr lang="it-IT" sz="5600" b="1" dirty="0">
                <a:solidFill>
                  <a:srgbClr val="212529"/>
                </a:solidFill>
                <a:effectLst/>
                <a:latin typeface="+mj-lt"/>
              </a:rPr>
              <a:t>le risorse professionali destinate all’assistenza per l’autonomia e/o per la comunicazione</a:t>
            </a:r>
            <a:endParaRPr lang="it-IT" sz="5600" b="1" dirty="0">
              <a:solidFill>
                <a:srgbClr val="212529"/>
              </a:solidFill>
              <a:effectLst/>
              <a:latin typeface="+mj-lt"/>
            </a:endParaRPr>
          </a:p>
          <a:p>
            <a:pPr algn="just">
              <a:buFont typeface="Arial" panose="020B0604020202020204" pitchFamily="34" charset="0"/>
              <a:buChar char="•"/>
            </a:pPr>
            <a:r>
              <a:rPr lang="it-IT" sz="5600" b="1" dirty="0">
                <a:solidFill>
                  <a:srgbClr val="212529"/>
                </a:solidFill>
                <a:effectLst/>
                <a:latin typeface="+mj-lt"/>
              </a:rPr>
              <a:t>eventuali altre risorse professionali presenti nella scuola o nella classe</a:t>
            </a:r>
            <a:endParaRPr lang="it-IT" sz="5600" b="1" dirty="0">
              <a:solidFill>
                <a:srgbClr val="212529"/>
              </a:solidFill>
              <a:effectLst/>
              <a:latin typeface="+mj-lt"/>
            </a:endParaRPr>
          </a:p>
          <a:p>
            <a:endParaRPr lang="it-IT" dirty="0"/>
          </a:p>
        </p:txBody>
      </p:sp>
      <p:sp>
        <p:nvSpPr>
          <p:cNvPr id="7" name="Segnaposto contenuto 6"/>
          <p:cNvSpPr>
            <a:spLocks noGrp="1"/>
          </p:cNvSpPr>
          <p:nvPr>
            <p:ph sz="half" idx="2"/>
          </p:nvPr>
        </p:nvSpPr>
        <p:spPr>
          <a:xfrm>
            <a:off x="6314132" y="2301941"/>
            <a:ext cx="4976720" cy="3688042"/>
          </a:xfrm>
          <a:solidFill>
            <a:schemeClr val="accent6">
              <a:lumMod val="40000"/>
              <a:lumOff val="60000"/>
            </a:schemeClr>
          </a:solidFill>
        </p:spPr>
        <p:txBody>
          <a:bodyPr>
            <a:normAutofit fontScale="25000" lnSpcReduction="20000"/>
          </a:bodyPr>
          <a:lstStyle/>
          <a:p>
            <a:pPr algn="just">
              <a:buFont typeface="Arial" panose="020B0604020202020204" pitchFamily="34" charset="0"/>
              <a:buChar char="•"/>
            </a:pPr>
            <a:endParaRPr lang="it-IT" sz="5600" b="1" dirty="0">
              <a:solidFill>
                <a:srgbClr val="212529"/>
              </a:solidFill>
              <a:effectLst/>
              <a:latin typeface="+mj-lt"/>
            </a:endParaRPr>
          </a:p>
          <a:p>
            <a:pPr algn="just">
              <a:buFont typeface="Arial" panose="020B0604020202020204" pitchFamily="34" charset="0"/>
              <a:buChar char="•"/>
            </a:pPr>
            <a:r>
              <a:rPr lang="it-IT" sz="5600" b="1" dirty="0">
                <a:solidFill>
                  <a:srgbClr val="212529"/>
                </a:solidFill>
                <a:effectLst/>
                <a:latin typeface="+mj-lt"/>
              </a:rPr>
              <a:t>gli interventi previsti per consentire all’alunno di partecipare alle uscite didattiche, visite guidate e viaggi di istruzione organizzati per la classe</a:t>
            </a:r>
            <a:endParaRPr lang="it-IT" sz="5600" b="1" dirty="0">
              <a:solidFill>
                <a:srgbClr val="212529"/>
              </a:solidFill>
              <a:effectLst/>
              <a:latin typeface="+mj-lt"/>
            </a:endParaRPr>
          </a:p>
          <a:p>
            <a:pPr algn="just">
              <a:buFont typeface="Arial" panose="020B0604020202020204" pitchFamily="34" charset="0"/>
              <a:buChar char="•"/>
            </a:pPr>
            <a:r>
              <a:rPr lang="it-IT" sz="5600" b="1" dirty="0">
                <a:solidFill>
                  <a:srgbClr val="212529"/>
                </a:solidFill>
                <a:effectLst/>
                <a:latin typeface="+mj-lt"/>
              </a:rPr>
              <a:t>le strategie per la prevenzione e l’eventuale gestione di comportamenti problematici;</a:t>
            </a:r>
            <a:endParaRPr lang="it-IT" sz="5600" b="1" dirty="0">
              <a:solidFill>
                <a:srgbClr val="212529"/>
              </a:solidFill>
              <a:effectLst/>
              <a:latin typeface="+mj-lt"/>
            </a:endParaRPr>
          </a:p>
          <a:p>
            <a:pPr algn="just">
              <a:buFont typeface="Arial" panose="020B0604020202020204" pitchFamily="34" charset="0"/>
              <a:buChar char="•"/>
            </a:pPr>
            <a:r>
              <a:rPr lang="it-IT" sz="5600" b="1" dirty="0">
                <a:solidFill>
                  <a:srgbClr val="212529"/>
                </a:solidFill>
                <a:effectLst/>
                <a:latin typeface="+mj-lt"/>
              </a:rPr>
              <a:t>le attività o i progetti per l’inclusione rivolti alla classe</a:t>
            </a:r>
            <a:endParaRPr lang="it-IT" sz="5600" b="1" dirty="0">
              <a:solidFill>
                <a:srgbClr val="212529"/>
              </a:solidFill>
              <a:effectLst/>
              <a:latin typeface="+mj-lt"/>
            </a:endParaRPr>
          </a:p>
          <a:p>
            <a:pPr algn="just">
              <a:buFont typeface="Arial" panose="020B0604020202020204" pitchFamily="34" charset="0"/>
              <a:buChar char="•"/>
            </a:pPr>
            <a:r>
              <a:rPr lang="it-IT" sz="5600" b="1" dirty="0">
                <a:solidFill>
                  <a:srgbClr val="212529"/>
                </a:solidFill>
                <a:effectLst/>
                <a:latin typeface="+mj-lt"/>
              </a:rPr>
              <a:t>le modalità di svolgimento del servizio di trasporto scolastico</a:t>
            </a:r>
            <a:endParaRPr lang="it-IT" sz="5600" b="1" dirty="0">
              <a:solidFill>
                <a:srgbClr val="212529"/>
              </a:solidFill>
              <a:effectLst/>
              <a:latin typeface="+mj-lt"/>
            </a:endParaRPr>
          </a:p>
          <a:p>
            <a:pPr algn="just">
              <a:buFont typeface="Arial" panose="020B0604020202020204" pitchFamily="34" charset="0"/>
              <a:buChar char="•"/>
            </a:pPr>
            <a:r>
              <a:rPr lang="it-IT" sz="5600" b="1" dirty="0">
                <a:solidFill>
                  <a:srgbClr val="212529"/>
                </a:solidFill>
                <a:effectLst/>
                <a:latin typeface="+mj-lt"/>
              </a:rPr>
              <a:t>eventuali interventi e attività extrascolastiche attive, anche di tipo informale, con la specifica degli obiettivi perseguiti e gli eventuali raccordi con il PEI</a:t>
            </a:r>
            <a:endParaRPr lang="it-IT" sz="5600" b="1" dirty="0">
              <a:solidFill>
                <a:srgbClr val="212529"/>
              </a:solidFill>
              <a:effectLst/>
              <a:latin typeface="+mj-lt"/>
            </a:endParaRPr>
          </a:p>
          <a:p>
            <a:endParaRPr lang="it-IT" dirty="0"/>
          </a:p>
        </p:txBody>
      </p:sp>
      <p:sp>
        <p:nvSpPr>
          <p:cNvPr id="5" name="CasellaDiTesto 4"/>
          <p:cNvSpPr txBox="1"/>
          <p:nvPr/>
        </p:nvSpPr>
        <p:spPr>
          <a:xfrm>
            <a:off x="983974" y="1584143"/>
            <a:ext cx="10164414" cy="400110"/>
          </a:xfrm>
          <a:prstGeom prst="rect">
            <a:avLst/>
          </a:prstGeom>
          <a:solidFill>
            <a:schemeClr val="accent6">
              <a:lumMod val="40000"/>
              <a:lumOff val="60000"/>
            </a:schemeClr>
          </a:solidFill>
        </p:spPr>
        <p:txBody>
          <a:bodyPr wrap="square" rtlCol="0">
            <a:spAutoFit/>
          </a:bodyPr>
          <a:lstStyle/>
          <a:p>
            <a:r>
              <a:rPr lang="it-IT" sz="2000" b="0" i="0" dirty="0">
                <a:solidFill>
                  <a:srgbClr val="212529"/>
                </a:solidFill>
                <a:effectLst/>
                <a:latin typeface="+mj-lt"/>
              </a:rPr>
              <a:t>Queste le informazioni richieste nella tabella informativa e nella tabella dell’orario settimanale:</a:t>
            </a:r>
            <a:endParaRPr lang="it-IT" sz="2000" dirty="0">
              <a:latin typeface="+mj-lt"/>
            </a:endParaRPr>
          </a:p>
        </p:txBody>
      </p:sp>
      <p:sp>
        <p:nvSpPr>
          <p:cNvPr id="2" name="Segnaposto piè di pagina 1"/>
          <p:cNvSpPr>
            <a:spLocks noGrp="1"/>
          </p:cNvSpPr>
          <p:nvPr>
            <p:ph type="ftr" sz="quarter" idx="11"/>
          </p:nvPr>
        </p:nvSpPr>
        <p:spPr>
          <a:xfrm>
            <a:off x="0" y="6427967"/>
            <a:ext cx="1020417" cy="365125"/>
          </a:xfrm>
        </p:spPr>
        <p:txBody>
          <a:bodyPr/>
          <a:lstStyle/>
          <a:p>
            <a:r>
              <a:rPr lang="en-US" dirty="0"/>
              <a:t>Roberta Tardi</a:t>
            </a:r>
            <a:endParaRPr lang="en-US" dirty="0"/>
          </a:p>
        </p:txBody>
      </p:sp>
      <p:pic>
        <p:nvPicPr>
          <p:cNvPr id="3" name="Picture 2" descr="Labor – Laboratorio di Inclusione sociale – Co.Ge.S.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37769" y="5993958"/>
            <a:ext cx="2752725" cy="8680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35323" y="1698801"/>
            <a:ext cx="7353300" cy="4695825"/>
          </a:xfrm>
          <a:prstGeom prst="rect">
            <a:avLst/>
          </a:prstGeom>
          <a:noFill/>
          <a:extLst>
            <a:ext uri="{909E8E84-426E-40DD-AFC4-6F175D3DCCD1}">
              <a14:hiddenFill xmlns:a14="http://schemas.microsoft.com/office/drawing/2010/main">
                <a:solidFill>
                  <a:srgbClr val="FFFFFF"/>
                </a:solidFill>
              </a14:hiddenFill>
            </a:ext>
          </a:extLst>
        </p:spPr>
      </p:pic>
      <p:sp>
        <p:nvSpPr>
          <p:cNvPr id="6" name="Titolo 1"/>
          <p:cNvSpPr txBox="1"/>
          <p:nvPr/>
        </p:nvSpPr>
        <p:spPr>
          <a:xfrm>
            <a:off x="1013792" y="140046"/>
            <a:ext cx="9773478" cy="800219"/>
          </a:xfrm>
          <a:prstGeom prst="rect">
            <a:avLst/>
          </a:prstGeom>
          <a:solidFill>
            <a:schemeClr val="accent5">
              <a:lumMod val="60000"/>
              <a:lumOff val="40000"/>
            </a:schemeClr>
          </a:solidFill>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400" b="1" dirty="0">
                <a:solidFill>
                  <a:srgbClr val="212529"/>
                </a:solidFill>
                <a:latin typeface="+mn-lt"/>
              </a:rPr>
              <a:t>Sezione 9 –</a:t>
            </a:r>
            <a:r>
              <a:rPr lang="it-IT" sz="2400" b="1" i="0" dirty="0">
                <a:solidFill>
                  <a:srgbClr val="212529"/>
                </a:solidFill>
                <a:effectLst/>
                <a:latin typeface="+mn-lt"/>
              </a:rPr>
              <a:t>Organizzazione generale del progetto di inclusione e utilizzo delle risorse</a:t>
            </a:r>
            <a:endParaRPr lang="it-IT" sz="2400" b="1" i="0" dirty="0">
              <a:solidFill>
                <a:srgbClr val="212529"/>
              </a:solidFill>
              <a:effectLst/>
              <a:latin typeface="+mn-lt"/>
            </a:endParaRPr>
          </a:p>
        </p:txBody>
      </p:sp>
      <p:sp>
        <p:nvSpPr>
          <p:cNvPr id="10" name="CasellaDiTesto 9"/>
          <p:cNvSpPr txBox="1"/>
          <p:nvPr/>
        </p:nvSpPr>
        <p:spPr>
          <a:xfrm>
            <a:off x="2033025" y="1025734"/>
            <a:ext cx="8531442" cy="523220"/>
          </a:xfrm>
          <a:prstGeom prst="rect">
            <a:avLst/>
          </a:prstGeom>
          <a:solidFill>
            <a:schemeClr val="accent6">
              <a:lumMod val="40000"/>
              <a:lumOff val="60000"/>
            </a:schemeClr>
          </a:solidFill>
        </p:spPr>
        <p:txBody>
          <a:bodyPr wrap="square">
            <a:spAutoFit/>
          </a:bodyPr>
          <a:lstStyle/>
          <a:p>
            <a:r>
              <a:rPr lang="it-IT" sz="2800" b="1" dirty="0">
                <a:solidFill>
                  <a:srgbClr val="212529"/>
                </a:solidFill>
              </a:rPr>
              <a:t>                 Tabella orario settimanale             </a:t>
            </a:r>
            <a:endParaRPr lang="it-IT" sz="2800" dirty="0"/>
          </a:p>
        </p:txBody>
      </p:sp>
      <p:sp>
        <p:nvSpPr>
          <p:cNvPr id="3" name="Segnaposto piè di pagina 2"/>
          <p:cNvSpPr>
            <a:spLocks noGrp="1"/>
          </p:cNvSpPr>
          <p:nvPr>
            <p:ph type="ftr" sz="quarter" idx="11"/>
          </p:nvPr>
        </p:nvSpPr>
        <p:spPr>
          <a:xfrm>
            <a:off x="1" y="6492875"/>
            <a:ext cx="1219200" cy="365125"/>
          </a:xfrm>
        </p:spPr>
        <p:txBody>
          <a:bodyPr/>
          <a:lstStyle/>
          <a:p>
            <a:r>
              <a:rPr lang="en-US" dirty="0"/>
              <a:t>Roberta Tardi</a:t>
            </a:r>
            <a:endParaRPr lang="en-US" dirty="0"/>
          </a:p>
        </p:txBody>
      </p:sp>
      <p:pic>
        <p:nvPicPr>
          <p:cNvPr id="2" name="Picture 2" descr="I 9 Migliori Plugin per Tabelle di WordPress (A Confro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3293" y="1025734"/>
            <a:ext cx="3028950" cy="5232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113183" y="2825208"/>
            <a:ext cx="9601196" cy="2677656"/>
          </a:xfrm>
          <a:prstGeom prst="rect">
            <a:avLst/>
          </a:prstGeom>
          <a:solidFill>
            <a:schemeClr val="accent6">
              <a:lumMod val="40000"/>
              <a:lumOff val="60000"/>
            </a:schemeClr>
          </a:solidFill>
        </p:spPr>
        <p:txBody>
          <a:bodyPr wrap="square">
            <a:spAutoFit/>
          </a:bodyPr>
          <a:lstStyle/>
          <a:p>
            <a:pPr algn="just"/>
            <a:r>
              <a:rPr lang="it-IT" sz="2800" b="0" i="0" dirty="0">
                <a:solidFill>
                  <a:srgbClr val="212529"/>
                </a:solidFill>
                <a:effectLst/>
                <a:latin typeface="+mj-lt"/>
              </a:rPr>
              <a:t>Nella tabella va indicato </a:t>
            </a:r>
            <a:r>
              <a:rPr lang="it-IT" sz="2800" b="1" i="0" dirty="0">
                <a:effectLst/>
                <a:latin typeface="+mj-lt"/>
              </a:rPr>
              <a:t>l’orario settimanale della classe </a:t>
            </a:r>
            <a:r>
              <a:rPr lang="it-IT" sz="2800" b="0" i="0" dirty="0">
                <a:solidFill>
                  <a:srgbClr val="212529"/>
                </a:solidFill>
                <a:effectLst/>
                <a:latin typeface="+mj-lt"/>
              </a:rPr>
              <a:t>in cui è inserito l’alunno, al fine di fornire un prospetto sinottico che può essere modificato in base alle esigenze dell’istituzione scolastica: ad esempio, si può prevedere un’organizzazione temporale diversa </a:t>
            </a:r>
            <a:r>
              <a:rPr lang="it-IT" sz="2800" b="0" dirty="0">
                <a:solidFill>
                  <a:srgbClr val="212529"/>
                </a:solidFill>
                <a:effectLst/>
                <a:latin typeface="+mj-lt"/>
              </a:rPr>
              <a:t>(eventualmente suddivisa per periodi o attività) </a:t>
            </a:r>
            <a:r>
              <a:rPr lang="it-IT" sz="2800" b="0" i="0" dirty="0">
                <a:solidFill>
                  <a:srgbClr val="212529"/>
                </a:solidFill>
                <a:effectLst/>
                <a:latin typeface="+mj-lt"/>
              </a:rPr>
              <a:t>rispetto a quella oraria</a:t>
            </a:r>
            <a:r>
              <a:rPr lang="it-IT" sz="2800" dirty="0">
                <a:solidFill>
                  <a:srgbClr val="212529"/>
                </a:solidFill>
                <a:latin typeface="+mj-lt"/>
              </a:rPr>
              <a:t>.</a:t>
            </a:r>
            <a:endParaRPr lang="it-IT" sz="2800" dirty="0">
              <a:latin typeface="+mj-lt"/>
            </a:endParaRPr>
          </a:p>
        </p:txBody>
      </p:sp>
      <p:sp>
        <p:nvSpPr>
          <p:cNvPr id="4" name="Titolo 1"/>
          <p:cNvSpPr txBox="1"/>
          <p:nvPr/>
        </p:nvSpPr>
        <p:spPr>
          <a:xfrm>
            <a:off x="1192696" y="809500"/>
            <a:ext cx="9601196" cy="1082365"/>
          </a:xfrm>
          <a:prstGeom prst="rect">
            <a:avLst/>
          </a:prstGeom>
          <a:solidFill>
            <a:schemeClr val="accent5">
              <a:lumMod val="60000"/>
              <a:lumOff val="40000"/>
            </a:schemeClr>
          </a:solidFill>
        </p:spPr>
        <p:txBody>
          <a:bodyPr>
            <a:normAutofit fontScale="90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it-IT" b="1" dirty="0">
                <a:solidFill>
                  <a:srgbClr val="212529"/>
                </a:solidFill>
                <a:latin typeface="var(--highlight-font-family)"/>
              </a:rPr>
            </a:br>
            <a:r>
              <a:rPr lang="it-IT" sz="4000" b="1" dirty="0">
                <a:solidFill>
                  <a:srgbClr val="212529"/>
                </a:solidFill>
                <a:latin typeface="+mn-lt"/>
              </a:rPr>
              <a:t>Tabella con orario settimanale             </a:t>
            </a:r>
            <a:endParaRPr lang="it-IT" dirty="0"/>
          </a:p>
        </p:txBody>
      </p:sp>
      <p:sp>
        <p:nvSpPr>
          <p:cNvPr id="5" name="Segnaposto piè di pagina 4"/>
          <p:cNvSpPr>
            <a:spLocks noGrp="1"/>
          </p:cNvSpPr>
          <p:nvPr>
            <p:ph type="ftr" sz="quarter" idx="11"/>
          </p:nvPr>
        </p:nvSpPr>
        <p:spPr>
          <a:xfrm>
            <a:off x="39131" y="6436208"/>
            <a:ext cx="1153565" cy="365125"/>
          </a:xfrm>
        </p:spPr>
        <p:txBody>
          <a:bodyPr/>
          <a:lstStyle/>
          <a:p>
            <a:r>
              <a:rPr lang="en-US"/>
              <a:t>Roberta Tardi</a:t>
            </a:r>
            <a:endParaRPr lang="en-US" dirty="0"/>
          </a:p>
        </p:txBody>
      </p:sp>
      <p:pic>
        <p:nvPicPr>
          <p:cNvPr id="26626" name="Picture 2" descr="I 9 Migliori Plugin per Tabelle di WordPress (A Confront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123293" y="809501"/>
            <a:ext cx="3028950" cy="10823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65587" y="1871223"/>
            <a:ext cx="9723785" cy="4278094"/>
          </a:xfrm>
          <a:prstGeom prst="rect">
            <a:avLst/>
          </a:prstGeom>
          <a:solidFill>
            <a:schemeClr val="accent6">
              <a:lumMod val="40000"/>
              <a:lumOff val="60000"/>
            </a:schemeClr>
          </a:solidFill>
        </p:spPr>
        <p:txBody>
          <a:bodyPr wrap="square">
            <a:spAutoFit/>
          </a:bodyPr>
          <a:lstStyle/>
          <a:p>
            <a:pPr algn="l"/>
            <a:r>
              <a:rPr lang="it-IT" sz="2400" i="0" dirty="0">
                <a:solidFill>
                  <a:srgbClr val="212529"/>
                </a:solidFill>
                <a:effectLst/>
                <a:latin typeface="+mj-lt"/>
              </a:rPr>
              <a:t>L’indicazione dell’orario settimanale è richiesta al fine di rilevare, per ogni ora di lezione o per ogni attività prevista nella classe:</a:t>
            </a:r>
            <a:endParaRPr lang="it-IT" sz="2400" i="0" dirty="0">
              <a:solidFill>
                <a:srgbClr val="212529"/>
              </a:solidFill>
              <a:effectLst/>
              <a:latin typeface="+mj-lt"/>
            </a:endParaRPr>
          </a:p>
          <a:p>
            <a:pPr algn="l"/>
            <a:endParaRPr lang="it-IT" sz="2400" i="0" dirty="0">
              <a:solidFill>
                <a:srgbClr val="212529"/>
              </a:solidFill>
              <a:effectLst/>
              <a:latin typeface="+mj-lt"/>
            </a:endParaRPr>
          </a:p>
          <a:p>
            <a:pPr marL="342900" indent="-342900" algn="l">
              <a:buFont typeface="Arial" panose="020B0604020202020204" pitchFamily="34" charset="0"/>
              <a:buChar char="•"/>
            </a:pPr>
            <a:r>
              <a:rPr lang="it-IT" sz="2000" i="0" dirty="0">
                <a:solidFill>
                  <a:srgbClr val="212529"/>
                </a:solidFill>
                <a:effectLst/>
                <a:latin typeface="+mj-lt"/>
              </a:rPr>
              <a:t>se l’alunno con disabilità è presente o assente, nel caso in cui la frequenza preveda un orario ridotto, come va specificato nella seconda tabella della sezione (al riguardo non si considerano le assenze per malattia, anche se frequenti). Viceversa, ossia nel caso di frequenza senza riduzioni del monte ore, non è necessario fornire ulteriori specificazioni;</a:t>
            </a:r>
            <a:endParaRPr lang="it-IT" sz="2000" i="0" dirty="0">
              <a:solidFill>
                <a:srgbClr val="212529"/>
              </a:solidFill>
              <a:effectLst/>
              <a:latin typeface="+mj-lt"/>
            </a:endParaRPr>
          </a:p>
          <a:p>
            <a:pPr marL="342900" indent="-342900" algn="l">
              <a:buFont typeface="Arial" panose="020B0604020202020204" pitchFamily="34" charset="0"/>
              <a:buChar char="•"/>
            </a:pPr>
            <a:endParaRPr lang="it-IT" sz="2000" i="0" dirty="0">
              <a:solidFill>
                <a:srgbClr val="212529"/>
              </a:solidFill>
              <a:effectLst/>
              <a:latin typeface="+mj-lt"/>
            </a:endParaRPr>
          </a:p>
          <a:p>
            <a:pPr marL="342900" indent="-342900" algn="l">
              <a:buFont typeface="Arial" panose="020B0604020202020204" pitchFamily="34" charset="0"/>
              <a:buChar char="•"/>
            </a:pPr>
            <a:r>
              <a:rPr lang="it-IT" sz="2000" i="0" dirty="0">
                <a:solidFill>
                  <a:srgbClr val="212529"/>
                </a:solidFill>
                <a:effectLst/>
                <a:latin typeface="+mj-lt"/>
              </a:rPr>
              <a:t>se è presente l’insegnante di sostegno (</a:t>
            </a:r>
            <a:r>
              <a:rPr lang="it-IT" sz="2000" i="0" dirty="0" err="1">
                <a:solidFill>
                  <a:srgbClr val="212529"/>
                </a:solidFill>
                <a:effectLst/>
                <a:latin typeface="+mj-lt"/>
              </a:rPr>
              <a:t>Sost</a:t>
            </a:r>
            <a:r>
              <a:rPr lang="it-IT" sz="2000" i="0" dirty="0">
                <a:solidFill>
                  <a:srgbClr val="212529"/>
                </a:solidFill>
                <a:effectLst/>
                <a:latin typeface="+mj-lt"/>
              </a:rPr>
              <a:t>.);</a:t>
            </a:r>
            <a:endParaRPr lang="it-IT" sz="2000" i="0" dirty="0">
              <a:solidFill>
                <a:srgbClr val="212529"/>
              </a:solidFill>
              <a:effectLst/>
              <a:latin typeface="+mj-lt"/>
            </a:endParaRPr>
          </a:p>
          <a:p>
            <a:pPr marL="342900" indent="-342900" algn="l">
              <a:buFont typeface="Arial" panose="020B0604020202020204" pitchFamily="34" charset="0"/>
              <a:buChar char="•"/>
            </a:pPr>
            <a:endParaRPr lang="it-IT" sz="2000" i="0" dirty="0">
              <a:solidFill>
                <a:srgbClr val="212529"/>
              </a:solidFill>
              <a:effectLst/>
              <a:latin typeface="+mj-lt"/>
            </a:endParaRPr>
          </a:p>
          <a:p>
            <a:pPr marL="342900" indent="-342900" algn="l">
              <a:buFont typeface="Arial" panose="020B0604020202020204" pitchFamily="34" charset="0"/>
              <a:buChar char="•"/>
            </a:pPr>
            <a:r>
              <a:rPr lang="it-IT" sz="2000" i="0" dirty="0">
                <a:solidFill>
                  <a:srgbClr val="212529"/>
                </a:solidFill>
                <a:effectLst/>
                <a:latin typeface="+mj-lt"/>
              </a:rPr>
              <a:t>se è presente l’assistente per l’autonomia e/o la comunicazione (</a:t>
            </a:r>
            <a:r>
              <a:rPr lang="it-IT" sz="2000" i="0" dirty="0" err="1">
                <a:solidFill>
                  <a:srgbClr val="212529"/>
                </a:solidFill>
                <a:effectLst/>
                <a:latin typeface="+mj-lt"/>
              </a:rPr>
              <a:t>Ass</a:t>
            </a:r>
            <a:r>
              <a:rPr lang="it-IT" sz="2000" i="0" dirty="0">
                <a:solidFill>
                  <a:srgbClr val="212529"/>
                </a:solidFill>
                <a:effectLst/>
                <a:latin typeface="+mj-lt"/>
              </a:rPr>
              <a:t>.);</a:t>
            </a:r>
            <a:endParaRPr lang="it-IT" sz="2000" i="0" dirty="0">
              <a:solidFill>
                <a:srgbClr val="212529"/>
              </a:solidFill>
              <a:effectLst/>
              <a:latin typeface="+mj-lt"/>
            </a:endParaRPr>
          </a:p>
          <a:p>
            <a:pPr marL="342900" indent="-342900" algn="l">
              <a:buFont typeface="Arial" panose="020B0604020202020204" pitchFamily="34" charset="0"/>
              <a:buChar char="•"/>
            </a:pPr>
            <a:endParaRPr lang="it-IT" sz="2000" i="0" dirty="0">
              <a:solidFill>
                <a:srgbClr val="212529"/>
              </a:solidFill>
              <a:effectLst/>
              <a:latin typeface="+mj-lt"/>
            </a:endParaRPr>
          </a:p>
          <a:p>
            <a:pPr marL="342900" indent="-342900" algn="l">
              <a:buFont typeface="Arial" panose="020B0604020202020204" pitchFamily="34" charset="0"/>
              <a:buChar char="•"/>
            </a:pPr>
            <a:r>
              <a:rPr lang="it-IT" sz="2000" i="0" dirty="0">
                <a:solidFill>
                  <a:srgbClr val="212529"/>
                </a:solidFill>
                <a:effectLst/>
                <a:latin typeface="+mj-lt"/>
              </a:rPr>
              <a:t>eventuali altri figure professionali coinvolte per interventi specifici destinati all’alunno.</a:t>
            </a:r>
            <a:endParaRPr lang="it-IT" sz="2000" i="0" dirty="0">
              <a:solidFill>
                <a:srgbClr val="212529"/>
              </a:solidFill>
              <a:effectLst/>
              <a:latin typeface="+mj-lt"/>
            </a:endParaRPr>
          </a:p>
        </p:txBody>
      </p:sp>
      <p:sp>
        <p:nvSpPr>
          <p:cNvPr id="6" name="Titolo 1"/>
          <p:cNvSpPr txBox="1"/>
          <p:nvPr/>
        </p:nvSpPr>
        <p:spPr>
          <a:xfrm>
            <a:off x="1295402" y="450928"/>
            <a:ext cx="9601196" cy="702011"/>
          </a:xfrm>
          <a:prstGeom prst="rect">
            <a:avLst/>
          </a:prstGeom>
          <a:solidFill>
            <a:schemeClr val="accent5">
              <a:lumMod val="60000"/>
              <a:lumOff val="40000"/>
            </a:schemeClr>
          </a:solidFill>
        </p:spPr>
        <p:txBody>
          <a:bodyP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000" b="1" dirty="0">
                <a:solidFill>
                  <a:srgbClr val="212529"/>
                </a:solidFill>
                <a:latin typeface="+mn-lt"/>
              </a:rPr>
              <a:t>Tabella con orario settimanale             </a:t>
            </a:r>
            <a:endParaRPr lang="it-IT" dirty="0"/>
          </a:p>
        </p:txBody>
      </p:sp>
      <p:sp>
        <p:nvSpPr>
          <p:cNvPr id="4" name="Segnaposto piè di pagina 3"/>
          <p:cNvSpPr>
            <a:spLocks noGrp="1"/>
          </p:cNvSpPr>
          <p:nvPr>
            <p:ph type="ftr" sz="quarter" idx="11"/>
          </p:nvPr>
        </p:nvSpPr>
        <p:spPr>
          <a:xfrm>
            <a:off x="1" y="6407072"/>
            <a:ext cx="927652" cy="365125"/>
          </a:xfrm>
        </p:spPr>
        <p:txBody>
          <a:bodyPr/>
          <a:lstStyle/>
          <a:p>
            <a:r>
              <a:rPr lang="en-US"/>
              <a:t>Roberta Tardi</a:t>
            </a:r>
            <a:endParaRPr lang="en-US" dirty="0"/>
          </a:p>
        </p:txBody>
      </p:sp>
      <p:pic>
        <p:nvPicPr>
          <p:cNvPr id="27650" name="Picture 2" descr="I 9 Migliori Plugin per Tabelle di WordPress (A Confront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74897" y="450928"/>
            <a:ext cx="2717103" cy="702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96277" y="1708762"/>
            <a:ext cx="9183757" cy="4585654"/>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p:cNvSpPr txBox="1"/>
          <p:nvPr/>
        </p:nvSpPr>
        <p:spPr>
          <a:xfrm>
            <a:off x="1487557" y="139691"/>
            <a:ext cx="9601196" cy="847785"/>
          </a:xfrm>
          <a:prstGeom prst="rect">
            <a:avLst/>
          </a:prstGeom>
          <a:solidFill>
            <a:schemeClr val="accent5">
              <a:lumMod val="60000"/>
              <a:lumOff val="40000"/>
            </a:schemeClr>
          </a:solidFill>
        </p:spPr>
        <p:txBody>
          <a:bodyP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000" b="1" dirty="0">
                <a:solidFill>
                  <a:srgbClr val="212529"/>
                </a:solidFill>
                <a:latin typeface="+mn-lt"/>
              </a:rPr>
              <a:t>Tabella informativa             </a:t>
            </a:r>
            <a:endParaRPr lang="it-IT" dirty="0"/>
          </a:p>
        </p:txBody>
      </p:sp>
      <p:sp>
        <p:nvSpPr>
          <p:cNvPr id="5" name="CasellaDiTesto 4"/>
          <p:cNvSpPr txBox="1"/>
          <p:nvPr/>
        </p:nvSpPr>
        <p:spPr>
          <a:xfrm>
            <a:off x="4399722" y="987476"/>
            <a:ext cx="4028661" cy="461665"/>
          </a:xfrm>
          <a:prstGeom prst="rect">
            <a:avLst/>
          </a:prstGeom>
          <a:solidFill>
            <a:schemeClr val="accent6">
              <a:lumMod val="40000"/>
              <a:lumOff val="60000"/>
            </a:schemeClr>
          </a:solidFill>
        </p:spPr>
        <p:txBody>
          <a:bodyPr wrap="square">
            <a:spAutoFit/>
          </a:bodyPr>
          <a:lstStyle/>
          <a:p>
            <a:pPr algn="l"/>
            <a:r>
              <a:rPr lang="it-IT" sz="2400" b="1" i="0" dirty="0">
                <a:solidFill>
                  <a:srgbClr val="212529"/>
                </a:solidFill>
                <a:effectLst/>
                <a:latin typeface="+mj-lt"/>
              </a:rPr>
              <a:t>Questa la tabella informativa:</a:t>
            </a:r>
            <a:endParaRPr lang="it-IT" sz="2400" b="1" i="0" dirty="0">
              <a:solidFill>
                <a:srgbClr val="212529"/>
              </a:solidFill>
              <a:effectLst/>
              <a:latin typeface="+mj-lt"/>
            </a:endParaRPr>
          </a:p>
        </p:txBody>
      </p:sp>
      <p:sp>
        <p:nvSpPr>
          <p:cNvPr id="3" name="Segnaposto piè di pagina 2"/>
          <p:cNvSpPr>
            <a:spLocks noGrp="1"/>
          </p:cNvSpPr>
          <p:nvPr>
            <p:ph type="ftr" sz="quarter" idx="11"/>
          </p:nvPr>
        </p:nvSpPr>
        <p:spPr>
          <a:xfrm>
            <a:off x="0" y="6371474"/>
            <a:ext cx="1007165" cy="365125"/>
          </a:xfrm>
        </p:spPr>
        <p:txBody>
          <a:bodyPr/>
          <a:lstStyle/>
          <a:p>
            <a:r>
              <a:rPr lang="en-US"/>
              <a:t>Roberta Tardi</a:t>
            </a:r>
            <a:endParaRPr lang="en-US" dirty="0"/>
          </a:p>
        </p:txBody>
      </p:sp>
      <p:pic>
        <p:nvPicPr>
          <p:cNvPr id="28674" name="Picture 2" descr="I 9 Migliori Plugin per Tabelle di WordPress (A Confro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4278" y="139691"/>
            <a:ext cx="2617722" cy="8477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62514" y="2950290"/>
            <a:ext cx="7525300" cy="1269554"/>
          </a:xfrm>
          <a:prstGeom prst="rect">
            <a:avLst/>
          </a:prstGeom>
          <a:noFill/>
          <a:extLst>
            <a:ext uri="{909E8E84-426E-40DD-AFC4-6F175D3DCCD1}">
              <a14:hiddenFill xmlns:a14="http://schemas.microsoft.com/office/drawing/2010/main">
                <a:solidFill>
                  <a:srgbClr val="FFFFFF"/>
                </a:solidFill>
              </a14:hiddenFill>
            </a:ext>
          </a:extLst>
        </p:spPr>
      </p:pic>
      <p:sp>
        <p:nvSpPr>
          <p:cNvPr id="7" name="Titolo 1"/>
          <p:cNvSpPr txBox="1"/>
          <p:nvPr/>
        </p:nvSpPr>
        <p:spPr>
          <a:xfrm>
            <a:off x="1068183" y="139968"/>
            <a:ext cx="9601196" cy="847785"/>
          </a:xfrm>
          <a:prstGeom prst="rect">
            <a:avLst/>
          </a:prstGeom>
          <a:solidFill>
            <a:schemeClr val="accent5">
              <a:lumMod val="60000"/>
              <a:lumOff val="40000"/>
            </a:schemeClr>
          </a:solidFill>
        </p:spPr>
        <p:txBody>
          <a:bodyP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b="1" dirty="0"/>
              <a:t>Orario ridotto</a:t>
            </a:r>
            <a:endParaRPr lang="it-IT" b="1" dirty="0"/>
          </a:p>
        </p:txBody>
      </p:sp>
      <p:sp>
        <p:nvSpPr>
          <p:cNvPr id="9" name="CasellaDiTesto 8"/>
          <p:cNvSpPr txBox="1"/>
          <p:nvPr/>
        </p:nvSpPr>
        <p:spPr>
          <a:xfrm>
            <a:off x="1447800" y="1757720"/>
            <a:ext cx="9498495" cy="830997"/>
          </a:xfrm>
          <a:prstGeom prst="rect">
            <a:avLst/>
          </a:prstGeom>
          <a:solidFill>
            <a:schemeClr val="accent6">
              <a:lumMod val="40000"/>
              <a:lumOff val="6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it-IT" altLang="it-IT" sz="2400" b="0" i="0" u="none" strike="noStrike" cap="none" normalizeH="0" baseline="0" dirty="0">
                <a:ln>
                  <a:noFill/>
                </a:ln>
                <a:solidFill>
                  <a:srgbClr val="212529"/>
                </a:solidFill>
                <a:effectLst/>
                <a:latin typeface="+mn-lt"/>
              </a:rPr>
              <a:t>Nel</a:t>
            </a:r>
            <a:r>
              <a:rPr kumimoji="0" lang="it-IT" altLang="it-IT" sz="2400" b="1" i="0" u="none" strike="noStrike" cap="none" normalizeH="0" baseline="0" dirty="0">
                <a:ln>
                  <a:noFill/>
                </a:ln>
                <a:solidFill>
                  <a:srgbClr val="212529"/>
                </a:solidFill>
                <a:effectLst/>
                <a:latin typeface="+mn-lt"/>
              </a:rPr>
              <a:t> </a:t>
            </a:r>
            <a:r>
              <a:rPr kumimoji="0" lang="it-IT" altLang="it-IT" sz="2400" b="1" i="0" u="none" strike="noStrike" cap="none" normalizeH="0" baseline="0" dirty="0">
                <a:ln>
                  <a:noFill/>
                </a:ln>
                <a:solidFill>
                  <a:srgbClr val="FF0000"/>
                </a:solidFill>
                <a:effectLst/>
                <a:latin typeface="+mn-lt"/>
              </a:rPr>
              <a:t>riquadro 1</a:t>
            </a:r>
            <a:r>
              <a:rPr kumimoji="0" lang="it-IT" altLang="it-IT" sz="2400" b="1" i="0" u="none" strike="noStrike" cap="none" normalizeH="0" baseline="0" dirty="0">
                <a:ln>
                  <a:noFill/>
                </a:ln>
                <a:solidFill>
                  <a:srgbClr val="212529"/>
                </a:solidFill>
                <a:effectLst/>
                <a:latin typeface="+mn-lt"/>
              </a:rPr>
              <a:t> </a:t>
            </a:r>
            <a:r>
              <a:rPr kumimoji="0" lang="it-IT" altLang="it-IT" sz="2400" b="0" i="0" u="none" strike="noStrike" cap="none" normalizeH="0" baseline="0" dirty="0">
                <a:ln>
                  <a:noFill/>
                </a:ln>
                <a:solidFill>
                  <a:srgbClr val="212529"/>
                </a:solidFill>
                <a:effectLst/>
                <a:latin typeface="+mn-lt"/>
              </a:rPr>
              <a:t>della Tabella informativa va riportato se</a:t>
            </a:r>
            <a:r>
              <a:rPr kumimoji="0" lang="it-IT" altLang="it-IT" sz="2400" b="1" i="0" u="none" strike="noStrike" cap="none" normalizeH="0" baseline="0" dirty="0">
                <a:ln>
                  <a:noFill/>
                </a:ln>
                <a:solidFill>
                  <a:srgbClr val="212529"/>
                </a:solidFill>
                <a:effectLst/>
                <a:latin typeface="+mn-lt"/>
              </a:rPr>
              <a:t> l’alunno frequenta o meno con orario ridotto:</a:t>
            </a:r>
            <a:endParaRPr kumimoji="0" lang="it-IT" altLang="it-IT" sz="2400" b="0" i="0" u="none" strike="noStrike" cap="none" normalizeH="0" baseline="0" dirty="0">
              <a:ln>
                <a:noFill/>
              </a:ln>
              <a:solidFill>
                <a:schemeClr val="tx1"/>
              </a:solidFill>
              <a:effectLst/>
              <a:latin typeface="+mn-lt"/>
            </a:endParaRPr>
          </a:p>
        </p:txBody>
      </p:sp>
      <p:sp>
        <p:nvSpPr>
          <p:cNvPr id="8" name="CasellaDiTesto 7"/>
          <p:cNvSpPr txBox="1"/>
          <p:nvPr/>
        </p:nvSpPr>
        <p:spPr>
          <a:xfrm>
            <a:off x="1850061" y="2902226"/>
            <a:ext cx="282740" cy="369332"/>
          </a:xfrm>
          <a:prstGeom prst="rect">
            <a:avLst/>
          </a:prstGeom>
          <a:noFill/>
        </p:spPr>
        <p:txBody>
          <a:bodyPr wrap="square" rtlCol="0">
            <a:spAutoFit/>
          </a:bodyPr>
          <a:lstStyle/>
          <a:p>
            <a:r>
              <a:rPr lang="it-IT" b="1" dirty="0"/>
              <a:t>1</a:t>
            </a:r>
            <a:endParaRPr lang="it-IT" b="1" dirty="0"/>
          </a:p>
        </p:txBody>
      </p:sp>
      <p:sp>
        <p:nvSpPr>
          <p:cNvPr id="3" name="Segnaposto piè di pagina 2"/>
          <p:cNvSpPr>
            <a:spLocks noGrp="1"/>
          </p:cNvSpPr>
          <p:nvPr>
            <p:ph type="ftr" sz="quarter" idx="11"/>
          </p:nvPr>
        </p:nvSpPr>
        <p:spPr>
          <a:xfrm>
            <a:off x="0" y="6492875"/>
            <a:ext cx="967409" cy="365125"/>
          </a:xfrm>
        </p:spPr>
        <p:txBody>
          <a:bodyPr/>
          <a:lstStyle/>
          <a:p>
            <a:r>
              <a:rPr lang="en-US"/>
              <a:t>Roberta Tardi</a:t>
            </a:r>
            <a:endParaRPr lang="en-US" dirty="0"/>
          </a:p>
        </p:txBody>
      </p:sp>
      <p:pic>
        <p:nvPicPr>
          <p:cNvPr id="29700" name="Picture 4" descr="Tabella Orario Scolastico da Stampare | portalebambini.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1223" y="160490"/>
            <a:ext cx="2543175" cy="83099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Tabella Orario Scolastico da Stampare | portalebambini.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8825" y="139968"/>
            <a:ext cx="2543175" cy="830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0591" y="3882887"/>
            <a:ext cx="7845287" cy="1694139"/>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1447799" y="1748760"/>
            <a:ext cx="9601195" cy="1938992"/>
          </a:xfrm>
          <a:prstGeom prst="rect">
            <a:avLst/>
          </a:prstGeom>
          <a:solidFill>
            <a:schemeClr val="accent6">
              <a:lumMod val="40000"/>
              <a:lumOff val="60000"/>
            </a:schemeClr>
          </a:solidFill>
        </p:spPr>
        <p:txBody>
          <a:bodyPr wrap="square">
            <a:spAutoFit/>
          </a:bodyPr>
          <a:lstStyle/>
          <a:p>
            <a:pPr algn="just"/>
            <a:r>
              <a:rPr lang="it-IT" sz="2400" b="0" i="0" dirty="0">
                <a:solidFill>
                  <a:srgbClr val="212529"/>
                </a:solidFill>
                <a:effectLst/>
                <a:latin typeface="+mj-lt"/>
              </a:rPr>
              <a:t>Nel </a:t>
            </a:r>
            <a:r>
              <a:rPr lang="it-IT" sz="2400" b="1" i="0" dirty="0">
                <a:solidFill>
                  <a:srgbClr val="FF0000"/>
                </a:solidFill>
                <a:effectLst/>
                <a:latin typeface="+mj-lt"/>
              </a:rPr>
              <a:t>riquadro 2</a:t>
            </a:r>
            <a:r>
              <a:rPr lang="it-IT" sz="2400" b="0" i="0" dirty="0">
                <a:solidFill>
                  <a:srgbClr val="FF0000"/>
                </a:solidFill>
                <a:effectLst/>
                <a:latin typeface="+mj-lt"/>
              </a:rPr>
              <a:t> </a:t>
            </a:r>
            <a:r>
              <a:rPr lang="it-IT" sz="2400" b="0" i="0" dirty="0">
                <a:solidFill>
                  <a:srgbClr val="212529"/>
                </a:solidFill>
                <a:effectLst/>
                <a:latin typeface="+mj-lt"/>
              </a:rPr>
              <a:t>della tabella  bisogna indicare se </a:t>
            </a:r>
            <a:r>
              <a:rPr lang="it-IT" sz="2400" b="1" i="0" dirty="0">
                <a:solidFill>
                  <a:srgbClr val="212529"/>
                </a:solidFill>
                <a:effectLst/>
                <a:latin typeface="+mj-lt"/>
              </a:rPr>
              <a:t>l’alunno è sempre presente in classe o meno</a:t>
            </a:r>
            <a:r>
              <a:rPr lang="it-IT" sz="2400" b="0" i="0" dirty="0">
                <a:solidFill>
                  <a:srgbClr val="212529"/>
                </a:solidFill>
                <a:effectLst/>
                <a:latin typeface="+mj-lt"/>
              </a:rPr>
              <a:t>, così da rendere esplicite la modalità di partecipazione dell’alunno alle attività della classe e l’eventuale programmazione, durante la settimana, di specifiche attività da svolgere al di fuori della classe, indicando anche il relativo numero di ore:</a:t>
            </a:r>
            <a:endParaRPr lang="it-IT" sz="2400" dirty="0">
              <a:latin typeface="+mj-lt"/>
            </a:endParaRPr>
          </a:p>
        </p:txBody>
      </p:sp>
      <p:sp>
        <p:nvSpPr>
          <p:cNvPr id="8" name="Titolo 1"/>
          <p:cNvSpPr txBox="1"/>
          <p:nvPr/>
        </p:nvSpPr>
        <p:spPr>
          <a:xfrm>
            <a:off x="1447800" y="705840"/>
            <a:ext cx="9601196" cy="847785"/>
          </a:xfrm>
          <a:prstGeom prst="rect">
            <a:avLst/>
          </a:prstGeom>
          <a:solidFill>
            <a:schemeClr val="accent5">
              <a:lumMod val="60000"/>
              <a:lumOff val="40000"/>
            </a:schemeClr>
          </a:solidFill>
        </p:spPr>
        <p:txBody>
          <a:bodyP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b="1" dirty="0"/>
              <a:t>Presenza dell’alunno</a:t>
            </a:r>
            <a:endParaRPr lang="it-IT" b="1" dirty="0"/>
          </a:p>
        </p:txBody>
      </p:sp>
      <p:sp>
        <p:nvSpPr>
          <p:cNvPr id="3" name="Segnaposto piè di pagina 2"/>
          <p:cNvSpPr>
            <a:spLocks noGrp="1"/>
          </p:cNvSpPr>
          <p:nvPr>
            <p:ph type="ftr" sz="quarter" idx="11"/>
          </p:nvPr>
        </p:nvSpPr>
        <p:spPr>
          <a:xfrm>
            <a:off x="0" y="6492875"/>
            <a:ext cx="967409" cy="365125"/>
          </a:xfrm>
        </p:spPr>
        <p:txBody>
          <a:bodyPr/>
          <a:lstStyle/>
          <a:p>
            <a:r>
              <a:rPr lang="en-US"/>
              <a:t>Roberta Tardi</a:t>
            </a:r>
            <a:endParaRPr lang="en-US" dirty="0"/>
          </a:p>
        </p:txBody>
      </p:sp>
      <p:pic>
        <p:nvPicPr>
          <p:cNvPr id="30722" name="Picture 2" descr="Alunno Della Scuola Elementare Alzando La Mano - Immagini vettoriali stock  e altre immagini di Chiedere - Chiedere, Insegnante, Bambino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6121" y="705839"/>
            <a:ext cx="2190750" cy="8477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Goccia">
  <a:themeElements>
    <a:clrScheme name="Gocci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Gocci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cci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Goccia</Template>
  <TotalTime>0</TotalTime>
  <Words>83623</Words>
  <Application>WPS Presentation</Application>
  <PresentationFormat>Widescreen</PresentationFormat>
  <Paragraphs>1227</Paragraphs>
  <Slides>116</Slides>
  <Notes>0</Notes>
  <HiddenSlides>0</HiddenSlides>
  <MMClips>0</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116</vt:i4>
      </vt:variant>
    </vt:vector>
  </HeadingPairs>
  <TitlesOfParts>
    <vt:vector size="146" baseType="lpstr">
      <vt:lpstr>Arial</vt:lpstr>
      <vt:lpstr>SimSun</vt:lpstr>
      <vt:lpstr>Wingdings</vt:lpstr>
      <vt:lpstr>Calibri</vt:lpstr>
      <vt:lpstr>Garamond</vt:lpstr>
      <vt:lpstr>Calibri</vt:lpstr>
      <vt:lpstr>Times New Roman</vt:lpstr>
      <vt:lpstr>Bell MT</vt:lpstr>
      <vt:lpstr>Californian FB</vt:lpstr>
      <vt:lpstr>freighttext_probook</vt:lpstr>
      <vt:lpstr>Calibri Light</vt:lpstr>
      <vt:lpstr>Tw Cen MT</vt:lpstr>
      <vt:lpstr>Microsoft YaHei</vt:lpstr>
      <vt:lpstr>Arial Unicode MS</vt:lpstr>
      <vt:lpstr>Cooper Black</vt:lpstr>
      <vt:lpstr>Tahoma-Bold</vt:lpstr>
      <vt:lpstr>Segoe Print</vt:lpstr>
      <vt:lpstr>Calibri-Italic</vt:lpstr>
      <vt:lpstr>merriweather</vt:lpstr>
      <vt:lpstr>Calibri-Bold</vt:lpstr>
      <vt:lpstr>Times New Roman</vt:lpstr>
      <vt:lpstr>ZapfDingbatsITC</vt:lpstr>
      <vt:lpstr>Segoe UI</vt:lpstr>
      <vt:lpstr>var(--highlight-font-family)</vt:lpstr>
      <vt:lpstr>Arial MT</vt:lpstr>
      <vt:lpstr>Arial</vt:lpstr>
      <vt:lpstr>Segoe UI Symbol</vt:lpstr>
      <vt:lpstr>Tahoma</vt:lpstr>
      <vt:lpstr>Georgia</vt:lpstr>
      <vt:lpstr>Goccia</vt:lpstr>
      <vt:lpstr>IL NUOVO PEI: IL VALORE DELL’INCLUSIONE IN UN AMBIENTE BIO PSICO- SOCIALE</vt:lpstr>
      <vt:lpstr>PAROLE E CONTENUTO </vt:lpstr>
      <vt:lpstr>PowerPoint 演示文稿</vt:lpstr>
      <vt:lpstr>la diagnosi funzionale (DF) e il profilo dinamico funzionale (PDF) ovvero PROFILO DI FUNZIONAMENTO (PF)</vt:lpstr>
      <vt:lpstr>PowerPoint 演示文稿</vt:lpstr>
      <vt:lpstr>PowerPoint 演示文稿</vt:lpstr>
      <vt:lpstr>PowerPoint 演示文稿</vt:lpstr>
      <vt:lpstr>PowerPoint 演示文稿</vt:lpstr>
      <vt:lpstr>PowerPoint 演示文稿</vt:lpstr>
      <vt:lpstr>La Diagnosi funzionale ( DF)</vt:lpstr>
      <vt:lpstr>PowerPoint 演示文稿</vt:lpstr>
      <vt:lpstr> GLO  Gruppo di Lavoro Operativo per l’inclusione </vt:lpstr>
      <vt:lpstr>PowerPoint 演示文稿</vt:lpstr>
      <vt:lpstr>PowerPoint 演示文稿</vt:lpstr>
      <vt:lpstr>PowerPoint 演示文稿</vt:lpstr>
      <vt:lpstr>PowerPoint 演示文稿</vt:lpstr>
      <vt:lpstr>PowerPoint 演示文稿</vt:lpstr>
      <vt:lpstr>      Nel caso non si disponga del PF, a partire dagli elementi contenuti nella Diagnosi Funzionale, si procederà segnando con una crocetta le dimensioni e le sezioni del PEI per le quali sono previsti o meno interventi:      </vt:lpstr>
      <vt:lpstr>PowerPoint 演示文稿</vt:lpstr>
      <vt:lpstr>PowerPoint 演示文稿</vt:lpstr>
      <vt:lpstr>PowerPoint 演示文稿</vt:lpstr>
      <vt:lpstr> </vt:lpstr>
      <vt:lpstr>PowerPoint 演示文稿</vt:lpstr>
      <vt:lpstr> </vt:lpstr>
      <vt:lpstr>PowerPoint 演示文稿</vt:lpstr>
      <vt:lpstr>PowerPoint 演示文稿</vt:lpstr>
      <vt:lpstr>PowerPoint 演示文稿</vt:lpstr>
      <vt:lpstr>PowerPoint 演示文稿</vt:lpstr>
      <vt:lpstr>PowerPoint 演示文稿</vt:lpstr>
      <vt:lpstr> Ma è prioritariamente importante partire da:</vt:lpstr>
      <vt:lpstr>livelli raggiunti, abilità manifestate</vt:lpstr>
      <vt:lpstr>PowerPoint 演示文稿</vt:lpstr>
      <vt:lpstr>PowerPoint 演示文稿</vt:lpstr>
      <vt:lpstr>PowerPoint 演示文稿</vt:lpstr>
      <vt:lpstr>PowerPoint 演示文稿</vt:lpstr>
      <vt:lpstr>PowerPoint 演示文稿</vt:lpstr>
      <vt:lpstr>PowerPoint 演示文稿</vt:lpstr>
      <vt:lpstr>          Ambiente di  apprendimento  inclusivo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ATTEGGIAMENTI</vt:lpstr>
      <vt:lpstr> Capacità e performance: esempi dell’influenza di facilitatori e barriere</vt:lpstr>
      <vt:lpstr>PowerPoint 演示文稿</vt:lpstr>
      <vt:lpstr>Riflettere sui facilitatori universali</vt:lpstr>
      <vt:lpstr>Cambiamento dell’azione educativa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 TRE PERCORSI</vt:lpstr>
      <vt:lpstr>I TRE PERCORSI</vt:lpstr>
      <vt:lpstr>La differenza tra individualizzazione e personalizzazione</vt:lpstr>
      <vt:lpstr>Primo obiettivo delle personalizzazioni per la somministrazione e lo svolgimento della prova deve essere quello di garantire l’accessibilità e la fruibilità  nella progettazione del contesto inclusivo. </vt:lpstr>
      <vt:lpstr>«progettare con strabismo a 3 occhi»  </vt:lpstr>
      <vt:lpstr>Collegamenti con la sezione 5</vt:lpstr>
      <vt:lpstr>PowerPoint 演示文稿</vt:lpstr>
      <vt:lpstr>PowerPoint 演示文稿</vt:lpstr>
      <vt:lpstr>Riassumendo….quali percorsi scegliere?</vt:lpstr>
      <vt:lpstr>Personalizzare senza  frammentare</vt:lpstr>
      <vt:lpstr>PowerPoint 演示文稿</vt:lpstr>
      <vt:lpstr>PowerPoint 演示文稿</vt:lpstr>
      <vt:lpstr>PowerPoint 演示文稿</vt:lpstr>
      <vt:lpstr> I   PCTO</vt:lpstr>
      <vt:lpstr>PowerPoint 演示文稿</vt:lpstr>
      <vt:lpstr>PowerPoint 演示文稿</vt:lpstr>
      <vt:lpstr>PowerPoint 演示文稿</vt:lpstr>
      <vt:lpstr>PowerPoint 演示文稿</vt:lpstr>
      <vt:lpstr>OBIETTIVI DI COMPETENZA</vt:lpstr>
      <vt:lpstr>TIPOLOGIA DI CONTESTO</vt:lpstr>
      <vt:lpstr>TIPOLOGIE DI ATTIVITA’</vt:lpstr>
      <vt:lpstr>MONITORAGGIO E VALUTAZIONE</vt:lpstr>
      <vt:lpstr>COINVOLGIMENTO DELLA  RETE DI COLLABORAZIONE DEI SERVIZI TERRITORIALI</vt:lpstr>
      <vt:lpstr>PowerPoint 演示文稿</vt:lpstr>
      <vt:lpstr>REVISIONE E VERIFICA FINALE</vt:lpstr>
      <vt:lpstr>PowerPoint 演示文稿</vt:lpstr>
      <vt:lpstr>8.5 Criteri di valutazione del comportamento ed eventuali obiettivi specifici</vt:lpstr>
      <vt:lpstr> Sezione 9 – Organizzazione generale del progetto di inclusione e utilizzo delle risorse </vt:lpstr>
      <vt:lpstr> Sezione 9 – Organizzazione generale del progetto di inclusione e utilizzo delle risorse </vt:lpstr>
      <vt:lpstr> Sezione 9 – Organizzazione generale del progetto di inclusione e utilizzo delle risorse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La certificazione delle competenze, com’è noto, spetta al consiglio di classe. Pertanto, in tale sezione del PEI, vanno fornite indicazioni su come adattare il modello ufficiale di certificazione, intervenendo relativamente a:</vt:lpstr>
      <vt:lpstr>PowerPoint 演示文稿</vt:lpstr>
      <vt:lpstr> BIBLIOGRAFIA  </vt:lpstr>
      <vt:lpstr>  SITOGRAFIA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NUOVO PEI</dc:title>
  <dc:creator>Roberta</dc:creator>
  <cp:lastModifiedBy>roberta tardi</cp:lastModifiedBy>
  <cp:revision>168</cp:revision>
  <dcterms:created xsi:type="dcterms:W3CDTF">2021-05-10T16:46:00Z</dcterms:created>
  <dcterms:modified xsi:type="dcterms:W3CDTF">2022-11-29T08:21:23Z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BB5AEF88E0354D3984120C461C0C33B5</vt:lpwstr>
  </property>
  <property fmtid="{D5CDD505-2E9C-101B-9397-08002B2CF9AE}" pid="3" name="KSOProductBuildVer">
    <vt:lpwstr>1033-11.2.0.11417</vt:lpwstr>
  </property>
</Properties>
</file>